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40" r:id="rId2"/>
    <p:sldId id="439" r:id="rId3"/>
    <p:sldId id="442" r:id="rId4"/>
    <p:sldId id="437" r:id="rId5"/>
    <p:sldId id="441" r:id="rId6"/>
    <p:sldId id="463" r:id="rId7"/>
    <p:sldId id="466" r:id="rId8"/>
    <p:sldId id="467" r:id="rId9"/>
    <p:sldId id="469" r:id="rId10"/>
    <p:sldId id="468" r:id="rId11"/>
    <p:sldId id="475" r:id="rId12"/>
    <p:sldId id="474" r:id="rId13"/>
    <p:sldId id="473" r:id="rId14"/>
    <p:sldId id="472" r:id="rId15"/>
    <p:sldId id="470" r:id="rId16"/>
    <p:sldId id="465" r:id="rId17"/>
    <p:sldId id="455" r:id="rId18"/>
    <p:sldId id="458" r:id="rId19"/>
    <p:sldId id="460" r:id="rId20"/>
    <p:sldId id="462" r:id="rId21"/>
    <p:sldId id="477" r:id="rId22"/>
    <p:sldId id="479" r:id="rId23"/>
    <p:sldId id="478" r:id="rId24"/>
    <p:sldId id="438" r:id="rId2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rthan  Senthil" initials="SG&amp;C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66"/>
    <a:srgbClr val="996600"/>
    <a:srgbClr val="CC9900"/>
    <a:srgbClr val="FF5050"/>
    <a:srgbClr val="800000"/>
    <a:srgbClr val="CC3300"/>
    <a:srgbClr val="CCCCFF"/>
    <a:srgbClr val="FFCCCC"/>
    <a:srgbClr val="FFCCF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521" autoAdjust="0"/>
    <p:restoredTop sz="94607" autoAdjust="0"/>
  </p:normalViewPr>
  <p:slideViewPr>
    <p:cSldViewPr snapToGrid="0" snapToObjects="1">
      <p:cViewPr varScale="1">
        <p:scale>
          <a:sx n="55" d="100"/>
          <a:sy n="55" d="100"/>
        </p:scale>
        <p:origin x="-90" y="-1146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11.02.2014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11.02.2014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Wettbewerbsanalyse, </a:t>
            </a:r>
            <a:r>
              <a:rPr lang="de-DE" dirty="0" err="1" smtClean="0"/>
              <a:t>T.Sibold</a:t>
            </a:r>
            <a:r>
              <a:rPr lang="de-DE" dirty="0" smtClean="0"/>
              <a:t>,  11.02.2014</a:t>
            </a: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Wettbewerbsanalyse, </a:t>
            </a:r>
            <a:r>
              <a:rPr lang="de-DE" dirty="0" err="1" smtClean="0"/>
              <a:t>T.Sibold</a:t>
            </a:r>
            <a:r>
              <a:rPr lang="de-DE" dirty="0" smtClean="0"/>
              <a:t>,  11.02.2014</a:t>
            </a:r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Wettbewerbsanalyse, </a:t>
            </a:r>
            <a:r>
              <a:rPr lang="de-DE" dirty="0" err="1" smtClean="0"/>
              <a:t>T.Sibold</a:t>
            </a:r>
            <a:r>
              <a:rPr lang="de-DE" dirty="0" smtClean="0"/>
              <a:t>,  11.02.2014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de/imgres?imgurl=http://www.sommerautomatic.com/catalogue/fileadmin/content/bilder/produkte/greifer/s_gep9000.jpg&amp;imgrefurl=http://www.sommerautomatic.com/catalogue/en/products/komponenten/greifer/elektrisch/2-backen-parallelgreifer.html&amp;usg=__ZlyqeAwkehX2a9-s_DY32ghLu2Q=&amp;h=130&amp;w=167&amp;sz=22&amp;hl=de&amp;start=3&amp;zoom=1&amp;tbnid=5QWqOMuu38xaXM:&amp;tbnh=77&amp;tbnw=99&amp;ei=Sz6ATqyWHdH0sgadvd1R&amp;prev=/search?q=Sommer+GEP+9000&amp;hl=de&amp;gbv=2&amp;tbm=isch&amp;itbs=1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de/imgres?imgurl=http://www.sommerautomatic.com/catalogue/fileadmin/content/bilder/produkte/greifer/s_gep9000.jpg&amp;imgrefurl=http://www.sommerautomatic.com/catalogue/en/products/komponenten/greifer/elektrisch/2-backen-parallelgreifer.html&amp;usg=__ZlyqeAwkehX2a9-s_DY32ghLu2Q=&amp;h=130&amp;w=167&amp;sz=22&amp;hl=de&amp;start=3&amp;zoom=1&amp;tbnid=5QWqOMuu38xaXM:&amp;tbnh=77&amp;tbnw=99&amp;ei=Sz6ATqyWHdH0sgadvd1R&amp;prev=/search?q=Sommer+GEP+9000&amp;hl=de&amp;gbv=2&amp;tbm=isch&amp;itbs=1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de/imgres?imgurl=http://www.sommerautomatic.com/catalogue/fileadmin/content/bilder/produkte/greifer/s_gep9000.jpg&amp;imgrefurl=http://www.sommerautomatic.com/catalogue/en/products/komponenten/greifer/elektrisch/2-backen-parallelgreifer.html&amp;usg=__ZlyqeAwkehX2a9-s_DY32ghLu2Q=&amp;h=130&amp;w=167&amp;sz=22&amp;hl=de&amp;start=3&amp;zoom=1&amp;tbnid=5QWqOMuu38xaXM:&amp;tbnh=77&amp;tbnw=99&amp;ei=Sz6ATqyWHdH0sgadvd1R&amp;prev=/search?q=Sommer+GEP+9000&amp;hl=de&amp;gbv=2&amp;tbm=isch&amp;itbs=1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de/imgres?imgurl=http://www.scope-online.de/upload_hoppenstedt/8548600_big_727916.jpg&amp;imgrefurl=http://www.handling.de/thema/praezisionshandling.htm&amp;usg=__mjiGnTTDFYMIGZPJpqmmfcr4a-o=&amp;h=646&amp;w=420&amp;sz=44&amp;hl=de&amp;start=3&amp;zoom=1&amp;tbnid=lmJBV08S79V28M:&amp;tbnh=137&amp;tbnw=89&amp;ei=yz6ATuyEMcrNsgbbzPQT&amp;prev=/search?q=AFAG+EG20&amp;hl=de&amp;gbv=2&amp;tbm=isch&amp;itbs=1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de/imgres?imgurl=http://www.sommerautomatic.com/catalogue/fileadmin/content/bilder/produkte/greifer/s_gep9000.jpg&amp;imgrefurl=http://www.sommerautomatic.com/catalogue/en/products/komponenten/greifer/elektrisch/2-backen-parallelgreifer.html&amp;usg=__ZlyqeAwkehX2a9-s_DY32ghLu2Q=&amp;h=130&amp;w=167&amp;sz=22&amp;hl=de&amp;start=3&amp;zoom=1&amp;tbnid=5QWqOMuu38xaXM:&amp;tbnh=77&amp;tbnw=99&amp;ei=Sz6ATqyWHdH0sgadvd1R&amp;prev=/search?q=Sommer+GEP+9000&amp;hl=de&amp;gbv=2&amp;tbm=isch&amp;itbs=1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de/imgres?imgurl=http://www.scope-online.de/upload_hoppenstedt/8548600_big_727916.jpg&amp;imgrefurl=http://www.handling.de/thema/praezisionshandling.htm&amp;usg=__mjiGnTTDFYMIGZPJpqmmfcr4a-o=&amp;h=646&amp;w=420&amp;sz=44&amp;hl=de&amp;start=3&amp;zoom=1&amp;tbnid=lmJBV08S79V28M:&amp;tbnh=137&amp;tbnw=89&amp;ei=yz6ATuyEMcrNsgbbzPQT&amp;prev=/search?q=AFAG+EG20&amp;hl=de&amp;gbv=2&amp;tbm=isch&amp;itbs=1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\\SCHUNK\HPW1\DATEN\TV-GREIF\Verkaufsleitung\Daten\Produktspezifisch\Komponenten\EGP\99_Sonstiges\EGP_2011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e/imgres?imgurl=http://www.sommerautomatic.com/catalogue/fileadmin/content/bilder/produkte/greifer/s_gep9000.jpg&amp;imgrefurl=http://www.sommerautomatic.com/catalogue/en/products/komponenten/greifer/elektrisch/2-backen-parallelgreifer.html&amp;usg=__ZlyqeAwkehX2a9-s_DY32ghLu2Q=&amp;h=130&amp;w=167&amp;sz=22&amp;hl=de&amp;start=3&amp;zoom=1&amp;tbnid=5QWqOMuu38xaXM:&amp;tbnh=77&amp;tbnw=99&amp;ei=Sz6ATqyWHdH0sgadvd1R&amp;prev=/search?q=Sommer+GEP+9000&amp;hl=de&amp;gbv=2&amp;tbm=isch&amp;itbs=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e/imgres?imgurl=http://www.sommerautomatic.com/catalogue/fileadmin/content/bilder/produkte/greifer/s_gep9000.jpg&amp;imgrefurl=http://www.sommerautomatic.com/catalogue/en/products/komponenten/greifer/elektrisch/2-backen-parallelgreifer.html&amp;usg=__ZlyqeAwkehX2a9-s_DY32ghLu2Q=&amp;h=130&amp;w=167&amp;sz=22&amp;hl=de&amp;start=3&amp;zoom=1&amp;tbnid=5QWqOMuu38xaXM:&amp;tbnh=77&amp;tbnw=99&amp;ei=Sz6ATqyWHdH0sgadvd1R&amp;prev=/search?q=Sommer+GEP+9000&amp;hl=de&amp;gbv=2&amp;tbm=isch&amp;itbs=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PGN_ppt_1Ze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" y="280"/>
            <a:ext cx="9144000" cy="5647764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Bild 16" descr="Fusszeile.png"/>
          <p:cNvPicPr>
            <a:picLocks noChangeAspect="1"/>
          </p:cNvPicPr>
          <p:nvPr/>
        </p:nvPicPr>
        <p:blipFill>
          <a:blip r:embed="rId3" cstate="print"/>
          <a:srcRect l="495" r="153"/>
          <a:stretch>
            <a:fillRect/>
          </a:stretch>
        </p:blipFill>
        <p:spPr>
          <a:xfrm>
            <a:off x="1" y="5379486"/>
            <a:ext cx="9143390" cy="1374092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474734" y="4586110"/>
            <a:ext cx="9144000" cy="68509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200" dirty="0" smtClean="0">
                <a:solidFill>
                  <a:schemeClr val="bg1"/>
                </a:solidFill>
                <a:ea typeface="ＭＳ Ｐゴシック" charset="-128"/>
              </a:rPr>
              <a:t>2–Finger–Kleinteilegreifer EGP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74734" y="5045433"/>
            <a:ext cx="4181931" cy="482596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Wettbewerbsanalyse Kurzpräsentation 2013</a:t>
            </a: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74735" y="6096005"/>
            <a:ext cx="3236488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Superior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Clamping</a:t>
            </a: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Gripping</a:t>
            </a:r>
            <a:endParaRPr lang="de-DE" sz="15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e 17"/>
          <p:cNvGraphicFramePr>
            <a:graphicFrameLocks noGrp="1"/>
          </p:cNvGraphicFramePr>
          <p:nvPr/>
        </p:nvGraphicFramePr>
        <p:xfrm>
          <a:off x="5561901" y="1493240"/>
          <a:ext cx="2927758" cy="4773336"/>
        </p:xfrm>
        <a:graphic>
          <a:graphicData uri="http://schemas.openxmlformats.org/drawingml/2006/table">
            <a:tbl>
              <a:tblPr/>
              <a:tblGrid>
                <a:gridCol w="2927758"/>
              </a:tblGrid>
              <a:tr h="4773336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L>
                    <a:lnR w="381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R>
                    <a:lnT w="381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T>
                    <a:lnB w="381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4106152" cy="252000"/>
          </a:xfrm>
        </p:spPr>
        <p:txBody>
          <a:bodyPr/>
          <a:lstStyle/>
          <a:p>
            <a:r>
              <a:rPr lang="de-DE" dirty="0" smtClean="0"/>
              <a:t>Wettbewerbsanalyse, </a:t>
            </a:r>
            <a:r>
              <a:rPr lang="de-DE" dirty="0" err="1" smtClean="0"/>
              <a:t>T.Sibold</a:t>
            </a:r>
            <a:r>
              <a:rPr lang="de-DE" dirty="0" smtClean="0"/>
              <a:t>,  11.02.2014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Wettbewerbsanalyse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72026" y="645319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IAI</a:t>
            </a:r>
            <a:endParaRPr lang="de-DE" sz="2400" b="1" dirty="0">
              <a:solidFill>
                <a:srgbClr val="003D6A"/>
              </a:solidFill>
            </a:endParaRPr>
          </a:p>
        </p:txBody>
      </p:sp>
      <p:graphicFrame>
        <p:nvGraphicFramePr>
          <p:cNvPr id="17" name="Inhaltsplatzhalter 9"/>
          <p:cNvGraphicFramePr>
            <a:graphicFrameLocks/>
          </p:cNvGraphicFramePr>
          <p:nvPr/>
        </p:nvGraphicFramePr>
        <p:xfrm>
          <a:off x="2643144" y="1495421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  <a:latin typeface="+mn-lt"/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  <a:latin typeface="+mn-lt"/>
                        </a:rPr>
                        <a:t> EGP 25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+mn-lt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0,09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IP30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26,5x18x73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34678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0,11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33,3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Einstellbare Greifkraft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Ansteuerung wie </a:t>
                      </a:r>
                      <a:r>
                        <a:rPr lang="de-DE" sz="1400" u="none" strike="noStrike" dirty="0" err="1" smtClean="0">
                          <a:solidFill>
                            <a:srgbClr val="00B050"/>
                          </a:solidFill>
                        </a:rPr>
                        <a:t>Pneumatikventil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364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Intern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581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/>
        </p:nvGraphicFramePr>
        <p:xfrm>
          <a:off x="4405682" y="791886"/>
          <a:ext cx="1114973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73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Inhaltsplatzhalter 15"/>
          <p:cNvGraphicFramePr>
            <a:graphicFrameLocks noGrp="1"/>
          </p:cNvGraphicFramePr>
          <p:nvPr>
            <p:ph sz="quarter" idx="12"/>
          </p:nvPr>
        </p:nvGraphicFramePr>
        <p:xfrm>
          <a:off x="705811" y="1762791"/>
          <a:ext cx="1895388" cy="4495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95388"/>
              </a:tblGrid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Greifkraft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Hub</a:t>
                      </a:r>
                      <a:r>
                        <a:rPr lang="de-DE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 Finger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Schließzeit[s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Versorgungssp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IP-Schutzklasse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Abmessungen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Volumen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Masse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Hub/Schließzeit [mm/s]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Bemerkung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Greifkraft/Masse [N/kg]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Elektronik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Katalogpreis [Euro]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/>
        </p:nvGraphicFramePr>
        <p:xfrm>
          <a:off x="5557077" y="1512202"/>
          <a:ext cx="2914800" cy="474598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914800"/>
              </a:tblGrid>
              <a:tr h="326373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RCP2-GRSS</a:t>
                      </a:r>
                      <a:endParaRPr lang="de-DE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7144" marR="7144" marT="7144" marB="0" anchor="b"/>
                </a:tc>
              </a:tr>
              <a:tr h="31688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</a:tr>
              <a:tr h="31688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31688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0,15</a:t>
                      </a:r>
                    </a:p>
                  </a:txBody>
                  <a:tcPr marL="9525" marR="9525" marT="9525" marB="0" anchor="b"/>
                </a:tc>
              </a:tr>
              <a:tr h="31688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/>
                        <a:t>24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688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>
                          <a:solidFill>
                            <a:srgbClr val="00B050"/>
                          </a:solidFill>
                        </a:rPr>
                        <a:t>bis IP50 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688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42x24x71</a:t>
                      </a:r>
                    </a:p>
                  </a:txBody>
                  <a:tcPr marL="9525" marR="9525" marT="9525" marB="0" anchor="b"/>
                </a:tc>
              </a:tr>
              <a:tr h="31688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71568</a:t>
                      </a:r>
                    </a:p>
                  </a:txBody>
                  <a:tcPr marL="9525" marR="9525" marT="9525" marB="0" anchor="b"/>
                </a:tc>
              </a:tr>
              <a:tr h="31688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</a:tr>
              <a:tr h="31688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41,7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92D050">
                        <a:alpha val="40000"/>
                      </a:srgbClr>
                    </a:solidFill>
                  </a:tcPr>
                </a:tc>
              </a:tr>
              <a:tr h="316885">
                <a:tc>
                  <a:txBody>
                    <a:bodyPr/>
                    <a:lstStyle/>
                    <a:p>
                      <a:pPr algn="ctr" rtl="0" fontAlgn="b"/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6885">
                <a:tc>
                  <a:txBody>
                    <a:bodyPr/>
                    <a:lstStyle/>
                    <a:p>
                      <a:pPr algn="ctr" rtl="0" fontAlgn="b"/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688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u="none" strike="noStrike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688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Extern</a:t>
                      </a:r>
                      <a:endParaRPr lang="de-DE" sz="1400" b="1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0010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u="none" strike="noStrike" dirty="0" smtClean="0">
                          <a:solidFill>
                            <a:srgbClr val="FF0000"/>
                          </a:solidFill>
                        </a:rPr>
                        <a:t>? Exkl. Regler </a:t>
                      </a:r>
                      <a:endParaRPr lang="de-DE" sz="1400" b="1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1" name="Tabelle 20"/>
          <p:cNvGraphicFramePr>
            <a:graphicFrameLocks noGrp="1"/>
          </p:cNvGraphicFramePr>
          <p:nvPr/>
        </p:nvGraphicFramePr>
        <p:xfrm>
          <a:off x="7465185" y="721090"/>
          <a:ext cx="1333849" cy="1140903"/>
        </p:xfrm>
        <a:graphic>
          <a:graphicData uri="http://schemas.openxmlformats.org/drawingml/2006/table">
            <a:tbl>
              <a:tblPr/>
              <a:tblGrid>
                <a:gridCol w="1333849"/>
              </a:tblGrid>
              <a:tr h="114090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L>
                    <a:lnR w="381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R>
                    <a:lnT w="381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T>
                    <a:lnB w="381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70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5220" y="791886"/>
            <a:ext cx="1290355" cy="967766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20" name="Picture 2" descr="http://www.schunk.int/pimexport/IM0009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954" y="863540"/>
            <a:ext cx="371886" cy="896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Wettbewerbsanalyse, </a:t>
            </a:r>
            <a:r>
              <a:rPr lang="de-DE" dirty="0" err="1" smtClean="0"/>
              <a:t>T.Sibold</a:t>
            </a:r>
            <a:r>
              <a:rPr lang="de-DE" dirty="0" smtClean="0"/>
              <a:t>,  11.02.2014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2026" y="183927"/>
            <a:ext cx="8142290" cy="572892"/>
          </a:xfrm>
        </p:spPr>
        <p:txBody>
          <a:bodyPr/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Wettbewerbsanalyse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72026" y="645319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GIMATIC</a:t>
            </a:r>
            <a:endParaRPr lang="de-DE" sz="2400" b="1" dirty="0">
              <a:solidFill>
                <a:srgbClr val="003D6A"/>
              </a:solidFill>
            </a:endParaRPr>
          </a:p>
        </p:txBody>
      </p:sp>
      <p:graphicFrame>
        <p:nvGraphicFramePr>
          <p:cNvPr id="8" name="Inhaltsplatzhalter 9"/>
          <p:cNvGraphicFramePr>
            <a:graphicFrameLocks/>
          </p:cNvGraphicFramePr>
          <p:nvPr/>
        </p:nvGraphicFramePr>
        <p:xfrm>
          <a:off x="2643144" y="1409161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  <a:latin typeface="+mn-lt"/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  <a:latin typeface="+mn-lt"/>
                        </a:rPr>
                        <a:t> EGP-S 25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+mn-lt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7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0,03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IP30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26,5x18x65,5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31005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0,1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100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Einstellbare Greifkraft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Ansteuerung wie </a:t>
                      </a:r>
                      <a:r>
                        <a:rPr lang="de-DE" sz="1400" u="none" strike="noStrike" dirty="0" err="1" smtClean="0">
                          <a:solidFill>
                            <a:srgbClr val="00B050"/>
                          </a:solidFill>
                        </a:rPr>
                        <a:t>Pneumatikventil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70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Intern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?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598376" y="756819"/>
          <a:ext cx="922278" cy="1019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278"/>
              </a:tblGrid>
              <a:tr h="101922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Inhaltsplatzhalter 15"/>
          <p:cNvGraphicFramePr>
            <a:graphicFrameLocks/>
          </p:cNvGraphicFramePr>
          <p:nvPr/>
        </p:nvGraphicFramePr>
        <p:xfrm>
          <a:off x="747756" y="1673392"/>
          <a:ext cx="1895388" cy="4495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95388"/>
              </a:tblGrid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Greifkraft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Hub</a:t>
                      </a:r>
                      <a:r>
                        <a:rPr lang="de-DE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 Finger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Schließzeit[s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Versorgungssp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IP-Schutzklasse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Abmessungen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Volumen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Masse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Hub/Schließzeit [mm/s]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Bemerkung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Greifkraft/Masse [N/kg]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Elektronik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Katalogpreis [Euro]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5561901" y="1423758"/>
          <a:ext cx="2843868" cy="4748173"/>
        </p:xfrm>
        <a:graphic>
          <a:graphicData uri="http://schemas.openxmlformats.org/drawingml/2006/table">
            <a:tbl>
              <a:tblPr/>
              <a:tblGrid>
                <a:gridCol w="2843868"/>
              </a:tblGrid>
              <a:tr h="474817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L>
                    <a:lnR w="38100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38100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38100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5562600" y="1409161"/>
          <a:ext cx="2867025" cy="47627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67025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GIMATIC</a:t>
                      </a:r>
                      <a:r>
                        <a:rPr lang="de-DE" sz="200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MPPM</a:t>
                      </a:r>
                      <a:endParaRPr lang="de-DE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7144" marR="7144" marT="7144" marB="0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60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/>
                        <a:t>3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0,08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/>
                        <a:t>24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IP54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43x25x53,5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57512,5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0,145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37,5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Greifkrafterhaltung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Ansteuerung wie </a:t>
                      </a:r>
                      <a:r>
                        <a:rPr lang="de-DE" sz="1400" u="none" strike="noStrike" dirty="0" err="1" smtClean="0">
                          <a:solidFill>
                            <a:srgbClr val="00B050"/>
                          </a:solidFill>
                        </a:rPr>
                        <a:t>Pneumatikventil</a:t>
                      </a:r>
                      <a:endParaRPr lang="de-DE" sz="1400" b="0" i="0" u="none" strike="noStrike" dirty="0" smtClean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413,79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Intern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u="none" strike="noStrike" dirty="0" smtClean="0">
                          <a:solidFill>
                            <a:srgbClr val="FF0000"/>
                          </a:solidFill>
                        </a:rPr>
                        <a:t>690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7659149" y="701942"/>
          <a:ext cx="1199625" cy="1074104"/>
        </p:xfrm>
        <a:graphic>
          <a:graphicData uri="http://schemas.openxmlformats.org/drawingml/2006/table">
            <a:tbl>
              <a:tblPr/>
              <a:tblGrid>
                <a:gridCol w="1199625"/>
              </a:tblGrid>
              <a:tr h="107410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L>
                    <a:lnR w="38100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38100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38100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9293" y="705627"/>
            <a:ext cx="764441" cy="104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9343" y="777635"/>
            <a:ext cx="311469" cy="97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Wettbewerbsanalyse, </a:t>
            </a:r>
            <a:r>
              <a:rPr lang="de-DE" dirty="0" err="1" smtClean="0"/>
              <a:t>T.Sibold</a:t>
            </a:r>
            <a:r>
              <a:rPr lang="de-DE" dirty="0" smtClean="0"/>
              <a:t>,  11.02.2014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itel 2"/>
          <p:cNvSpPr txBox="1">
            <a:spLocks/>
          </p:cNvSpPr>
          <p:nvPr/>
        </p:nvSpPr>
        <p:spPr bwMode="auto">
          <a:xfrm>
            <a:off x="561444" y="180752"/>
            <a:ext cx="8142290" cy="9607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smtClean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EGP - Wettbewerbsanalyse</a:t>
            </a:r>
            <a:endParaRPr kumimoji="0" lang="de-DE" sz="2000" b="1" i="0" u="none" strike="noStrike" kern="1200" cap="none" spc="0" normalizeH="0" baseline="0" noProof="0" dirty="0" smtClean="0">
              <a:ln>
                <a:noFill/>
              </a:ln>
              <a:solidFill>
                <a:srgbClr val="003D6A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72026" y="645319"/>
            <a:ext cx="871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AFAG</a:t>
            </a:r>
            <a:endParaRPr lang="de-DE" sz="2400" b="1" dirty="0">
              <a:solidFill>
                <a:srgbClr val="003D6A"/>
              </a:solidFill>
            </a:endParaRPr>
          </a:p>
        </p:txBody>
      </p:sp>
      <p:graphicFrame>
        <p:nvGraphicFramePr>
          <p:cNvPr id="9" name="Inhaltsplatzhalter 9"/>
          <p:cNvGraphicFramePr>
            <a:graphicFrameLocks/>
          </p:cNvGraphicFramePr>
          <p:nvPr/>
        </p:nvGraphicFramePr>
        <p:xfrm>
          <a:off x="2643144" y="1495421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  <a:latin typeface="+mn-lt"/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  <a:latin typeface="+mn-lt"/>
                        </a:rPr>
                        <a:t> EGP-S 25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+mn-lt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7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0,03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IP30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26,5x18x65,5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31005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0,1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100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Einstellbare Greifkraft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Ansteuerung wie </a:t>
                      </a:r>
                      <a:r>
                        <a:rPr lang="de-DE" sz="1400" u="none" strike="noStrike" dirty="0" err="1" smtClean="0">
                          <a:solidFill>
                            <a:srgbClr val="00B050"/>
                          </a:solidFill>
                        </a:rPr>
                        <a:t>Pneumatikventil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70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Intern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?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Inhaltsplatzhalter 15"/>
          <p:cNvGraphicFramePr>
            <a:graphicFrameLocks noGrp="1"/>
          </p:cNvGraphicFramePr>
          <p:nvPr>
            <p:ph sz="quarter" idx="12"/>
          </p:nvPr>
        </p:nvGraphicFramePr>
        <p:xfrm>
          <a:off x="705811" y="1762791"/>
          <a:ext cx="1895388" cy="4495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95388"/>
              </a:tblGrid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Greifkraft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Hub</a:t>
                      </a:r>
                      <a:r>
                        <a:rPr lang="de-DE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 Finger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Schließzeit[s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Versorgungssp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IP-Schutzklasse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Abmessungen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Volumen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Masse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Hub/Schließzeit [mm/s]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Bemerkung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Greifkraft/Masse [N/kg]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Elektronik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Katalogpreis [Euro]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5557076" y="1478642"/>
          <a:ext cx="2990225" cy="480916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990225"/>
              </a:tblGrid>
              <a:tr h="330197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 smtClean="0">
                          <a:solidFill>
                            <a:srgbClr val="800000"/>
                          </a:solidFill>
                          <a:latin typeface="+mn-lt"/>
                        </a:rPr>
                        <a:t>AFAG</a:t>
                      </a:r>
                      <a:r>
                        <a:rPr lang="de-DE" sz="2000" b="1" i="0" u="none" strike="noStrike" baseline="0" dirty="0" smtClean="0">
                          <a:solidFill>
                            <a:srgbClr val="800000"/>
                          </a:solidFill>
                          <a:latin typeface="+mn-lt"/>
                        </a:rPr>
                        <a:t> </a:t>
                      </a:r>
                      <a:r>
                        <a:rPr lang="de-DE" sz="2000" b="1" i="0" u="none" strike="noStrike" dirty="0" smtClean="0">
                          <a:solidFill>
                            <a:srgbClr val="800000"/>
                          </a:solidFill>
                          <a:latin typeface="+mn-lt"/>
                        </a:rPr>
                        <a:t>EG 20P</a:t>
                      </a:r>
                      <a:endParaRPr lang="de-DE" sz="2000" b="1" i="0" u="none" strike="noStrike" dirty="0">
                        <a:solidFill>
                          <a:srgbClr val="8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40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5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0,18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IP44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461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53x29x103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158311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0,32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Greifkrafterhaltung 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3099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</a:rPr>
                        <a:t>dig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. Ausgänge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</a:t>
                      </a:r>
                      <a:endParaRPr lang="de-DE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endParaRPr lang="de-DE" sz="1400" b="1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7255460" y="707995"/>
          <a:ext cx="1300230" cy="1141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30"/>
              </a:tblGrid>
              <a:tr h="114145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3760" y="863540"/>
            <a:ext cx="1209675" cy="800100"/>
          </a:xfrm>
          <a:prstGeom prst="rect">
            <a:avLst/>
          </a:prstGeom>
          <a:noFill/>
        </p:spPr>
      </p:pic>
      <p:graphicFrame>
        <p:nvGraphicFramePr>
          <p:cNvPr id="16" name="Tabelle 15"/>
          <p:cNvGraphicFramePr>
            <a:graphicFrameLocks noGrp="1"/>
          </p:cNvGraphicFramePr>
          <p:nvPr/>
        </p:nvGraphicFramePr>
        <p:xfrm>
          <a:off x="4598376" y="791987"/>
          <a:ext cx="922278" cy="1019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278"/>
              </a:tblGrid>
              <a:tr h="101922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7" name="Grafik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9343" y="812139"/>
            <a:ext cx="311469" cy="97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Wettbewerbsanalyse, </a:t>
            </a:r>
            <a:r>
              <a:rPr lang="de-DE" dirty="0" err="1" smtClean="0"/>
              <a:t>T.Sibold</a:t>
            </a:r>
            <a:r>
              <a:rPr lang="de-DE" dirty="0" smtClean="0"/>
              <a:t>,  11.02.2014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13</a:t>
            </a:fld>
            <a:endParaRPr lang="de-DE" dirty="0"/>
          </a:p>
        </p:txBody>
      </p:sp>
      <p:graphicFrame>
        <p:nvGraphicFramePr>
          <p:cNvPr id="5" name="Inhaltsplatzhalter 9"/>
          <p:cNvGraphicFramePr>
            <a:graphicFrameLocks/>
          </p:cNvGraphicFramePr>
          <p:nvPr/>
        </p:nvGraphicFramePr>
        <p:xfrm>
          <a:off x="5562599" y="1495421"/>
          <a:ext cx="3355064" cy="47627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55064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Sommer </a:t>
                      </a:r>
                      <a:r>
                        <a:rPr lang="de-DE" sz="20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9002</a:t>
                      </a:r>
                      <a:endParaRPr lang="de-DE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IP40</a:t>
                      </a:r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44x27x77,5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92070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0,25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Kraft nur in </a:t>
                      </a:r>
                      <a:r>
                        <a:rPr lang="de-DE" sz="1400" b="0" i="0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Endlage</a:t>
                      </a:r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u. nur in einer Richtung! 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Bewegungszeit ;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dig</a:t>
                      </a:r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 Ausgänge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</a:t>
                      </a:r>
                      <a:endParaRPr lang="de-DE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499</a:t>
                      </a:r>
                      <a:endParaRPr lang="de-DE" sz="1400" b="1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Wettbewerbsanalyse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7691688" y="791885"/>
          <a:ext cx="1238549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549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72026" y="645319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Sommer</a:t>
            </a:r>
            <a:endParaRPr lang="de-DE" sz="2400" b="1" dirty="0">
              <a:solidFill>
                <a:srgbClr val="003D6A"/>
              </a:solidFill>
            </a:endParaRPr>
          </a:p>
        </p:txBody>
      </p:sp>
      <p:graphicFrame>
        <p:nvGraphicFramePr>
          <p:cNvPr id="9" name="Inhaltsplatzhalter 9"/>
          <p:cNvGraphicFramePr>
            <a:graphicFrameLocks/>
          </p:cNvGraphicFramePr>
          <p:nvPr/>
        </p:nvGraphicFramePr>
        <p:xfrm>
          <a:off x="2643144" y="1495421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  <a:latin typeface="+mn-lt"/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  <a:latin typeface="+mn-lt"/>
                        </a:rPr>
                        <a:t> EGP-S 25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+mn-lt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7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B05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0,03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IP30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26,5x18x65,5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31005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0,1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100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Einstellbare Greifkraft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Ansteuerung wie </a:t>
                      </a:r>
                      <a:r>
                        <a:rPr lang="de-DE" sz="1400" u="none" strike="noStrike" dirty="0" err="1" smtClean="0">
                          <a:solidFill>
                            <a:srgbClr val="00B050"/>
                          </a:solidFill>
                        </a:rPr>
                        <a:t>Pneumatikventil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70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Intern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?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Inhaltsplatzhalter 15"/>
          <p:cNvGraphicFramePr>
            <a:graphicFrameLocks noGrp="1"/>
          </p:cNvGraphicFramePr>
          <p:nvPr>
            <p:ph sz="quarter" idx="12"/>
          </p:nvPr>
        </p:nvGraphicFramePr>
        <p:xfrm>
          <a:off x="705811" y="1762791"/>
          <a:ext cx="1895388" cy="450602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95388"/>
              </a:tblGrid>
              <a:tr h="31324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Greifkraft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4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Hub</a:t>
                      </a:r>
                      <a:r>
                        <a:rPr lang="de-DE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 Finger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4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Schließzeit[s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4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Versorgungssp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4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IP-Schutzklasse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43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Abmessungen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43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Volumen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4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Masse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4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Hub/Schließzeit [mm/s]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4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Bemerkung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43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4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Greifkraft/Masse [N/kg]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4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Elektronik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24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Katalogpreis [Euro]</a:t>
                      </a:r>
                    </a:p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http://t3.gstatic.com/images?q=tbn:ANd9GcRxCbtqClBDBwOtfkePiu5rCPSHWwLUKfikC8V3cxO270Bm7RtA7-EQh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623" y="809991"/>
            <a:ext cx="120556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4563208" y="800779"/>
          <a:ext cx="922278" cy="1019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278"/>
              </a:tblGrid>
              <a:tr h="101922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Grafik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9343" y="812139"/>
            <a:ext cx="311469" cy="97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Wettbewerbsanalyse, </a:t>
            </a:r>
            <a:r>
              <a:rPr lang="de-DE" dirty="0" err="1" smtClean="0"/>
              <a:t>T.Sibold</a:t>
            </a:r>
            <a:r>
              <a:rPr lang="de-DE" dirty="0" smtClean="0"/>
              <a:t>,  11.02.2014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5" name="Inhaltsplatzhalter 9"/>
          <p:cNvGraphicFramePr>
            <a:graphicFrameLocks/>
          </p:cNvGraphicFramePr>
          <p:nvPr/>
        </p:nvGraphicFramePr>
        <p:xfrm>
          <a:off x="5562599" y="1495421"/>
          <a:ext cx="3371675" cy="47627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71675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Sommer </a:t>
                      </a:r>
                      <a:r>
                        <a:rPr lang="de-DE" sz="20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9004</a:t>
                      </a:r>
                      <a:endParaRPr lang="de-DE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IP40</a:t>
                      </a: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59x35x99,5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205467,5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0,57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133,3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Kraft nur in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Endlage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u. nur in einer Richtung! 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Bewegungszeit ;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dig</a:t>
                      </a:r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 Ausgänge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45,6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</a:t>
                      </a:r>
                      <a:endParaRPr lang="de-DE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586</a:t>
                      </a:r>
                      <a:endParaRPr lang="de-DE" sz="1400" b="1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Wettbewerbsanalyse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7691688" y="791885"/>
          <a:ext cx="1238549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549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72026" y="645319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Sommer</a:t>
            </a:r>
            <a:endParaRPr lang="de-DE" sz="2400" b="1" dirty="0">
              <a:solidFill>
                <a:srgbClr val="003D6A"/>
              </a:solidFill>
            </a:endParaRPr>
          </a:p>
        </p:txBody>
      </p:sp>
      <p:graphicFrame>
        <p:nvGraphicFramePr>
          <p:cNvPr id="9" name="Inhaltsplatzhalter 9"/>
          <p:cNvGraphicFramePr>
            <a:graphicFrameLocks/>
          </p:cNvGraphicFramePr>
          <p:nvPr/>
        </p:nvGraphicFramePr>
        <p:xfrm>
          <a:off x="2643144" y="1495421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  <a:latin typeface="+mn-lt"/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  <a:latin typeface="+mn-lt"/>
                        </a:rPr>
                        <a:t> EGP-S 25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+mn-lt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7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0,03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IP30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26,5x18x65,5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31005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0,1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100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Einstellbare Greifkraft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Ansteuerung wie </a:t>
                      </a:r>
                      <a:r>
                        <a:rPr lang="de-DE" sz="1400" u="none" strike="noStrike" dirty="0" err="1" smtClean="0">
                          <a:solidFill>
                            <a:srgbClr val="00B050"/>
                          </a:solidFill>
                        </a:rPr>
                        <a:t>Pneumatikventil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70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Intern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?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Inhaltsplatzhalter 15"/>
          <p:cNvGraphicFramePr>
            <a:graphicFrameLocks noGrp="1"/>
          </p:cNvGraphicFramePr>
          <p:nvPr>
            <p:ph sz="quarter" idx="12"/>
          </p:nvPr>
        </p:nvGraphicFramePr>
        <p:xfrm>
          <a:off x="705811" y="1762791"/>
          <a:ext cx="1895388" cy="4495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95388"/>
              </a:tblGrid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Greifkraft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Hub</a:t>
                      </a:r>
                      <a:r>
                        <a:rPr lang="de-DE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 Finger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Schließzeit[s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Versorgungssp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IP-Schutzklasse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Abmessungen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Volumen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Masse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Hub/Schließzeit [mm/s]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Bemerkung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Greifkraft/Masse [N/kg]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Elektronik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Katalogpreis [Euro]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http://t3.gstatic.com/images?q=tbn:ANd9GcRxCbtqClBDBwOtfkePiu5rCPSHWwLUKfikC8V3cxO270Bm7RtA7-EQh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1029" y="823292"/>
            <a:ext cx="120556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4563207" y="820948"/>
          <a:ext cx="957448" cy="1214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448"/>
              </a:tblGrid>
              <a:tr h="121488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Grafik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9343" y="967418"/>
            <a:ext cx="311469" cy="97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3734266" cy="252000"/>
          </a:xfrm>
        </p:spPr>
        <p:txBody>
          <a:bodyPr/>
          <a:lstStyle/>
          <a:p>
            <a:r>
              <a:rPr lang="de-DE" dirty="0" smtClean="0"/>
              <a:t>Wettbewerbsanalyse, </a:t>
            </a:r>
            <a:r>
              <a:rPr lang="de-DE" dirty="0" err="1" smtClean="0"/>
              <a:t>T.Sibold</a:t>
            </a:r>
            <a:r>
              <a:rPr lang="de-DE" dirty="0" smtClean="0"/>
              <a:t>,  11.02.2014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Wettbewerbsanalyse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72026" y="645319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Sommer</a:t>
            </a:r>
            <a:endParaRPr lang="de-DE" sz="2400" b="1" dirty="0">
              <a:solidFill>
                <a:srgbClr val="003D6A"/>
              </a:solidFill>
            </a:endParaRPr>
          </a:p>
        </p:txBody>
      </p:sp>
      <p:graphicFrame>
        <p:nvGraphicFramePr>
          <p:cNvPr id="19" name="Inhaltsplatzhalter 9"/>
          <p:cNvGraphicFramePr>
            <a:graphicFrameLocks/>
          </p:cNvGraphicFramePr>
          <p:nvPr/>
        </p:nvGraphicFramePr>
        <p:xfrm>
          <a:off x="5571392" y="1495425"/>
          <a:ext cx="3355064" cy="47627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55064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Sommer </a:t>
                      </a:r>
                      <a:r>
                        <a:rPr lang="de-DE" sz="20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9002</a:t>
                      </a:r>
                      <a:endParaRPr lang="de-DE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IP40</a:t>
                      </a:r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44x27x77,5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92070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0,25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Kraft nur in </a:t>
                      </a:r>
                      <a:r>
                        <a:rPr lang="de-DE" sz="1400" b="0" i="0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Endlage</a:t>
                      </a:r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u. nur in einer Richtung! 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Bewegungszeit ;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dig</a:t>
                      </a:r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 Ausgänge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</a:t>
                      </a:r>
                      <a:endParaRPr lang="de-DE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499</a:t>
                      </a:r>
                      <a:endParaRPr lang="de-DE" sz="1400" b="1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7661394" y="791885"/>
          <a:ext cx="1300230" cy="1141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30"/>
              </a:tblGrid>
              <a:tr h="114145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2" descr="http://t3.gstatic.com/images?q=tbn:ANd9GcRxCbtqClBDBwOtfkePiu5rCPSHWwLUKfikC8V3cxO270Bm7RtA7-EQh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5354" y="823548"/>
            <a:ext cx="120556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Inhaltsplatzhalter 9"/>
          <p:cNvGraphicFramePr>
            <a:graphicFrameLocks/>
          </p:cNvGraphicFramePr>
          <p:nvPr/>
        </p:nvGraphicFramePr>
        <p:xfrm>
          <a:off x="2643144" y="1477837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</a:rPr>
                        <a:t> EGP 40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 smtClean="0">
                          <a:solidFill>
                            <a:srgbClr val="FF0000"/>
                          </a:solidFill>
                        </a:rPr>
                        <a:t>0,22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/>
                        <a:t>24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IP41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40x26x89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92560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0,32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27,3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Einstellbare Greifkraft</a:t>
                      </a:r>
                      <a:r>
                        <a:rPr lang="de-DE" sz="1400" u="none" strike="noStrike" dirty="0" smtClean="0"/>
                        <a:t> </a:t>
                      </a:r>
                      <a:endParaRPr lang="de-DE" sz="14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Ansteuerung wie </a:t>
                      </a:r>
                      <a:r>
                        <a:rPr lang="de-DE" sz="1400" b="0" u="none" strike="noStrike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Pneumatikventil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467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Intern</a:t>
                      </a:r>
                      <a:endParaRPr lang="de-DE" sz="1400" b="1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630</a:t>
                      </a:r>
                      <a:endParaRPr lang="de-DE" sz="1400" b="1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elle 23"/>
          <p:cNvGraphicFramePr>
            <a:graphicFrameLocks noGrp="1"/>
          </p:cNvGraphicFramePr>
          <p:nvPr/>
        </p:nvGraphicFramePr>
        <p:xfrm>
          <a:off x="4405682" y="791886"/>
          <a:ext cx="1114973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73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5" name="Picture 2" descr="http://www.schunk.int/pimexport/IM00099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954" y="863540"/>
            <a:ext cx="371886" cy="896112"/>
          </a:xfrm>
          <a:prstGeom prst="rect">
            <a:avLst/>
          </a:prstGeom>
          <a:noFill/>
        </p:spPr>
      </p:pic>
      <p:graphicFrame>
        <p:nvGraphicFramePr>
          <p:cNvPr id="26" name="Inhaltsplatzhalter 15"/>
          <p:cNvGraphicFramePr>
            <a:graphicFrameLocks/>
          </p:cNvGraphicFramePr>
          <p:nvPr/>
        </p:nvGraphicFramePr>
        <p:xfrm>
          <a:off x="705811" y="1683663"/>
          <a:ext cx="1895388" cy="458561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95388"/>
              </a:tblGrid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Greifkraft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Hub</a:t>
                      </a:r>
                      <a:r>
                        <a:rPr lang="de-DE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 Finger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Schließzeit[s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Versorgungssp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IP-Schutzklasse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Abmessungen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Volumen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Masse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Hub/Schließzeit [mm/s]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Bemerkung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1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Greifkraft/Masse [N/kg]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Elektronik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Katalogpreis [Euro]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4517912" cy="252000"/>
          </a:xfrm>
        </p:spPr>
        <p:txBody>
          <a:bodyPr/>
          <a:lstStyle/>
          <a:p>
            <a:r>
              <a:rPr lang="de-DE" dirty="0" smtClean="0"/>
              <a:t>Wettbewerbsanalyse, </a:t>
            </a:r>
            <a:r>
              <a:rPr lang="de-DE" dirty="0" err="1" smtClean="0"/>
              <a:t>T.Sibold</a:t>
            </a:r>
            <a:r>
              <a:rPr lang="de-DE" dirty="0" smtClean="0"/>
              <a:t>,  11.02.2014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16</a:t>
            </a:fld>
            <a:endParaRPr lang="de-DE" dirty="0"/>
          </a:p>
        </p:txBody>
      </p:sp>
      <p:graphicFrame>
        <p:nvGraphicFramePr>
          <p:cNvPr id="18" name="Inhaltsplatzhalter 9"/>
          <p:cNvGraphicFramePr>
            <a:graphicFrameLocks/>
          </p:cNvGraphicFramePr>
          <p:nvPr/>
        </p:nvGraphicFramePr>
        <p:xfrm>
          <a:off x="5562600" y="1495421"/>
          <a:ext cx="2867025" cy="47627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67025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Sommer </a:t>
                      </a:r>
                      <a:r>
                        <a:rPr lang="de-DE" sz="20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GEP1402</a:t>
                      </a:r>
                      <a:endParaRPr lang="de-DE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115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0,02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IP52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32x32x72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73728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383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extern</a:t>
                      </a:r>
                      <a:endParaRPr lang="de-DE" sz="1400" b="1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Ca. 500 (exklusive</a:t>
                      </a:r>
                      <a:r>
                        <a:rPr lang="de-DE" sz="1400" b="1" i="0" u="none" strike="noStrike" baseline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 Regler)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Wettbewerbsanalyse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7557464" y="791885"/>
          <a:ext cx="1238549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549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572026" y="645319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Sommer</a:t>
            </a:r>
            <a:endParaRPr lang="de-DE" sz="2400" b="1" dirty="0">
              <a:solidFill>
                <a:srgbClr val="003D6A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7849" y="863540"/>
            <a:ext cx="594028" cy="89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Inhaltsplatzhalter 9"/>
          <p:cNvGraphicFramePr>
            <a:graphicFrameLocks/>
          </p:cNvGraphicFramePr>
          <p:nvPr/>
        </p:nvGraphicFramePr>
        <p:xfrm>
          <a:off x="2643144" y="1477837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</a:rPr>
                        <a:t> EGP 40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 smtClean="0">
                          <a:solidFill>
                            <a:srgbClr val="FF0000"/>
                          </a:solidFill>
                        </a:rPr>
                        <a:t>0,22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/>
                        <a:t>24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IP41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40x26x89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92560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0,32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27,3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Einstellbare Greifkraft</a:t>
                      </a:r>
                      <a:r>
                        <a:rPr lang="de-DE" sz="1400" u="none" strike="noStrike" dirty="0" smtClean="0"/>
                        <a:t> </a:t>
                      </a:r>
                      <a:endParaRPr lang="de-DE" sz="14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Ansteuerung wie </a:t>
                      </a:r>
                      <a:r>
                        <a:rPr lang="de-DE" sz="1400" b="0" u="none" strike="noStrike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Pneumatikventil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467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Intern</a:t>
                      </a:r>
                      <a:endParaRPr lang="de-DE" sz="1400" b="1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630</a:t>
                      </a:r>
                      <a:endParaRPr lang="de-DE" sz="1400" b="1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/>
        </p:nvGraphicFramePr>
        <p:xfrm>
          <a:off x="4405682" y="791886"/>
          <a:ext cx="1114973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73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 descr="http://www.schunk.int/pimexport/IM0009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954" y="863540"/>
            <a:ext cx="371886" cy="896112"/>
          </a:xfrm>
          <a:prstGeom prst="rect">
            <a:avLst/>
          </a:prstGeom>
          <a:noFill/>
        </p:spPr>
      </p:pic>
      <p:graphicFrame>
        <p:nvGraphicFramePr>
          <p:cNvPr id="22" name="Inhaltsplatzhalter 15"/>
          <p:cNvGraphicFramePr>
            <a:graphicFrameLocks noGrp="1"/>
          </p:cNvGraphicFramePr>
          <p:nvPr>
            <p:ph sz="quarter" idx="12"/>
          </p:nvPr>
        </p:nvGraphicFramePr>
        <p:xfrm>
          <a:off x="705811" y="1683663"/>
          <a:ext cx="1895388" cy="458561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95388"/>
              </a:tblGrid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Greifkraft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Hub</a:t>
                      </a:r>
                      <a:r>
                        <a:rPr lang="de-DE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 Finger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Schließzeit[s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Versorgungssp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IP-Schutzklasse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Abmessungen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Volumen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Masse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Hub/Schließzeit [mm/s]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Bemerkung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1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Greifkraft/Masse [N/kg]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Elektronik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Katalogpreis [Euro]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3685702" cy="252000"/>
          </a:xfrm>
        </p:spPr>
        <p:txBody>
          <a:bodyPr/>
          <a:lstStyle/>
          <a:p>
            <a:r>
              <a:rPr lang="de-DE" dirty="0" smtClean="0"/>
              <a:t>Wettbewerbsanalyse, </a:t>
            </a:r>
            <a:r>
              <a:rPr lang="de-DE" dirty="0" err="1" smtClean="0"/>
              <a:t>T.Sibold</a:t>
            </a:r>
            <a:r>
              <a:rPr lang="de-DE" dirty="0" smtClean="0"/>
              <a:t>,  11.02.2014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17</a:t>
            </a:fld>
            <a:endParaRPr lang="de-DE" dirty="0"/>
          </a:p>
        </p:txBody>
      </p:sp>
      <p:graphicFrame>
        <p:nvGraphicFramePr>
          <p:cNvPr id="18" name="Inhaltsplatzhalter 9"/>
          <p:cNvGraphicFramePr>
            <a:graphicFrameLocks/>
          </p:cNvGraphicFramePr>
          <p:nvPr/>
        </p:nvGraphicFramePr>
        <p:xfrm>
          <a:off x="5550366" y="1495425"/>
          <a:ext cx="2867025" cy="476277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867025"/>
              </a:tblGrid>
              <a:tr h="31751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i="0" u="none" strike="noStrike" dirty="0" err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Destaco</a:t>
                      </a:r>
                      <a:r>
                        <a:rPr lang="de-DE" sz="2000" b="1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 DPE 200-25</a:t>
                      </a:r>
                    </a:p>
                  </a:txBody>
                  <a:tcPr marL="7144" marR="7144" marT="7144" marB="0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6699"/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FF">
                        <a:alpha val="40000"/>
                      </a:srgb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12,5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0,25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FF">
                        <a:alpha val="40000"/>
                      </a:srgb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latin typeface="+mn-lt"/>
                        </a:rPr>
                        <a:t>24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IP54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FF">
                        <a:alpha val="40000"/>
                      </a:srgb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54x28x128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193536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FF">
                        <a:alpha val="40000"/>
                      </a:srgb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0,53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FF">
                        <a:alpha val="40000"/>
                      </a:srgb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Ansteuerung wie </a:t>
                      </a:r>
                      <a:r>
                        <a:rPr lang="de-DE" sz="1400" u="none" strike="noStrike" dirty="0" err="1" smtClean="0">
                          <a:solidFill>
                            <a:srgbClr val="00B050"/>
                          </a:solidFill>
                          <a:latin typeface="+mn-lt"/>
                        </a:rPr>
                        <a:t>Pneumatikventil</a:t>
                      </a:r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de-DE" sz="1400" b="0" i="0" u="none" strike="noStrike" dirty="0" smtClean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FF">
                        <a:alpha val="40000"/>
                      </a:srgb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</a:t>
                      </a:r>
                      <a:endParaRPr lang="de-DE" sz="14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FF">
                        <a:alpha val="40000"/>
                      </a:srgb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920</a:t>
                      </a:r>
                      <a:endParaRPr lang="de-DE" sz="1400" b="1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Wettbewerbsanalyse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7905451" y="724773"/>
          <a:ext cx="1238549" cy="1141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549"/>
              </a:tblGrid>
              <a:tr h="114145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572026" y="645319"/>
            <a:ext cx="1271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3D6A"/>
                </a:solidFill>
              </a:rPr>
              <a:t>Destaco</a:t>
            </a:r>
            <a:r>
              <a:rPr lang="de-DE" sz="2400" b="1" dirty="0" smtClean="0">
                <a:solidFill>
                  <a:srgbClr val="003D6A"/>
                </a:solidFill>
              </a:rPr>
              <a:t> </a:t>
            </a:r>
            <a:endParaRPr lang="de-DE" sz="2400" b="1" dirty="0">
              <a:solidFill>
                <a:srgbClr val="003D6A"/>
              </a:solidFill>
            </a:endParaRPr>
          </a:p>
        </p:txBody>
      </p:sp>
      <p:pic>
        <p:nvPicPr>
          <p:cNvPr id="13" name="Picture 1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369" y="807135"/>
            <a:ext cx="672714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Inhaltsplatzhalter 9"/>
          <p:cNvGraphicFramePr>
            <a:graphicFrameLocks/>
          </p:cNvGraphicFramePr>
          <p:nvPr/>
        </p:nvGraphicFramePr>
        <p:xfrm>
          <a:off x="2643144" y="1495421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</a:rPr>
                        <a:t> EGP 40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0,22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/>
                        <a:t>24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IP41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40x26x89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92560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27,3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none" strike="noStrike" dirty="0"/>
                        <a:t> </a:t>
                      </a:r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Einstellbare Greifkraft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Ansteuerung wie </a:t>
                      </a:r>
                      <a:r>
                        <a:rPr lang="de-DE" sz="1400" u="none" strike="noStrike" dirty="0" err="1" smtClean="0">
                          <a:solidFill>
                            <a:srgbClr val="00B050"/>
                          </a:solidFill>
                        </a:rPr>
                        <a:t>Pneumatikventil</a:t>
                      </a:r>
                      <a:r>
                        <a:rPr lang="de-DE" sz="1400" u="none" strike="noStrike" dirty="0">
                          <a:solidFill>
                            <a:srgbClr val="00B050"/>
                          </a:solidFill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467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</a:t>
                      </a:r>
                      <a:endParaRPr lang="de-DE" sz="14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630</a:t>
                      </a:r>
                      <a:endParaRPr lang="de-DE" sz="1400" b="1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Inhaltsplatzhalter 15"/>
          <p:cNvGraphicFramePr>
            <a:graphicFrameLocks noGrp="1"/>
          </p:cNvGraphicFramePr>
          <p:nvPr>
            <p:ph sz="quarter" idx="12"/>
          </p:nvPr>
        </p:nvGraphicFramePr>
        <p:xfrm>
          <a:off x="705811" y="1762791"/>
          <a:ext cx="1895388" cy="4495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95388"/>
              </a:tblGrid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Greifkraft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Hub</a:t>
                      </a:r>
                      <a:r>
                        <a:rPr lang="de-DE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 Finger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Schließzeit[s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Versorgungssp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IP-Schutzklasse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Abmessungen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Volumen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Masse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Hub/Schließzeit [mm/s]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Bemerkung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Greifkraft/Masse [N/kg]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Elektronik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Katalogpreis [Euro]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/>
        </p:nvGraphicFramePr>
        <p:xfrm>
          <a:off x="4370664" y="791885"/>
          <a:ext cx="1149991" cy="1062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991"/>
              </a:tblGrid>
              <a:tr h="106227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 descr="http://www.schunk.int/pimexport/IM0009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390" y="866471"/>
            <a:ext cx="402926" cy="970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3643756" cy="252000"/>
          </a:xfrm>
        </p:spPr>
        <p:txBody>
          <a:bodyPr/>
          <a:lstStyle/>
          <a:p>
            <a:r>
              <a:rPr lang="de-DE" dirty="0" smtClean="0"/>
              <a:t>Wettbewerbsanalyse, </a:t>
            </a:r>
            <a:r>
              <a:rPr lang="de-DE" dirty="0" err="1" smtClean="0"/>
              <a:t>T.Sibold</a:t>
            </a:r>
            <a:r>
              <a:rPr lang="de-DE" dirty="0" smtClean="0"/>
              <a:t>,  11.02.2014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Wettbewerbsanalyse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72026" y="645319"/>
            <a:ext cx="940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AFAG </a:t>
            </a:r>
            <a:endParaRPr lang="de-DE" sz="2400" b="1" dirty="0">
              <a:solidFill>
                <a:srgbClr val="003D6A"/>
              </a:solidFill>
            </a:endParaRPr>
          </a:p>
        </p:txBody>
      </p:sp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5565420" y="1431441"/>
          <a:ext cx="2990225" cy="480916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990225"/>
              </a:tblGrid>
              <a:tr h="330197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 smtClean="0">
                          <a:solidFill>
                            <a:srgbClr val="800000"/>
                          </a:solidFill>
                          <a:latin typeface="+mn-lt"/>
                        </a:rPr>
                        <a:t>AFAG</a:t>
                      </a:r>
                      <a:r>
                        <a:rPr lang="de-DE" sz="2000" b="1" i="0" u="none" strike="noStrike" baseline="0" dirty="0" smtClean="0">
                          <a:solidFill>
                            <a:srgbClr val="800000"/>
                          </a:solidFill>
                          <a:latin typeface="+mn-lt"/>
                        </a:rPr>
                        <a:t> </a:t>
                      </a:r>
                      <a:r>
                        <a:rPr lang="de-DE" sz="2000" b="1" i="0" u="none" strike="noStrike" dirty="0" smtClean="0">
                          <a:solidFill>
                            <a:srgbClr val="800000"/>
                          </a:solidFill>
                          <a:latin typeface="+mn-lt"/>
                        </a:rPr>
                        <a:t>EG 20P</a:t>
                      </a:r>
                      <a:endParaRPr lang="de-DE" sz="2000" b="1" i="0" u="none" strike="noStrike" dirty="0">
                        <a:solidFill>
                          <a:srgbClr val="8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40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5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0,18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IP44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461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53x29x103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158311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0,32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Greifkrafterhaltung 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3099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</a:rPr>
                        <a:t>dig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. Ausgänge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</a:t>
                      </a:r>
                      <a:endParaRPr lang="de-DE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endParaRPr lang="de-DE" sz="1400" b="1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7562416" y="805071"/>
          <a:ext cx="1300230" cy="1141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30"/>
              </a:tblGrid>
              <a:tr h="114145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6" descr="http://t3.gstatic.com/images?q=tbn:ANd9GcRMJ7TgpgjUNZUC934rW7GpZiIXiiXJ0LI7J_xtI7s1BpmdqtfPK4jT7H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3360" y="836612"/>
            <a:ext cx="694365" cy="106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Inhaltsplatzhalter 9"/>
          <p:cNvGraphicFramePr>
            <a:graphicFrameLocks/>
          </p:cNvGraphicFramePr>
          <p:nvPr/>
        </p:nvGraphicFramePr>
        <p:xfrm>
          <a:off x="2643144" y="1477837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</a:rPr>
                        <a:t> EGP 40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 smtClean="0">
                          <a:solidFill>
                            <a:srgbClr val="00B050"/>
                          </a:solidFill>
                        </a:rPr>
                        <a:t>0,22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/>
                        <a:t>24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IP41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40x26x89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92560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/>
                        <a:t>0,32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27,3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Einstellbare Greifkraft</a:t>
                      </a:r>
                      <a:r>
                        <a:rPr lang="de-DE" sz="1400" u="none" strike="noStrike" dirty="0" smtClean="0"/>
                        <a:t> </a:t>
                      </a:r>
                      <a:endParaRPr lang="de-DE" sz="14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Ansteuerung wie </a:t>
                      </a:r>
                      <a:r>
                        <a:rPr lang="de-DE" sz="1400" b="0" u="none" strike="noStrike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Pneumatikventil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467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</a:t>
                      </a:r>
                      <a:endParaRPr lang="de-DE" sz="14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630</a:t>
                      </a:r>
                      <a:endParaRPr lang="de-DE" sz="1400" b="1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elle 21"/>
          <p:cNvGraphicFramePr>
            <a:graphicFrameLocks noGrp="1"/>
          </p:cNvGraphicFramePr>
          <p:nvPr/>
        </p:nvGraphicFramePr>
        <p:xfrm>
          <a:off x="4405682" y="791886"/>
          <a:ext cx="1114973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73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4" name="Picture 2" descr="http://www.schunk.int/pimexport/IM00099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954" y="863540"/>
            <a:ext cx="371886" cy="896112"/>
          </a:xfrm>
          <a:prstGeom prst="rect">
            <a:avLst/>
          </a:prstGeom>
          <a:noFill/>
        </p:spPr>
      </p:pic>
      <p:graphicFrame>
        <p:nvGraphicFramePr>
          <p:cNvPr id="25" name="Inhaltsplatzhalter 15"/>
          <p:cNvGraphicFramePr>
            <a:graphicFrameLocks/>
          </p:cNvGraphicFramePr>
          <p:nvPr/>
        </p:nvGraphicFramePr>
        <p:xfrm>
          <a:off x="705811" y="1683663"/>
          <a:ext cx="1895388" cy="458561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95388"/>
              </a:tblGrid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Greifkraft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Hub</a:t>
                      </a:r>
                      <a:r>
                        <a:rPr lang="de-DE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 Finger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Schließzeit[s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Versorgungssp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IP-Schutzklasse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Abmessungen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Volumen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Masse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Hub/Schließzeit [mm/s]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Bemerkung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1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Greifkraft/Masse [N/kg]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Elektronik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Katalogpreis [Euro]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3535938" cy="252000"/>
          </a:xfrm>
        </p:spPr>
        <p:txBody>
          <a:bodyPr/>
          <a:lstStyle/>
          <a:p>
            <a:r>
              <a:rPr lang="de-DE" dirty="0" smtClean="0"/>
              <a:t>Wettbewerbsanalyse, </a:t>
            </a:r>
            <a:r>
              <a:rPr lang="de-DE" dirty="0" err="1" smtClean="0"/>
              <a:t>T.Sibold</a:t>
            </a:r>
            <a:r>
              <a:rPr lang="de-DE" dirty="0" smtClean="0"/>
              <a:t>,  11.02.2014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19</a:t>
            </a:fld>
            <a:endParaRPr lang="de-DE" dirty="0"/>
          </a:p>
        </p:txBody>
      </p:sp>
      <p:graphicFrame>
        <p:nvGraphicFramePr>
          <p:cNvPr id="18" name="Inhaltsplatzhalter 9"/>
          <p:cNvGraphicFramePr>
            <a:graphicFrameLocks/>
          </p:cNvGraphicFramePr>
          <p:nvPr/>
        </p:nvGraphicFramePr>
        <p:xfrm>
          <a:off x="5574324" y="1425089"/>
          <a:ext cx="3171825" cy="479986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171825"/>
              </a:tblGrid>
              <a:tr h="35315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PHD</a:t>
                      </a:r>
                      <a:r>
                        <a:rPr lang="de-DE" sz="20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EGP 5Mx – 7 x 5</a:t>
                      </a:r>
                      <a:endParaRPr lang="de-DE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432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90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31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4,4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68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0,17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31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/>
                        <a:t>24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68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55x26x148,4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0146"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31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0,25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747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25,9</a:t>
                      </a:r>
                      <a:r>
                        <a:rPr lang="de-DE" sz="1400" u="none" strike="noStrike" dirty="0"/>
                        <a:t> 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531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/>
                        <a:t> 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5316"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89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459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52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Extern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893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1.681 (Regler exklusive)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Wettbewerbsanalyse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7843770" y="791885"/>
          <a:ext cx="1300230" cy="1141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30"/>
              </a:tblGrid>
              <a:tr h="114145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572026" y="645319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PHD </a:t>
            </a:r>
            <a:endParaRPr lang="de-DE" sz="2400" b="1" dirty="0">
              <a:solidFill>
                <a:srgbClr val="003D6A"/>
              </a:solidFill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8150" y="828675"/>
            <a:ext cx="889315" cy="104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Inhaltsplatzhalter 9"/>
          <p:cNvGraphicFramePr>
            <a:graphicFrameLocks/>
          </p:cNvGraphicFramePr>
          <p:nvPr/>
        </p:nvGraphicFramePr>
        <p:xfrm>
          <a:off x="2643144" y="1477837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</a:rPr>
                        <a:t> EGP 40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 smtClean="0">
                          <a:solidFill>
                            <a:srgbClr val="FF0000"/>
                          </a:solidFill>
                        </a:rPr>
                        <a:t>0,22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/>
                        <a:t>24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IP41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40x26x89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92560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0,32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27,3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Einstellbare Greifkraft</a:t>
                      </a:r>
                      <a:r>
                        <a:rPr lang="de-DE" sz="1400" u="none" strike="noStrike" dirty="0" smtClean="0"/>
                        <a:t> </a:t>
                      </a:r>
                      <a:endParaRPr lang="de-DE" sz="14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Ansteuerung wie </a:t>
                      </a:r>
                      <a:r>
                        <a:rPr lang="de-DE" sz="1400" b="0" u="none" strike="noStrike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Pneumatikventil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467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Intern</a:t>
                      </a:r>
                      <a:endParaRPr lang="de-DE" sz="1400" b="1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630</a:t>
                      </a:r>
                      <a:endParaRPr lang="de-DE" sz="1400" b="1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elle 20"/>
          <p:cNvGraphicFramePr>
            <a:graphicFrameLocks noGrp="1"/>
          </p:cNvGraphicFramePr>
          <p:nvPr/>
        </p:nvGraphicFramePr>
        <p:xfrm>
          <a:off x="4405682" y="791886"/>
          <a:ext cx="1114973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73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2" name="Picture 2" descr="http://www.schunk.int/pimexport/IM0009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954" y="863540"/>
            <a:ext cx="371886" cy="896112"/>
          </a:xfrm>
          <a:prstGeom prst="rect">
            <a:avLst/>
          </a:prstGeom>
          <a:noFill/>
        </p:spPr>
      </p:pic>
      <p:graphicFrame>
        <p:nvGraphicFramePr>
          <p:cNvPr id="24" name="Inhaltsplatzhalter 15"/>
          <p:cNvGraphicFramePr>
            <a:graphicFrameLocks/>
          </p:cNvGraphicFramePr>
          <p:nvPr/>
        </p:nvGraphicFramePr>
        <p:xfrm>
          <a:off x="705811" y="1683663"/>
          <a:ext cx="1895388" cy="458561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95388"/>
              </a:tblGrid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Greifkraft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Hub</a:t>
                      </a:r>
                      <a:r>
                        <a:rPr lang="de-DE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 Finger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Schließzeit[s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Versorgungssp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IP-Schutzklasse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Abmessungen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Volumen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Masse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Hub/Schließzeit [mm/s]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Bemerkung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1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Greifkraft/Masse [N/kg]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Elektronik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Katalogpreis [Euro]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6"/>
          <p:cNvSpPr txBox="1">
            <a:spLocks noChangeArrowheads="1"/>
          </p:cNvSpPr>
          <p:nvPr/>
        </p:nvSpPr>
        <p:spPr bwMode="auto">
          <a:xfrm>
            <a:off x="4583370" y="1676765"/>
            <a:ext cx="3927625" cy="3588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Inhaltsplatzhalter 6"/>
          <p:cNvSpPr txBox="1">
            <a:spLocks noChangeArrowheads="1"/>
          </p:cNvSpPr>
          <p:nvPr/>
        </p:nvSpPr>
        <p:spPr bwMode="auto">
          <a:xfrm>
            <a:off x="591658" y="1676765"/>
            <a:ext cx="3927625" cy="3588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090" y="296594"/>
            <a:ext cx="8074557" cy="533861"/>
          </a:xfrm>
        </p:spPr>
        <p:txBody>
          <a:bodyPr/>
          <a:lstStyle/>
          <a:p>
            <a:r>
              <a:rPr lang="de-DE" dirty="0" smtClean="0"/>
              <a:t>EGP Funktionsprinzip </a:t>
            </a:r>
            <a:endParaRPr lang="de-DE" dirty="0"/>
          </a:p>
        </p:txBody>
      </p:sp>
      <p:sp>
        <p:nvSpPr>
          <p:cNvPr id="8" name="Inhaltsplatzhalter 6"/>
          <p:cNvSpPr>
            <a:spLocks noGrp="1" noChangeArrowheads="1"/>
          </p:cNvSpPr>
          <p:nvPr>
            <p:ph sz="quarter" idx="10"/>
          </p:nvPr>
        </p:nvSpPr>
        <p:spPr>
          <a:xfrm>
            <a:off x="591658" y="1278148"/>
            <a:ext cx="3927625" cy="338554"/>
          </a:xfrm>
          <a:prstGeom prst="rect">
            <a:avLst/>
          </a:prstGeom>
          <a:solidFill>
            <a:srgbClr val="002E5C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Funktionsschnittbild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Wettbewerbsanalyse, </a:t>
            </a:r>
            <a:r>
              <a:rPr lang="de-DE" dirty="0" err="1" smtClean="0"/>
              <a:t>T.Sibold</a:t>
            </a:r>
            <a:r>
              <a:rPr lang="de-DE" dirty="0" smtClean="0"/>
              <a:t>,  11.02.2014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7320" y="1764479"/>
            <a:ext cx="2468349" cy="335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Tabelle 23"/>
          <p:cNvGraphicFramePr>
            <a:graphicFrameLocks noGrp="1"/>
          </p:cNvGraphicFramePr>
          <p:nvPr/>
        </p:nvGraphicFramePr>
        <p:xfrm>
          <a:off x="5047264" y="1809367"/>
          <a:ext cx="2419048" cy="3143419"/>
        </p:xfrm>
        <a:graphic>
          <a:graphicData uri="http://schemas.openxmlformats.org/drawingml/2006/table">
            <a:tbl>
              <a:tblPr/>
              <a:tblGrid>
                <a:gridCol w="2419048"/>
              </a:tblGrid>
              <a:tr h="600244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     Grundbacke</a:t>
                      </a:r>
                      <a:r>
                        <a:rPr lang="de-DE" sz="1200" dirty="0"/>
                        <a:t/>
                      </a:r>
                      <a:br>
                        <a:rPr lang="de-DE" sz="1200" dirty="0"/>
                      </a:br>
                      <a:r>
                        <a:rPr lang="de-DE" sz="1200" dirty="0"/>
                        <a:t>zur Adaption der werkstückspezifischen </a:t>
                      </a:r>
                      <a:r>
                        <a:rPr lang="de-DE" sz="1200" dirty="0" err="1"/>
                        <a:t>Greiferfinger</a:t>
                      </a:r>
                      <a:endParaRPr lang="de-DE" sz="1200" dirty="0"/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6257">
                <a:tc>
                  <a:txBody>
                    <a:bodyPr/>
                    <a:lstStyle/>
                    <a:p>
                      <a:r>
                        <a:rPr lang="de-DE" sz="1200" b="1" baseline="0" dirty="0" smtClean="0"/>
                        <a:t>    </a:t>
                      </a:r>
                      <a:r>
                        <a:rPr lang="de-DE" sz="1200" b="1" dirty="0" smtClean="0"/>
                        <a:t>Kreuzrollenführung</a:t>
                      </a:r>
                      <a:r>
                        <a:rPr lang="de-DE" sz="1200" dirty="0"/>
                        <a:t/>
                      </a:r>
                      <a:br>
                        <a:rPr lang="de-DE" sz="1200" dirty="0"/>
                      </a:br>
                      <a:r>
                        <a:rPr lang="de-DE" sz="1200" dirty="0"/>
                        <a:t>präzises Greifen durch spielarme Grundbackenführung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de-DE" sz="1200" b="1" baseline="0" dirty="0" smtClean="0"/>
                        <a:t>    </a:t>
                      </a:r>
                      <a:r>
                        <a:rPr lang="de-DE" sz="1200" b="1" dirty="0" smtClean="0"/>
                        <a:t>Getriebe</a:t>
                      </a:r>
                      <a:r>
                        <a:rPr lang="de-DE" sz="1200" dirty="0"/>
                        <a:t/>
                      </a:r>
                      <a:br>
                        <a:rPr lang="de-DE" sz="1200" dirty="0"/>
                      </a:br>
                      <a:r>
                        <a:rPr lang="de-DE" sz="1200" dirty="0"/>
                        <a:t>Ritzel-Zahnstangen-Prinzip für zentrisches Spannen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5113">
                <a:tc>
                  <a:txBody>
                    <a:bodyPr/>
                    <a:lstStyle/>
                    <a:p>
                      <a:r>
                        <a:rPr lang="de-DE" sz="1200" b="1" baseline="0" dirty="0" smtClean="0"/>
                        <a:t>    </a:t>
                      </a:r>
                      <a:r>
                        <a:rPr lang="de-DE" sz="1200" b="1" dirty="0" smtClean="0"/>
                        <a:t>Antrieb</a:t>
                      </a:r>
                      <a:r>
                        <a:rPr lang="de-DE" sz="1200" dirty="0"/>
                        <a:t/>
                      </a:r>
                      <a:br>
                        <a:rPr lang="de-DE" sz="1200" dirty="0"/>
                      </a:br>
                      <a:r>
                        <a:rPr lang="de-DE" sz="1200" dirty="0"/>
                        <a:t>bürstenloser DC-Servomotor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9625">
                <a:tc>
                  <a:txBody>
                    <a:bodyPr/>
                    <a:lstStyle/>
                    <a:p>
                      <a:r>
                        <a:rPr lang="de-DE" sz="1200" b="1" baseline="0" dirty="0" smtClean="0"/>
                        <a:t>    </a:t>
                      </a:r>
                      <a:r>
                        <a:rPr lang="de-DE" sz="1200" b="1" dirty="0" smtClean="0"/>
                        <a:t>Steuerelektronik</a:t>
                      </a:r>
                      <a:r>
                        <a:rPr lang="de-DE" sz="1200" dirty="0"/>
                        <a:t/>
                      </a:r>
                      <a:br>
                        <a:rPr lang="de-DE" sz="1200" dirty="0"/>
                      </a:br>
                      <a:r>
                        <a:rPr lang="de-DE" sz="1200" dirty="0"/>
                        <a:t>integrierte Regelungs- und Leistungselektronik zur Ansteuerung des Servomotors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2" name="Picture 14" descr="http://www.schunk.int/pimexport/1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3204" y="1864090"/>
            <a:ext cx="142875" cy="152400"/>
          </a:xfrm>
          <a:prstGeom prst="rect">
            <a:avLst/>
          </a:prstGeom>
          <a:noFill/>
        </p:spPr>
      </p:pic>
      <p:pic>
        <p:nvPicPr>
          <p:cNvPr id="2063" name="Picture 15" descr="http://www.schunk.int/pimexport/2_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3679" y="2495336"/>
            <a:ext cx="142875" cy="152400"/>
          </a:xfrm>
          <a:prstGeom prst="rect">
            <a:avLst/>
          </a:prstGeom>
          <a:noFill/>
        </p:spPr>
      </p:pic>
      <p:pic>
        <p:nvPicPr>
          <p:cNvPr id="2064" name="Picture 16" descr="http://www.schunk.int/pimexport/3_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3679" y="3123986"/>
            <a:ext cx="142875" cy="152400"/>
          </a:xfrm>
          <a:prstGeom prst="rect">
            <a:avLst/>
          </a:prstGeom>
          <a:noFill/>
        </p:spPr>
      </p:pic>
      <p:pic>
        <p:nvPicPr>
          <p:cNvPr id="2065" name="Picture 17" descr="http://www.schunk.int/pimexport/4_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13204" y="3752636"/>
            <a:ext cx="142875" cy="152400"/>
          </a:xfrm>
          <a:prstGeom prst="rect">
            <a:avLst/>
          </a:prstGeom>
          <a:noFill/>
        </p:spPr>
      </p:pic>
      <p:pic>
        <p:nvPicPr>
          <p:cNvPr id="2066" name="Picture 18" descr="http://www.schunk.int/pimexport/5_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3204" y="4209836"/>
            <a:ext cx="142875" cy="152400"/>
          </a:xfrm>
          <a:prstGeom prst="rect">
            <a:avLst/>
          </a:prstGeom>
          <a:noFill/>
        </p:spPr>
      </p:pic>
      <p:sp>
        <p:nvSpPr>
          <p:cNvPr id="14" name="Inhaltsplatzhalter 6"/>
          <p:cNvSpPr txBox="1">
            <a:spLocks noChangeArrowheads="1"/>
          </p:cNvSpPr>
          <p:nvPr/>
        </p:nvSpPr>
        <p:spPr>
          <a:xfrm>
            <a:off x="4583369" y="1278148"/>
            <a:ext cx="3927625" cy="338554"/>
          </a:xfrm>
          <a:prstGeom prst="rect">
            <a:avLst/>
          </a:prstGeom>
          <a:solidFill>
            <a:srgbClr val="002E5C"/>
          </a:solidFill>
        </p:spPr>
        <p:txBody>
          <a:bodyPr vert="horz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Funktion</a:t>
            </a:r>
          </a:p>
        </p:txBody>
      </p:sp>
      <p:sp>
        <p:nvSpPr>
          <p:cNvPr id="16" name="Inhaltsplatzhalter 6"/>
          <p:cNvSpPr txBox="1">
            <a:spLocks noChangeArrowheads="1"/>
          </p:cNvSpPr>
          <p:nvPr/>
        </p:nvSpPr>
        <p:spPr>
          <a:xfrm>
            <a:off x="582422" y="5333497"/>
            <a:ext cx="7937808" cy="523220"/>
          </a:xfrm>
          <a:prstGeom prst="rect">
            <a:avLst/>
          </a:prstGeom>
          <a:solidFill>
            <a:srgbClr val="002E5C"/>
          </a:solidFill>
        </p:spPr>
        <p:txBody>
          <a:bodyPr vert="horz" wrap="square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Der bürstenlose Servomotor treibt über Zahnradgetriebe die Grundbacke an.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r>
              <a:rPr lang="de-DE" sz="1400" b="1" dirty="0" smtClean="0">
                <a:solidFill>
                  <a:schemeClr val="bg1"/>
                </a:solidFill>
              </a:rPr>
              <a:t>Die Synchronisation des Backenhubes erfolgt durch eine Ritzel-Zahnstangen-Kinematik.</a:t>
            </a:r>
            <a:endParaRPr lang="de-DE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le 21"/>
          <p:cNvGraphicFramePr>
            <a:graphicFrameLocks noGrp="1"/>
          </p:cNvGraphicFramePr>
          <p:nvPr/>
        </p:nvGraphicFramePr>
        <p:xfrm>
          <a:off x="5545123" y="1518407"/>
          <a:ext cx="2902591" cy="4739780"/>
        </p:xfrm>
        <a:graphic>
          <a:graphicData uri="http://schemas.openxmlformats.org/drawingml/2006/table">
            <a:tbl>
              <a:tblPr/>
              <a:tblGrid>
                <a:gridCol w="2902591"/>
              </a:tblGrid>
              <a:tr h="47397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mpd="sng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</a:lnL>
                    <a:lnR w="38100" cmpd="sng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</a:lnR>
                    <a:lnT w="38100" cmpd="sng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</a:lnT>
                    <a:lnB w="38100" cmpd="sng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Inhaltsplatzhalter 9"/>
          <p:cNvGraphicFramePr>
            <a:graphicFrameLocks noGrp="1"/>
          </p:cNvGraphicFramePr>
          <p:nvPr>
            <p:ph sz="quarter" idx="11"/>
          </p:nvPr>
        </p:nvGraphicFramePr>
        <p:xfrm>
          <a:off x="2643144" y="1495421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</a:rPr>
                        <a:t> EGP 40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 smtClean="0">
                          <a:solidFill>
                            <a:srgbClr val="00B050"/>
                          </a:solidFill>
                        </a:rPr>
                        <a:t>0,22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/>
                        <a:t>24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IP41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40x26x89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92560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0,32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27,3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Einstellbare Greifkraft</a:t>
                      </a:r>
                      <a:r>
                        <a:rPr lang="de-DE" sz="1400" u="none" strike="noStrike" dirty="0" smtClean="0"/>
                        <a:t> </a:t>
                      </a:r>
                      <a:endParaRPr lang="de-DE" sz="14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Ansteuerung wie </a:t>
                      </a:r>
                      <a:r>
                        <a:rPr lang="de-DE" sz="1400" b="0" u="none" strike="noStrike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Pneumatikventil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467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</a:t>
                      </a:r>
                      <a:endParaRPr lang="de-DE" sz="14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630</a:t>
                      </a:r>
                      <a:endParaRPr lang="de-DE" sz="1400" b="1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3837863" cy="252000"/>
          </a:xfrm>
        </p:spPr>
        <p:txBody>
          <a:bodyPr/>
          <a:lstStyle/>
          <a:p>
            <a:r>
              <a:rPr lang="de-DE" dirty="0" smtClean="0"/>
              <a:t>Wettbewerbsanalyse, </a:t>
            </a:r>
            <a:r>
              <a:rPr lang="de-DE" dirty="0" err="1" smtClean="0"/>
              <a:t>T.Sibold</a:t>
            </a:r>
            <a:r>
              <a:rPr lang="de-DE" dirty="0" smtClean="0"/>
              <a:t>,  11.02.2014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20</a:t>
            </a:fld>
            <a:endParaRPr lang="de-DE" dirty="0"/>
          </a:p>
        </p:txBody>
      </p:sp>
      <p:graphicFrame>
        <p:nvGraphicFramePr>
          <p:cNvPr id="16" name="Inhaltsplatzhalter 15"/>
          <p:cNvGraphicFramePr>
            <a:graphicFrameLocks noGrp="1"/>
          </p:cNvGraphicFramePr>
          <p:nvPr>
            <p:ph sz="quarter" idx="12"/>
          </p:nvPr>
        </p:nvGraphicFramePr>
        <p:xfrm>
          <a:off x="705811" y="1857375"/>
          <a:ext cx="1895388" cy="44008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95388"/>
              </a:tblGrid>
              <a:tr h="3143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Greifkraft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Hub</a:t>
                      </a:r>
                      <a:r>
                        <a:rPr lang="de-DE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 Finger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Schließzeit[s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Versorgungssp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IP-Schutzklasse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Abmessungen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Volumen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Masse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Hub/Schließzeit [mm/s]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Bemerkung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Greifkraft/Masse [N/kg]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Elektronik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Katalogpreis [Euro]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Inhaltsplatzhalter 9"/>
          <p:cNvGraphicFramePr>
            <a:graphicFrameLocks/>
          </p:cNvGraphicFramePr>
          <p:nvPr/>
        </p:nvGraphicFramePr>
        <p:xfrm>
          <a:off x="5562600" y="1495421"/>
          <a:ext cx="2867025" cy="47627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67025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</a:rPr>
                        <a:t>Gunda</a:t>
                      </a:r>
                      <a:r>
                        <a:rPr lang="de-DE" sz="2000" b="1" i="0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</a:rPr>
                        <a:t> ELGE 17</a:t>
                      </a:r>
                      <a:endParaRPr lang="de-DE" sz="20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6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B05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?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42x42x82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144648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B050"/>
                          </a:solidFill>
                          <a:latin typeface="+mn-lt"/>
                        </a:rPr>
                        <a:t>Einstellbare Greifkraft 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</a:t>
                      </a:r>
                      <a:endParaRPr lang="de-DE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17514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Ca. 1000</a:t>
                      </a:r>
                      <a:endParaRPr lang="de-DE" sz="1400" b="1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/>
        </p:nvGraphicFramePr>
        <p:xfrm>
          <a:off x="4405682" y="766718"/>
          <a:ext cx="1114973" cy="106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73"/>
              </a:tblGrid>
              <a:tr h="106549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Wettbewerbsanalyse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72026" y="645319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Gunda</a:t>
            </a:r>
            <a:endParaRPr lang="de-DE" sz="2400" b="1" dirty="0">
              <a:solidFill>
                <a:srgbClr val="003D6A"/>
              </a:solidFill>
            </a:endParaRPr>
          </a:p>
        </p:txBody>
      </p:sp>
      <p:pic>
        <p:nvPicPr>
          <p:cNvPr id="15" name="Picture 2" descr="http://www.schunk.int/pimexport/IM0009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335" y="880318"/>
            <a:ext cx="371886" cy="896112"/>
          </a:xfrm>
          <a:prstGeom prst="rect">
            <a:avLst/>
          </a:prstGeom>
          <a:noFill/>
        </p:spPr>
      </p:pic>
      <p:graphicFrame>
        <p:nvGraphicFramePr>
          <p:cNvPr id="21" name="Tabelle 20"/>
          <p:cNvGraphicFramePr>
            <a:graphicFrameLocks noGrp="1"/>
          </p:cNvGraphicFramePr>
          <p:nvPr/>
        </p:nvGraphicFramePr>
        <p:xfrm>
          <a:off x="7559068" y="817667"/>
          <a:ext cx="1241570" cy="1014541"/>
        </p:xfrm>
        <a:graphic>
          <a:graphicData uri="http://schemas.openxmlformats.org/drawingml/2006/table">
            <a:tbl>
              <a:tblPr/>
              <a:tblGrid>
                <a:gridCol w="1241570"/>
              </a:tblGrid>
              <a:tr h="101454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mpd="sng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</a:lnL>
                    <a:lnR w="38100" cmpd="sng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</a:lnR>
                    <a:lnT w="38100" cmpd="sng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</a:lnT>
                    <a:lnB w="38100" cmpd="sng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9606" t="11918" r="12453" b="6464"/>
          <a:stretch>
            <a:fillRect/>
          </a:stretch>
        </p:blipFill>
        <p:spPr bwMode="auto">
          <a:xfrm>
            <a:off x="7595280" y="880318"/>
            <a:ext cx="1158844" cy="80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Wettbewerbsanalyse, </a:t>
            </a:r>
            <a:r>
              <a:rPr lang="de-DE" dirty="0" err="1" smtClean="0"/>
              <a:t>T.Sibold</a:t>
            </a:r>
            <a:r>
              <a:rPr lang="de-DE" dirty="0" smtClean="0"/>
              <a:t>,  11.02.2014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Wettbewerbsanalyse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72026" y="645319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Sommer</a:t>
            </a:r>
            <a:endParaRPr lang="de-DE" sz="2400" b="1" dirty="0">
              <a:solidFill>
                <a:srgbClr val="003D6A"/>
              </a:solidFill>
            </a:endParaRPr>
          </a:p>
        </p:txBody>
      </p:sp>
      <p:graphicFrame>
        <p:nvGraphicFramePr>
          <p:cNvPr id="9" name="Inhaltsplatzhalter 9"/>
          <p:cNvGraphicFramePr>
            <a:graphicFrameLocks/>
          </p:cNvGraphicFramePr>
          <p:nvPr/>
        </p:nvGraphicFramePr>
        <p:xfrm>
          <a:off x="5571392" y="1495425"/>
          <a:ext cx="3355064" cy="47627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55064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Sommer </a:t>
                      </a:r>
                      <a:r>
                        <a:rPr lang="de-DE" sz="20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9002</a:t>
                      </a:r>
                      <a:endParaRPr lang="de-DE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IP40</a:t>
                      </a:r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44x27x77,5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92070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0,25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Kraft nur in </a:t>
                      </a:r>
                      <a:r>
                        <a:rPr lang="de-DE" sz="1400" b="0" i="0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Endlage</a:t>
                      </a:r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u. nur in einer Richtung! 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Bewegungszeit ;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dig</a:t>
                      </a:r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 Ausgänge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</a:t>
                      </a:r>
                      <a:endParaRPr lang="de-DE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499</a:t>
                      </a:r>
                      <a:endParaRPr lang="de-DE" sz="1400" b="1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7661394" y="791885"/>
          <a:ext cx="1300230" cy="1141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30"/>
              </a:tblGrid>
              <a:tr h="114145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http://t3.gstatic.com/images?q=tbn:ANd9GcRxCbtqClBDBwOtfkePiu5rCPSHWwLUKfikC8V3cxO270Bm7RtA7-EQh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5354" y="823548"/>
            <a:ext cx="120556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Inhaltsplatzhalter 9"/>
          <p:cNvGraphicFramePr>
            <a:graphicFrameLocks/>
          </p:cNvGraphicFramePr>
          <p:nvPr/>
        </p:nvGraphicFramePr>
        <p:xfrm>
          <a:off x="2643144" y="1477837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</a:rPr>
                        <a:t> EGP-S 40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+mn-cs"/>
                        </a:rPr>
                        <a:t>24,5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 smtClean="0">
                          <a:solidFill>
                            <a:srgbClr val="FF0000"/>
                          </a:solidFill>
                        </a:rPr>
                        <a:t>0,073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/>
                        <a:t>24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IP30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40x26x80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83200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0,30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81,8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Einstellbare Greifkraft</a:t>
                      </a:r>
                      <a:r>
                        <a:rPr lang="de-DE" sz="1400" u="none" strike="noStrike" dirty="0" smtClean="0"/>
                        <a:t> </a:t>
                      </a:r>
                      <a:endParaRPr lang="de-DE" sz="14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Ansteuerung wie </a:t>
                      </a:r>
                      <a:r>
                        <a:rPr lang="de-DE" sz="1400" b="0" u="none" strike="noStrike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Pneumatikventil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467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</a:t>
                      </a:r>
                      <a:endParaRPr lang="de-DE" sz="14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de-DE" sz="14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4615962" y="823548"/>
          <a:ext cx="904693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693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Inhaltsplatzhalter 15"/>
          <p:cNvGraphicFramePr>
            <a:graphicFrameLocks/>
          </p:cNvGraphicFramePr>
          <p:nvPr/>
        </p:nvGraphicFramePr>
        <p:xfrm>
          <a:off x="705811" y="1683663"/>
          <a:ext cx="1895388" cy="458561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95388"/>
              </a:tblGrid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Greifkraft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Hub</a:t>
                      </a:r>
                      <a:r>
                        <a:rPr lang="de-DE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 Finger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Schließzeit[s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Versorgungssp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IP-Schutzklasse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Abmessungen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Volumen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Masse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Hub/Schließzeit [mm/s]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Bemerkung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1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Greifkraft/Masse [N/kg]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Elektronik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Katalogpreis [Euro]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Wettbewerbsanalyse, </a:t>
            </a:r>
            <a:r>
              <a:rPr lang="de-DE" dirty="0" err="1" smtClean="0"/>
              <a:t>T.Sibold</a:t>
            </a:r>
            <a:r>
              <a:rPr lang="de-DE" dirty="0" smtClean="0"/>
              <a:t>,  11.02.2014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22</a:t>
            </a:fld>
            <a:endParaRPr lang="de-DE" dirty="0"/>
          </a:p>
        </p:txBody>
      </p:sp>
      <p:graphicFrame>
        <p:nvGraphicFramePr>
          <p:cNvPr id="7" name="Inhaltsplatzhalter 9"/>
          <p:cNvGraphicFramePr>
            <a:graphicFrameLocks/>
          </p:cNvGraphicFramePr>
          <p:nvPr/>
        </p:nvGraphicFramePr>
        <p:xfrm>
          <a:off x="5562600" y="1495421"/>
          <a:ext cx="2867025" cy="47627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67025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Sommer </a:t>
                      </a:r>
                      <a:r>
                        <a:rPr lang="de-DE" sz="20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GEP1402</a:t>
                      </a:r>
                      <a:endParaRPr lang="de-DE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115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0,02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IP52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32x32x72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73728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de-DE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383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extern</a:t>
                      </a:r>
                      <a:endParaRPr lang="de-DE" sz="1400" b="1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Ca. 500 (exklusive</a:t>
                      </a:r>
                      <a:r>
                        <a:rPr lang="de-DE" sz="1400" b="1" i="0" u="none" strike="noStrike" baseline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 Regler)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Wettbewerbsanalyse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7557464" y="791885"/>
          <a:ext cx="1238549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549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572026" y="645319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Sommer</a:t>
            </a:r>
            <a:endParaRPr lang="de-DE" sz="2400" b="1" dirty="0">
              <a:solidFill>
                <a:srgbClr val="003D6A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7849" y="863540"/>
            <a:ext cx="594028" cy="89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Inhaltsplatzhalter 15"/>
          <p:cNvGraphicFramePr>
            <a:graphicFrameLocks noGrp="1"/>
          </p:cNvGraphicFramePr>
          <p:nvPr>
            <p:ph sz="quarter" idx="12"/>
          </p:nvPr>
        </p:nvGraphicFramePr>
        <p:xfrm>
          <a:off x="705811" y="1683663"/>
          <a:ext cx="1895388" cy="458561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95388"/>
              </a:tblGrid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Greifkraft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Hub</a:t>
                      </a:r>
                      <a:r>
                        <a:rPr lang="de-DE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 Finger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Schließzeit[s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Versorgungssp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IP-Schutzklasse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Abmessungen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Volumen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Masse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Hub/Schließzeit [mm/s]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Bemerkung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1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Greifkraft/Masse [N/kg]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Elektronik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Katalogpreis [Euro]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Inhaltsplatzhalter 9"/>
          <p:cNvGraphicFramePr>
            <a:graphicFrameLocks/>
          </p:cNvGraphicFramePr>
          <p:nvPr/>
        </p:nvGraphicFramePr>
        <p:xfrm>
          <a:off x="2643144" y="1477837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</a:rPr>
                        <a:t> EGP-S 40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24,5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 smtClean="0">
                          <a:solidFill>
                            <a:srgbClr val="FF0000"/>
                          </a:solidFill>
                        </a:rPr>
                        <a:t>0,073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/>
                        <a:t>24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IP30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40x26x80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83200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chemeClr val="tx1"/>
                          </a:solidFill>
                        </a:rPr>
                        <a:t>0,3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81,8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Einstellbare Greifkraft</a:t>
                      </a:r>
                      <a:r>
                        <a:rPr lang="de-DE" sz="1400" u="none" strike="noStrike" dirty="0" smtClean="0"/>
                        <a:t> </a:t>
                      </a:r>
                      <a:endParaRPr lang="de-DE" sz="14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Ansteuerung wie </a:t>
                      </a:r>
                      <a:r>
                        <a:rPr lang="de-DE" sz="1400" b="0" u="none" strike="noStrike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Pneumatikventil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467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Intern</a:t>
                      </a:r>
                      <a:endParaRPr lang="de-DE" sz="1400" b="1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de-DE" sz="14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/>
        </p:nvGraphicFramePr>
        <p:xfrm>
          <a:off x="4615962" y="823548"/>
          <a:ext cx="904693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693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Wettbewerbsanalyse, </a:t>
            </a:r>
            <a:r>
              <a:rPr lang="de-DE" dirty="0" err="1" smtClean="0"/>
              <a:t>T.Sibold</a:t>
            </a:r>
            <a:r>
              <a:rPr lang="de-DE" dirty="0" smtClean="0"/>
              <a:t>,  11.02.2014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Wettbewerbsanalyse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72026" y="645319"/>
            <a:ext cx="940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AFAG </a:t>
            </a:r>
            <a:endParaRPr lang="de-DE" sz="2400" b="1" dirty="0">
              <a:solidFill>
                <a:srgbClr val="003D6A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5565420" y="1431441"/>
          <a:ext cx="2990225" cy="480916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990225"/>
              </a:tblGrid>
              <a:tr h="330197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 smtClean="0">
                          <a:solidFill>
                            <a:srgbClr val="800000"/>
                          </a:solidFill>
                          <a:latin typeface="+mn-lt"/>
                        </a:rPr>
                        <a:t>AFAG</a:t>
                      </a:r>
                      <a:r>
                        <a:rPr lang="de-DE" sz="2000" b="1" i="0" u="none" strike="noStrike" baseline="0" dirty="0" smtClean="0">
                          <a:solidFill>
                            <a:srgbClr val="800000"/>
                          </a:solidFill>
                          <a:latin typeface="+mn-lt"/>
                        </a:rPr>
                        <a:t> </a:t>
                      </a:r>
                      <a:r>
                        <a:rPr lang="de-DE" sz="2000" b="1" i="0" u="none" strike="noStrike" dirty="0" smtClean="0">
                          <a:solidFill>
                            <a:srgbClr val="800000"/>
                          </a:solidFill>
                          <a:latin typeface="+mn-lt"/>
                        </a:rPr>
                        <a:t>EG 20P</a:t>
                      </a:r>
                      <a:endParaRPr lang="de-DE" sz="2000" b="1" i="0" u="none" strike="noStrike" dirty="0">
                        <a:solidFill>
                          <a:srgbClr val="8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40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5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0,18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IP44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461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53x29x103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158311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0,32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Greifkrafterhaltung 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3099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</a:rPr>
                        <a:t>dig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. Ausgänge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</a:t>
                      </a:r>
                      <a:endParaRPr lang="de-DE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endParaRPr lang="de-DE" sz="1400" b="1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7562416" y="805071"/>
          <a:ext cx="1300230" cy="1141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30"/>
              </a:tblGrid>
              <a:tr h="114145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6" descr="http://t3.gstatic.com/images?q=tbn:ANd9GcRMJ7TgpgjUNZUC934rW7GpZiIXiiXJ0LI7J_xtI7s1BpmdqtfPK4jT7H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3360" y="836612"/>
            <a:ext cx="694365" cy="106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Inhaltsplatzhalter 15"/>
          <p:cNvGraphicFramePr>
            <a:graphicFrameLocks/>
          </p:cNvGraphicFramePr>
          <p:nvPr/>
        </p:nvGraphicFramePr>
        <p:xfrm>
          <a:off x="705811" y="1683663"/>
          <a:ext cx="1895388" cy="458561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95388"/>
              </a:tblGrid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Greifkraft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Hub</a:t>
                      </a:r>
                      <a:r>
                        <a:rPr lang="de-DE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 Finger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Schließzeit[s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Versorgungssp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IP-Schutzklasse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Abmessungen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Volumen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Masse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Hub/Schließzeit [mm/s]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Bemerkung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1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Greifkraft/Masse [N/kg]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Elektronik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Katalogpreis [Euro]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Inhaltsplatzhalter 9"/>
          <p:cNvGraphicFramePr>
            <a:graphicFrameLocks/>
          </p:cNvGraphicFramePr>
          <p:nvPr/>
        </p:nvGraphicFramePr>
        <p:xfrm>
          <a:off x="2643144" y="1477837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</a:rPr>
                        <a:t> EGP-S 40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24,5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 smtClean="0">
                          <a:solidFill>
                            <a:srgbClr val="00B050"/>
                          </a:solidFill>
                        </a:rPr>
                        <a:t>0,073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/>
                        <a:t>24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IP30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40x26x80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83200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0,30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81,8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Einstellbare Greifkraft</a:t>
                      </a:r>
                      <a:r>
                        <a:rPr lang="de-DE" sz="1400" u="none" strike="noStrike" dirty="0" smtClean="0"/>
                        <a:t> </a:t>
                      </a:r>
                      <a:endParaRPr lang="de-DE" sz="14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Ansteuerung wie </a:t>
                      </a:r>
                      <a:r>
                        <a:rPr lang="de-DE" sz="1400" b="0" u="none" strike="noStrike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Pneumatikventil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467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</a:t>
                      </a:r>
                      <a:endParaRPr lang="de-DE" sz="14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de-DE" sz="14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4615962" y="823548"/>
          <a:ext cx="904693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693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CHLUSSCHART_LEHMA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" y="0"/>
            <a:ext cx="9133268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1357" y="6239216"/>
            <a:ext cx="237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5" name="Bild 4" descr="TOOLS_RS_NE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79233" y="5223117"/>
            <a:ext cx="1376290" cy="1376290"/>
          </a:xfrm>
          <a:prstGeom prst="rect">
            <a:avLst/>
          </a:prstGeom>
        </p:spPr>
      </p:pic>
      <p:pic>
        <p:nvPicPr>
          <p:cNvPr id="6" name="Bild 5" descr="Lehmann_Unterschrift_ weiß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850" y="5686267"/>
            <a:ext cx="1692507" cy="734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94779" y="6156940"/>
            <a:ext cx="23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900" b="1" dirty="0" smtClean="0">
                <a:solidFill>
                  <a:srgbClr val="FFFFFF"/>
                </a:solidFill>
                <a:latin typeface="Calibri"/>
                <a:cs typeface="Calibri"/>
              </a:rPr>
              <a:t>Jens Lehmann, </a:t>
            </a:r>
            <a:r>
              <a:rPr lang="de-DE" sz="900" dirty="0" smtClean="0">
                <a:solidFill>
                  <a:srgbClr val="FFFFFF"/>
                </a:solidFill>
                <a:latin typeface="Calibri"/>
                <a:cs typeface="Calibri"/>
              </a:rPr>
              <a:t>deutsche Torwartlegende, </a:t>
            </a:r>
            <a:br>
              <a:rPr lang="de-DE" sz="900" dirty="0" smtClean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de-DE" sz="900" dirty="0" smtClean="0">
                <a:solidFill>
                  <a:srgbClr val="FFFFFF"/>
                </a:solidFill>
                <a:latin typeface="Calibri"/>
                <a:cs typeface="Calibri"/>
              </a:rPr>
              <a:t>seit 2012 Markenbotschafter von SCHUNK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090" y="296594"/>
            <a:ext cx="8074557" cy="533861"/>
          </a:xfrm>
        </p:spPr>
        <p:txBody>
          <a:bodyPr/>
          <a:lstStyle/>
          <a:p>
            <a:r>
              <a:rPr lang="de-DE" dirty="0" smtClean="0"/>
              <a:t>EGP Animation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Wettbewerbsanalyse, </a:t>
            </a:r>
            <a:r>
              <a:rPr lang="de-DE" dirty="0" err="1" smtClean="0"/>
              <a:t>T.Sibold</a:t>
            </a:r>
            <a:r>
              <a:rPr lang="de-DE" dirty="0" smtClean="0"/>
              <a:t>,  11.02.2014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9" name="EGP_2011.wmv">
            <a:hlinkClick r:id="" action="ppaction://media"/>
          </p:cNvPr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9743" y="830455"/>
            <a:ext cx="6922741" cy="5192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1"/>
          </p:nvPr>
        </p:nvSpPr>
        <p:spPr>
          <a:xfrm>
            <a:off x="3715213" y="3327991"/>
            <a:ext cx="4616365" cy="2376850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de-DE" sz="18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de-DE" sz="18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de-DE" sz="18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de-DE" sz="18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de-DE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Komplementärprodukte: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/>
              <a:t>Modulare Montageautomation, z. B. PPU-E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/>
              <a:t>OAS – Optischer Abstands- und 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</a:pPr>
            <a:r>
              <a:rPr lang="de-DE" sz="1600" dirty="0" smtClean="0"/>
              <a:t>Anwesenheitssensor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/>
              <a:t>IN Induktive Abfrage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/>
              <a:t>FPS Flexibler Positionssensor</a:t>
            </a:r>
            <a:endParaRPr lang="de-DE" sz="1600" dirty="0"/>
          </a:p>
        </p:txBody>
      </p:sp>
      <p:sp>
        <p:nvSpPr>
          <p:cNvPr id="53251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3957080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Wettbewerbsanalyse, </a:t>
            </a:r>
            <a:r>
              <a:rPr lang="de-DE" dirty="0" err="1" smtClean="0"/>
              <a:t>T.Sibold</a:t>
            </a:r>
            <a:r>
              <a:rPr lang="de-DE" dirty="0" smtClean="0"/>
              <a:t>,  11.02.2014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3250" name="Titel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</a:t>
            </a:r>
            <a:b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#1: </a:t>
            </a:r>
            <a:r>
              <a:rPr lang="de-DE" sz="2000" dirty="0" smtClean="0"/>
              <a:t>Der leistungsdichteste elektrische </a:t>
            </a:r>
            <a:r>
              <a:rPr lang="de-DE" sz="2000" dirty="0" err="1" smtClean="0"/>
              <a:t>Kleinteilegreifer</a:t>
            </a:r>
            <a:r>
              <a:rPr lang="de-DE" sz="2000" dirty="0" smtClean="0"/>
              <a:t> am Markt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http://www.schunk.int/pimexport/IM0009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288" y="1668485"/>
            <a:ext cx="1581150" cy="3810000"/>
          </a:xfrm>
          <a:prstGeom prst="rect">
            <a:avLst/>
          </a:prstGeom>
          <a:noFill/>
        </p:spPr>
      </p:pic>
      <p:sp>
        <p:nvSpPr>
          <p:cNvPr id="12" name="Inhaltsplatzhalter 8"/>
          <p:cNvSpPr>
            <a:spLocks noGrp="1"/>
          </p:cNvSpPr>
          <p:nvPr>
            <p:ph sz="quarter" idx="11"/>
          </p:nvPr>
        </p:nvSpPr>
        <p:spPr>
          <a:xfrm>
            <a:off x="3608889" y="1440711"/>
            <a:ext cx="5769014" cy="3774559"/>
          </a:xfrm>
        </p:spPr>
        <p:txBody>
          <a:bodyPr/>
          <a:lstStyle/>
          <a:p>
            <a:r>
              <a:rPr lang="de-DE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Technische Basisfunktionen:</a:t>
            </a: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       </a:t>
            </a:r>
            <a:r>
              <a:rPr lang="de-DE" sz="1400" dirty="0" smtClean="0"/>
              <a:t>* Identisch mit pneumatischer Baureihe MPG+</a:t>
            </a: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endParaRPr lang="de-DE" sz="1600" dirty="0" smtClean="0">
              <a:cs typeface="Times New Roman" pitchFamily="18" charset="0"/>
            </a:endParaRPr>
          </a:p>
          <a:p>
            <a:endParaRPr lang="de-DE" dirty="0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3855780" y="1859871"/>
          <a:ext cx="468052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644"/>
                <a:gridCol w="876668"/>
                <a:gridCol w="936104"/>
                <a:gridCol w="936104"/>
              </a:tblGrid>
              <a:tr h="27727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EGP 25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EGP 40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Hub pro Finger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[mm]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3*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6*</a:t>
                      </a:r>
                      <a:endParaRPr lang="de-DE" sz="1600" dirty="0"/>
                    </a:p>
                  </a:txBody>
                  <a:tcPr/>
                </a:tc>
              </a:tr>
              <a:tr h="32093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Greifkraft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[N]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40*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140*</a:t>
                      </a:r>
                      <a:endParaRPr lang="de-DE" sz="1600" dirty="0"/>
                    </a:p>
                  </a:txBody>
                  <a:tcPr/>
                </a:tc>
              </a:tr>
              <a:tr h="293995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Werkstückgewicht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[kg]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0,2*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0,7*</a:t>
                      </a:r>
                      <a:endParaRPr lang="de-DE" sz="1600" dirty="0"/>
                    </a:p>
                  </a:txBody>
                  <a:tcPr/>
                </a:tc>
              </a:tr>
              <a:tr h="330854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Betriebsspannung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[V DC]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24</a:t>
                      </a:r>
                      <a:endParaRPr lang="de-DE" sz="1600" dirty="0"/>
                    </a:p>
                  </a:txBody>
                  <a:tcPr/>
                </a:tc>
              </a:tr>
              <a:tr h="303918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Eigenmasse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[kg]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0,11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0,32</a:t>
                      </a:r>
                    </a:p>
                  </a:txBody>
                  <a:tcPr/>
                </a:tc>
              </a:tr>
              <a:tr h="22382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Schließzeit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[s]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0,09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0,22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19288" y="6535390"/>
            <a:ext cx="3957080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Wettbewerbsanalyse, </a:t>
            </a:r>
            <a:r>
              <a:rPr lang="de-DE" dirty="0" err="1" smtClean="0"/>
              <a:t>T.Sibold</a:t>
            </a:r>
            <a:r>
              <a:rPr lang="de-DE" dirty="0" smtClean="0"/>
              <a:t>,  11.02.2014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260327" y="6527951"/>
            <a:ext cx="758961" cy="251998"/>
          </a:xfrm>
        </p:spPr>
        <p:txBody>
          <a:bodyPr/>
          <a:lstStyle/>
          <a:p>
            <a:fld id="{67E460E2-A79B-FD4C-875F-CB1722C97EA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3250" name="Titel 2"/>
          <p:cNvSpPr>
            <a:spLocks noGrp="1"/>
          </p:cNvSpPr>
          <p:nvPr>
            <p:ph type="title"/>
          </p:nvPr>
        </p:nvSpPr>
        <p:spPr bwMode="auto">
          <a:xfrm>
            <a:off x="561444" y="0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</a:t>
            </a:r>
            <a:b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#1: </a:t>
            </a:r>
            <a:r>
              <a:rPr lang="de-DE" sz="2000" dirty="0" smtClean="0"/>
              <a:t>Der leistungsdichteste elektrische </a:t>
            </a:r>
            <a:r>
              <a:rPr lang="de-DE" sz="2000" dirty="0" err="1" smtClean="0"/>
              <a:t>Kleinteilegreifer</a:t>
            </a:r>
            <a:r>
              <a:rPr lang="de-DE" sz="2000" dirty="0" smtClean="0"/>
              <a:t> am Markt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385402" y="1013858"/>
          <a:ext cx="8318332" cy="3497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9166"/>
                <a:gridCol w="4159166"/>
              </a:tblGrid>
              <a:tr h="2254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Alleinstellungsmerkmale: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Kundennutzen: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802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Hohe Leistungsdichte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de-DE" sz="1400" dirty="0" smtClean="0"/>
                        <a:t>Höhere Greifkräfte bei gleichem </a:t>
                      </a:r>
                      <a:r>
                        <a:rPr lang="de-DE" sz="1400" dirty="0" err="1" smtClean="0"/>
                        <a:t>Vol</a:t>
                      </a:r>
                      <a:r>
                        <a:rPr lang="de-DE" sz="1400" dirty="0" smtClean="0"/>
                        <a:t>/Masse-Verhältnis</a:t>
                      </a:r>
                    </a:p>
                    <a:p>
                      <a:pPr lvl="0" indent="182563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400" dirty="0" smtClean="0"/>
                        <a:t>=&gt; </a:t>
                      </a:r>
                      <a:r>
                        <a:rPr lang="de-DE" sz="1400" dirty="0" err="1" smtClean="0"/>
                        <a:t>kl</a:t>
                      </a:r>
                      <a:r>
                        <a:rPr lang="de-DE" sz="1400" dirty="0" smtClean="0"/>
                        <a:t>. </a:t>
                      </a:r>
                      <a:r>
                        <a:rPr lang="de-DE" sz="1400" dirty="0" err="1" smtClean="0"/>
                        <a:t>Greifer</a:t>
                      </a:r>
                      <a:r>
                        <a:rPr lang="de-DE" sz="1400" dirty="0" smtClean="0"/>
                        <a:t> als Konkurrenz einsetzbar</a:t>
                      </a:r>
                    </a:p>
                  </a:txBody>
                  <a:tcPr/>
                </a:tc>
              </a:tr>
              <a:tr h="2911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lang="de-DE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Hub und Greifkraft wie Pneumatik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Mechatronik kann Pneumatik 1:1 ersetzen</a:t>
                      </a:r>
                    </a:p>
                  </a:txBody>
                  <a:tcPr/>
                </a:tc>
              </a:tr>
              <a:tr h="2095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Vierstufig einstellbare Greifkraft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Anpassung an empfindliche, elastische WKS  möglich</a:t>
                      </a:r>
                    </a:p>
                  </a:txBody>
                  <a:tcPr/>
                </a:tc>
              </a:tr>
              <a:tr h="2450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Spielfrei vorgespannte Kreuzrollenführung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für präzises und nahezu kraftkonstantes Greifen über die gesamte zulässige Fingerlänge</a:t>
                      </a:r>
                      <a:endParaRPr lang="de-DE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Sensorik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von Pneumatik kann bis auf MMS-P direkt übernommen werden (IN 40,IN 5, FPS)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ourier New" pitchFamily="49" charset="0"/>
                        <a:buNone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Kompakte &amp; günstige Positionsabfrage</a:t>
                      </a:r>
                    </a:p>
                    <a:p>
                      <a:pPr lvl="0" indent="182563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=&gt;Prozesssicher</a:t>
                      </a:r>
                    </a:p>
                  </a:txBody>
                  <a:tcPr/>
                </a:tc>
              </a:tr>
              <a:tr h="4802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Bürstenloser Servomotor</a:t>
                      </a:r>
                      <a:endParaRPr lang="de-DE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Nahezu verschleißfrei, hohe Lebensdauer, </a:t>
                      </a:r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Drehmoment im Stillstand möglich, hohe Überlast</a:t>
                      </a:r>
                    </a:p>
                  </a:txBody>
                  <a:tcPr/>
                </a:tc>
              </a:tr>
              <a:tr h="4802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Sehr hohe maximale </a:t>
                      </a:r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Zyklenzahl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 Minute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für höchste Produktivität</a:t>
                      </a:r>
                      <a:endParaRPr lang="de-DE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385402" y="4615132"/>
          <a:ext cx="831833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9166"/>
                <a:gridCol w="4159166"/>
              </a:tblGrid>
              <a:tr h="2254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Weitere</a:t>
                      </a:r>
                      <a:r>
                        <a:rPr lang="de-DE" sz="1600" b="1" baseline="0" dirty="0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 Merkmale</a:t>
                      </a:r>
                      <a:r>
                        <a:rPr lang="de-DE" sz="1600" b="1" dirty="0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: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Kundennutzen: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Einfachste digitale Ansteuerung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Keine SW &amp; komplizierte IB,  Vorteile von Mechatronik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ourier New" pitchFamily="49" charset="0"/>
                        <a:buNone/>
                      </a:pPr>
                      <a:r>
                        <a:rPr lang="de-DE" sz="1400" dirty="0" smtClean="0"/>
                        <a:t>Elektronik intern verbaut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ourier New" pitchFamily="49" charset="0"/>
                        <a:buNone/>
                      </a:pPr>
                      <a:r>
                        <a:rPr lang="de-DE" sz="1400" dirty="0" smtClean="0"/>
                        <a:t>Platzsparend dezentral</a:t>
                      </a:r>
                    </a:p>
                  </a:txBody>
                  <a:tcPr/>
                </a:tc>
              </a:tr>
              <a:tr h="2970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lang="de-DE" sz="1400" dirty="0" smtClean="0"/>
                        <a:t>Vielseitige Befestigungsmöglichkeiten (wie MPG+)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für max. Flexibilität/Standardisierung </a:t>
                      </a:r>
                    </a:p>
                  </a:txBody>
                  <a:tcPr/>
                </a:tc>
              </a:tr>
              <a:tr h="2310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Schnelles Greifen bei hoher Kraft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Ideal für Pick &amp; Place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3734266" cy="252000"/>
          </a:xfrm>
        </p:spPr>
        <p:txBody>
          <a:bodyPr/>
          <a:lstStyle/>
          <a:p>
            <a:r>
              <a:rPr lang="de-DE" dirty="0" smtClean="0"/>
              <a:t>Wettbewerbsanalyse, </a:t>
            </a:r>
            <a:r>
              <a:rPr lang="de-DE" dirty="0" err="1" smtClean="0"/>
              <a:t>T.Sibold</a:t>
            </a:r>
            <a:r>
              <a:rPr lang="de-DE" dirty="0" smtClean="0"/>
              <a:t>,  11.02.2014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Wettbewerbsanalyse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72026" y="645319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GIMATIC</a:t>
            </a:r>
            <a:endParaRPr lang="de-DE" sz="2400" b="1" dirty="0">
              <a:solidFill>
                <a:srgbClr val="003D6A"/>
              </a:solidFill>
            </a:endParaRPr>
          </a:p>
        </p:txBody>
      </p:sp>
      <p:graphicFrame>
        <p:nvGraphicFramePr>
          <p:cNvPr id="17" name="Inhaltsplatzhalter 9"/>
          <p:cNvGraphicFramePr>
            <a:graphicFrameLocks/>
          </p:cNvGraphicFramePr>
          <p:nvPr/>
        </p:nvGraphicFramePr>
        <p:xfrm>
          <a:off x="2643144" y="1409161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  <a:latin typeface="+mn-lt"/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  <a:latin typeface="+mn-lt"/>
                        </a:rPr>
                        <a:t> EGP 25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+mn-lt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0,09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IP30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26,5x18x73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34678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0,11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33,3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Einstellbare Greifkraft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Ansteuerung wie </a:t>
                      </a:r>
                      <a:r>
                        <a:rPr lang="de-DE" sz="1400" u="none" strike="noStrike" dirty="0" err="1" smtClean="0">
                          <a:solidFill>
                            <a:srgbClr val="00B050"/>
                          </a:solidFill>
                        </a:rPr>
                        <a:t>Pneumatikventil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364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Intern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581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/>
        </p:nvGraphicFramePr>
        <p:xfrm>
          <a:off x="4405682" y="705626"/>
          <a:ext cx="1114973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73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 descr="http://www.schunk.int/pimexport/IM0009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954" y="777280"/>
            <a:ext cx="371886" cy="896112"/>
          </a:xfrm>
          <a:prstGeom prst="rect">
            <a:avLst/>
          </a:prstGeom>
          <a:noFill/>
        </p:spPr>
      </p:pic>
      <p:graphicFrame>
        <p:nvGraphicFramePr>
          <p:cNvPr id="22" name="Inhaltsplatzhalter 15"/>
          <p:cNvGraphicFramePr>
            <a:graphicFrameLocks noGrp="1"/>
          </p:cNvGraphicFramePr>
          <p:nvPr>
            <p:ph sz="quarter" idx="12"/>
          </p:nvPr>
        </p:nvGraphicFramePr>
        <p:xfrm>
          <a:off x="705811" y="1676531"/>
          <a:ext cx="1895388" cy="4495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95388"/>
              </a:tblGrid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Greifkraft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Hub</a:t>
                      </a:r>
                      <a:r>
                        <a:rPr lang="de-DE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 Finger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Schließzeit[s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Versorgungssp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IP-Schutzklasse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Abmessungen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Volumen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Masse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Hub/Schließzeit [mm/s]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Bemerkung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Greifkraft/Masse [N/kg]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Elektronik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Katalogpreis [Euro]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/>
        </p:nvGraphicFramePr>
        <p:xfrm>
          <a:off x="5561901" y="1423758"/>
          <a:ext cx="2843868" cy="4748173"/>
        </p:xfrm>
        <a:graphic>
          <a:graphicData uri="http://schemas.openxmlformats.org/drawingml/2006/table">
            <a:tbl>
              <a:tblPr/>
              <a:tblGrid>
                <a:gridCol w="2843868"/>
              </a:tblGrid>
              <a:tr h="474817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L>
                    <a:lnR w="38100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38100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38100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elle 24"/>
          <p:cNvGraphicFramePr>
            <a:graphicFrameLocks noGrp="1"/>
          </p:cNvGraphicFramePr>
          <p:nvPr/>
        </p:nvGraphicFramePr>
        <p:xfrm>
          <a:off x="5562600" y="1409161"/>
          <a:ext cx="2867025" cy="47627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67025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GIMATIC</a:t>
                      </a:r>
                      <a:r>
                        <a:rPr lang="de-DE" sz="200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MPPM 1606</a:t>
                      </a:r>
                      <a:endParaRPr lang="de-DE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7144" marR="7144" marT="7144" marB="0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60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/>
                        <a:t>3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0,08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/>
                        <a:t>24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IP54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43x25x53,5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57512,5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0,145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37,5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Greifkrafterhaltung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Ansteuerung wie </a:t>
                      </a:r>
                      <a:r>
                        <a:rPr lang="de-DE" sz="1400" u="none" strike="noStrike" dirty="0" err="1" smtClean="0">
                          <a:solidFill>
                            <a:srgbClr val="00B050"/>
                          </a:solidFill>
                        </a:rPr>
                        <a:t>Pneumatikventil</a:t>
                      </a:r>
                      <a:endParaRPr lang="de-DE" sz="1400" b="0" i="0" u="none" strike="noStrike" dirty="0" smtClean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413,79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Intern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u="none" strike="noStrike" dirty="0" smtClean="0">
                          <a:solidFill>
                            <a:srgbClr val="FF0000"/>
                          </a:solidFill>
                        </a:rPr>
                        <a:t>690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/>
        </p:nvGraphicFramePr>
        <p:xfrm>
          <a:off x="7831669" y="701942"/>
          <a:ext cx="1199625" cy="1023457"/>
        </p:xfrm>
        <a:graphic>
          <a:graphicData uri="http://schemas.openxmlformats.org/drawingml/2006/table">
            <a:tbl>
              <a:tblPr/>
              <a:tblGrid>
                <a:gridCol w="1199625"/>
              </a:tblGrid>
              <a:tr h="102345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L>
                    <a:lnR w="38100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38100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38100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1813" y="705627"/>
            <a:ext cx="764441" cy="104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3535938" cy="252000"/>
          </a:xfrm>
        </p:spPr>
        <p:txBody>
          <a:bodyPr/>
          <a:lstStyle/>
          <a:p>
            <a:r>
              <a:rPr lang="de-DE" dirty="0" smtClean="0"/>
              <a:t>Wettbewerbsanalyse, </a:t>
            </a:r>
            <a:r>
              <a:rPr lang="de-DE" dirty="0" err="1" smtClean="0"/>
              <a:t>T.Sibold</a:t>
            </a:r>
            <a:r>
              <a:rPr lang="de-DE" dirty="0" smtClean="0"/>
              <a:t>,  11.02.2014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Wettbewerbsanalyse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72026" y="645319"/>
            <a:ext cx="871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AFAG</a:t>
            </a:r>
            <a:endParaRPr lang="de-DE" sz="2400" b="1" dirty="0">
              <a:solidFill>
                <a:srgbClr val="003D6A"/>
              </a:solidFill>
            </a:endParaRPr>
          </a:p>
        </p:txBody>
      </p:sp>
      <p:graphicFrame>
        <p:nvGraphicFramePr>
          <p:cNvPr id="17" name="Inhaltsplatzhalter 9"/>
          <p:cNvGraphicFramePr>
            <a:graphicFrameLocks/>
          </p:cNvGraphicFramePr>
          <p:nvPr/>
        </p:nvGraphicFramePr>
        <p:xfrm>
          <a:off x="2643144" y="1495421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  <a:latin typeface="+mn-lt"/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  <a:latin typeface="+mn-lt"/>
                        </a:rPr>
                        <a:t> EGP 25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+mn-lt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0,09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IP30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26,5x18x73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34678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0,11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33,3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Einstellbare Greifkraft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Ansteuerung wie </a:t>
                      </a:r>
                      <a:r>
                        <a:rPr lang="de-DE" sz="1400" u="none" strike="noStrike" dirty="0" err="1" smtClean="0">
                          <a:solidFill>
                            <a:srgbClr val="00B050"/>
                          </a:solidFill>
                        </a:rPr>
                        <a:t>Pneumatikventil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364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Intern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581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/>
        </p:nvGraphicFramePr>
        <p:xfrm>
          <a:off x="4405682" y="791886"/>
          <a:ext cx="1114973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73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 descr="http://www.schunk.int/pimexport/IM0009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954" y="863540"/>
            <a:ext cx="371886" cy="896112"/>
          </a:xfrm>
          <a:prstGeom prst="rect">
            <a:avLst/>
          </a:prstGeom>
          <a:noFill/>
        </p:spPr>
      </p:pic>
      <p:graphicFrame>
        <p:nvGraphicFramePr>
          <p:cNvPr id="22" name="Inhaltsplatzhalter 15"/>
          <p:cNvGraphicFramePr>
            <a:graphicFrameLocks noGrp="1"/>
          </p:cNvGraphicFramePr>
          <p:nvPr>
            <p:ph sz="quarter" idx="12"/>
          </p:nvPr>
        </p:nvGraphicFramePr>
        <p:xfrm>
          <a:off x="705811" y="1762791"/>
          <a:ext cx="1895388" cy="4495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95388"/>
              </a:tblGrid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Greifkraft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Hub</a:t>
                      </a:r>
                      <a:r>
                        <a:rPr lang="de-DE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 Finger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Schließzeit[s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Versorgungssp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IP-Schutzklasse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Abmessungen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Volumen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Masse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Hub/Schließzeit [mm/s]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Bemerkung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Greifkraft/Masse [N/kg]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Elektronik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Katalogpreis [Euro]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elle 20"/>
          <p:cNvGraphicFramePr>
            <a:graphicFrameLocks noGrp="1"/>
          </p:cNvGraphicFramePr>
          <p:nvPr/>
        </p:nvGraphicFramePr>
        <p:xfrm>
          <a:off x="5557076" y="1478642"/>
          <a:ext cx="2990225" cy="480916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990225"/>
              </a:tblGrid>
              <a:tr h="330197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 smtClean="0">
                          <a:solidFill>
                            <a:srgbClr val="800000"/>
                          </a:solidFill>
                          <a:latin typeface="+mn-lt"/>
                        </a:rPr>
                        <a:t>AFAG</a:t>
                      </a:r>
                      <a:r>
                        <a:rPr lang="de-DE" sz="2000" b="1" i="0" u="none" strike="noStrike" baseline="0" dirty="0" smtClean="0">
                          <a:solidFill>
                            <a:srgbClr val="800000"/>
                          </a:solidFill>
                          <a:latin typeface="+mn-lt"/>
                        </a:rPr>
                        <a:t> </a:t>
                      </a:r>
                      <a:r>
                        <a:rPr lang="de-DE" sz="2000" b="1" i="0" u="none" strike="noStrike" dirty="0" smtClean="0">
                          <a:solidFill>
                            <a:srgbClr val="800000"/>
                          </a:solidFill>
                          <a:latin typeface="+mn-lt"/>
                        </a:rPr>
                        <a:t>EG 20P</a:t>
                      </a:r>
                      <a:endParaRPr lang="de-DE" sz="2000" b="1" i="0" u="none" strike="noStrike" dirty="0">
                        <a:solidFill>
                          <a:srgbClr val="8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40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5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0,18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IP44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461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53x29x103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158311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0,32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Greifkrafterhaltung 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3099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</a:rPr>
                        <a:t>dig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. Ausgänge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</a:t>
                      </a:r>
                      <a:endParaRPr lang="de-DE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endParaRPr lang="de-DE" sz="1400" b="1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/>
        </p:nvGraphicFramePr>
        <p:xfrm>
          <a:off x="7255460" y="707995"/>
          <a:ext cx="1300230" cy="1141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30"/>
              </a:tblGrid>
              <a:tr h="114145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3760" y="863540"/>
            <a:ext cx="1209675" cy="80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4106152" cy="252000"/>
          </a:xfrm>
        </p:spPr>
        <p:txBody>
          <a:bodyPr/>
          <a:lstStyle/>
          <a:p>
            <a:r>
              <a:rPr lang="de-DE" dirty="0" smtClean="0"/>
              <a:t>Wettbewerbsanalyse, </a:t>
            </a:r>
            <a:r>
              <a:rPr lang="de-DE" dirty="0" err="1" smtClean="0"/>
              <a:t>T.Sibold</a:t>
            </a:r>
            <a:r>
              <a:rPr lang="de-DE" dirty="0" smtClean="0"/>
              <a:t>,  11.02.2014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18" name="Inhaltsplatzhalter 9"/>
          <p:cNvGraphicFramePr>
            <a:graphicFrameLocks/>
          </p:cNvGraphicFramePr>
          <p:nvPr/>
        </p:nvGraphicFramePr>
        <p:xfrm>
          <a:off x="5562599" y="1495421"/>
          <a:ext cx="3355064" cy="47627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55064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Sommer </a:t>
                      </a:r>
                      <a:r>
                        <a:rPr lang="de-DE" sz="20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9002</a:t>
                      </a:r>
                      <a:endParaRPr lang="de-DE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IP40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44x27x77,5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92070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0,25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Kraft nur in </a:t>
                      </a:r>
                      <a:r>
                        <a:rPr lang="de-DE" sz="1400" b="0" i="0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Endlage</a:t>
                      </a:r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u. nur in einer Richtung! 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Bewegungszeit ;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dig</a:t>
                      </a:r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 Ausgänge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</a:t>
                      </a:r>
                      <a:endParaRPr lang="de-DE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499</a:t>
                      </a:r>
                      <a:endParaRPr lang="de-DE" sz="1400" b="1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Wettbewerbsanalyse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7691688" y="791885"/>
          <a:ext cx="1238549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549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572026" y="645319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Sommer</a:t>
            </a:r>
            <a:endParaRPr lang="de-DE" sz="2400" b="1" dirty="0">
              <a:solidFill>
                <a:srgbClr val="003D6A"/>
              </a:solidFill>
            </a:endParaRPr>
          </a:p>
        </p:txBody>
      </p:sp>
      <p:graphicFrame>
        <p:nvGraphicFramePr>
          <p:cNvPr id="17" name="Inhaltsplatzhalter 9"/>
          <p:cNvGraphicFramePr>
            <a:graphicFrameLocks/>
          </p:cNvGraphicFramePr>
          <p:nvPr/>
        </p:nvGraphicFramePr>
        <p:xfrm>
          <a:off x="2643144" y="1495421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  <a:latin typeface="+mn-lt"/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  <a:latin typeface="+mn-lt"/>
                        </a:rPr>
                        <a:t> EGP 25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+mn-lt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0,09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IP30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26,5x18x73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34678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0,11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33,3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Einstellbare Greifkraft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Ansteuerung wie </a:t>
                      </a:r>
                      <a:r>
                        <a:rPr lang="de-DE" sz="1400" u="none" strike="noStrike" dirty="0" err="1" smtClean="0">
                          <a:solidFill>
                            <a:srgbClr val="00B050"/>
                          </a:solidFill>
                        </a:rPr>
                        <a:t>Pneumatikventil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364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Intern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581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/>
        </p:nvGraphicFramePr>
        <p:xfrm>
          <a:off x="4405682" y="791886"/>
          <a:ext cx="1114973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73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 descr="http://www.schunk.int/pimexport/IM0009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954" y="863540"/>
            <a:ext cx="371886" cy="896112"/>
          </a:xfrm>
          <a:prstGeom prst="rect">
            <a:avLst/>
          </a:prstGeom>
          <a:noFill/>
        </p:spPr>
      </p:pic>
      <p:graphicFrame>
        <p:nvGraphicFramePr>
          <p:cNvPr id="22" name="Inhaltsplatzhalter 15"/>
          <p:cNvGraphicFramePr>
            <a:graphicFrameLocks noGrp="1"/>
          </p:cNvGraphicFramePr>
          <p:nvPr>
            <p:ph sz="quarter" idx="12"/>
          </p:nvPr>
        </p:nvGraphicFramePr>
        <p:xfrm>
          <a:off x="705811" y="1762791"/>
          <a:ext cx="1895388" cy="450602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95388"/>
              </a:tblGrid>
              <a:tr h="31324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Greifkraft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4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Hub</a:t>
                      </a:r>
                      <a:r>
                        <a:rPr lang="de-DE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 Finger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4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Schließzeit[s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4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Versorgungssp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4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IP-Schutzklasse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43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Abmessungen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43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Volumen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4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Masse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4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Hub/Schließzeit [mm/s]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4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Bemerkung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43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4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Greifkraft/Masse [N/kg]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4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Elektronik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24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Katalogpreis [Euro]</a:t>
                      </a:r>
                    </a:p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http://t3.gstatic.com/images?q=tbn:ANd9GcRxCbtqClBDBwOtfkePiu5rCPSHWwLUKfikC8V3cxO270Bm7RtA7-EQh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623" y="809991"/>
            <a:ext cx="120556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3734266" cy="252000"/>
          </a:xfrm>
        </p:spPr>
        <p:txBody>
          <a:bodyPr/>
          <a:lstStyle/>
          <a:p>
            <a:r>
              <a:rPr lang="de-DE" dirty="0" smtClean="0"/>
              <a:t>Wettbewerbsanalyse, </a:t>
            </a:r>
            <a:r>
              <a:rPr lang="de-DE" dirty="0" err="1" smtClean="0"/>
              <a:t>T.Sibold</a:t>
            </a:r>
            <a:r>
              <a:rPr lang="de-DE" dirty="0" smtClean="0"/>
              <a:t>,  11.02.2014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18" name="Inhaltsplatzhalter 9"/>
          <p:cNvGraphicFramePr>
            <a:graphicFrameLocks/>
          </p:cNvGraphicFramePr>
          <p:nvPr/>
        </p:nvGraphicFramePr>
        <p:xfrm>
          <a:off x="5562599" y="1495421"/>
          <a:ext cx="3371675" cy="47627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71675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Sommer </a:t>
                      </a:r>
                      <a:r>
                        <a:rPr lang="de-DE" sz="20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9004</a:t>
                      </a:r>
                      <a:endParaRPr lang="de-DE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IP40</a:t>
                      </a: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59x35x99,5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205467,5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0,57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133,3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Kraft nur in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Endlage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u. nur in einer Richtung! 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Bewegungszeit ;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dig</a:t>
                      </a:r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 Ausgänge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45,6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</a:t>
                      </a:r>
                      <a:endParaRPr lang="de-DE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586</a:t>
                      </a:r>
                      <a:endParaRPr lang="de-DE" sz="1400" b="1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Wettbewerbsanalyse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7691688" y="791885"/>
          <a:ext cx="1238549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549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572026" y="645319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Sommer</a:t>
            </a:r>
            <a:endParaRPr lang="de-DE" sz="2400" b="1" dirty="0">
              <a:solidFill>
                <a:srgbClr val="003D6A"/>
              </a:solidFill>
            </a:endParaRPr>
          </a:p>
        </p:txBody>
      </p:sp>
      <p:graphicFrame>
        <p:nvGraphicFramePr>
          <p:cNvPr id="17" name="Inhaltsplatzhalter 9"/>
          <p:cNvGraphicFramePr>
            <a:graphicFrameLocks/>
          </p:cNvGraphicFramePr>
          <p:nvPr/>
        </p:nvGraphicFramePr>
        <p:xfrm>
          <a:off x="2643144" y="1495421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  <a:latin typeface="+mn-lt"/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  <a:latin typeface="+mn-lt"/>
                        </a:rPr>
                        <a:t> EGP 25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+mn-lt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0,09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IP30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26,5x18x73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34678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0,11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33,3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Einstellbare Greifkraft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Ansteuerung wie </a:t>
                      </a:r>
                      <a:r>
                        <a:rPr lang="de-DE" sz="1400" u="none" strike="noStrike" dirty="0" err="1" smtClean="0">
                          <a:solidFill>
                            <a:srgbClr val="00B050"/>
                          </a:solidFill>
                        </a:rPr>
                        <a:t>Pneumatikventil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364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Intern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581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/>
        </p:nvGraphicFramePr>
        <p:xfrm>
          <a:off x="4405682" y="791886"/>
          <a:ext cx="1114973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73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 descr="http://www.schunk.int/pimexport/IM0009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954" y="863540"/>
            <a:ext cx="371886" cy="896112"/>
          </a:xfrm>
          <a:prstGeom prst="rect">
            <a:avLst/>
          </a:prstGeom>
          <a:noFill/>
        </p:spPr>
      </p:pic>
      <p:graphicFrame>
        <p:nvGraphicFramePr>
          <p:cNvPr id="22" name="Inhaltsplatzhalter 15"/>
          <p:cNvGraphicFramePr>
            <a:graphicFrameLocks noGrp="1"/>
          </p:cNvGraphicFramePr>
          <p:nvPr>
            <p:ph sz="quarter" idx="12"/>
          </p:nvPr>
        </p:nvGraphicFramePr>
        <p:xfrm>
          <a:off x="705811" y="1762791"/>
          <a:ext cx="1895388" cy="4495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95388"/>
              </a:tblGrid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Greifkraft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Hub</a:t>
                      </a:r>
                      <a:r>
                        <a:rPr lang="de-DE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 Finger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Schließzeit[s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Versorgungssp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IP-Schutzklasse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Abmessungen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Volumen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Masse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Hub/Schließzeit [mm/s]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Bemerkung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Greifkraft/Masse [N/kg]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Elektronik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Katalogpreis [Euro]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http://t3.gstatic.com/images?q=tbn:ANd9GcRxCbtqClBDBwOtfkePiu5rCPSHWwLUKfikC8V3cxO270Bm7RtA7-EQh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1029" y="823292"/>
            <a:ext cx="120556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0120410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20120410_Titel_title_PGN-plus_singleline_headline</Template>
  <TotalTime>0</TotalTime>
  <Words>1912</Words>
  <Application>Microsoft Office PowerPoint</Application>
  <PresentationFormat>Bildschirmpräsentation (4:3)</PresentationFormat>
  <Paragraphs>958</Paragraphs>
  <Slides>24</Slides>
  <Notes>1</Notes>
  <HiddenSlides>3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20120410_Titel_title_PGN-plus_singleline_headline</vt:lpstr>
      <vt:lpstr>Folie 1</vt:lpstr>
      <vt:lpstr>EGP Funktionsprinzip </vt:lpstr>
      <vt:lpstr>EGP Animation </vt:lpstr>
      <vt:lpstr>EGP  #1: Der leistungsdichteste elektrische Kleinteilegreifer am Markt</vt:lpstr>
      <vt:lpstr>EGP  #1: Der leistungsdichteste elektrische Kleinteilegreifer am Markt</vt:lpstr>
      <vt:lpstr>EGP - Wettbewerbsanalyse</vt:lpstr>
      <vt:lpstr>EGP - Wettbewerbsanalyse</vt:lpstr>
      <vt:lpstr>EGP - Wettbewerbsanalyse</vt:lpstr>
      <vt:lpstr>EGP - Wettbewerbsanalyse</vt:lpstr>
      <vt:lpstr>EGP - Wettbewerbsanalyse</vt:lpstr>
      <vt:lpstr>EGP - Wettbewerbsanalyse</vt:lpstr>
      <vt:lpstr>Folie 12</vt:lpstr>
      <vt:lpstr>EGP - Wettbewerbsanalyse</vt:lpstr>
      <vt:lpstr>EGP - Wettbewerbsanalyse</vt:lpstr>
      <vt:lpstr>EGP - Wettbewerbsanalyse</vt:lpstr>
      <vt:lpstr>EGP - Wettbewerbsanalyse</vt:lpstr>
      <vt:lpstr>EGP - Wettbewerbsanalyse</vt:lpstr>
      <vt:lpstr>EGP - Wettbewerbsanalyse</vt:lpstr>
      <vt:lpstr>EGP - Wettbewerbsanalyse</vt:lpstr>
      <vt:lpstr>EGP - Wettbewerbsanalyse</vt:lpstr>
      <vt:lpstr>EGP - Wettbewerbsanalyse</vt:lpstr>
      <vt:lpstr>EGP - Wettbewerbsanalyse</vt:lpstr>
      <vt:lpstr>EGP - Wettbewerbsanalyse</vt:lpstr>
      <vt:lpstr>Folie 24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Cora Schubert</cp:lastModifiedBy>
  <cp:revision>935</cp:revision>
  <dcterms:created xsi:type="dcterms:W3CDTF">2012-04-16T06:22:40Z</dcterms:created>
  <dcterms:modified xsi:type="dcterms:W3CDTF">2014-02-11T15:44:24Z</dcterms:modified>
</cp:coreProperties>
</file>