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29"/>
  </p:notesMasterIdLst>
  <p:handoutMasterIdLst>
    <p:handoutMasterId r:id="rId30"/>
  </p:handoutMasterIdLst>
  <p:sldIdLst>
    <p:sldId id="398" r:id="rId2"/>
    <p:sldId id="576" r:id="rId3"/>
    <p:sldId id="577" r:id="rId4"/>
    <p:sldId id="578" r:id="rId5"/>
    <p:sldId id="579" r:id="rId6"/>
    <p:sldId id="580" r:id="rId7"/>
    <p:sldId id="581" r:id="rId8"/>
    <p:sldId id="582" r:id="rId9"/>
    <p:sldId id="600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489" r:id="rId2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D6A"/>
    <a:srgbClr val="009EE0"/>
    <a:srgbClr val="B9D8ED"/>
    <a:srgbClr val="F0F0F0"/>
    <a:srgbClr val="B0D3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6127" autoAdjust="0"/>
  </p:normalViewPr>
  <p:slideViewPr>
    <p:cSldViewPr>
      <p:cViewPr>
        <p:scale>
          <a:sx n="90" d="100"/>
          <a:sy n="90" d="100"/>
        </p:scale>
        <p:origin x="-1854" y="-522"/>
      </p:cViewPr>
      <p:guideLst>
        <p:guide orient="horz" pos="799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3762" y="-102"/>
      </p:cViewPr>
      <p:guideLst>
        <p:guide orient="horz" pos="3111"/>
        <p:guide pos="2142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98" y="0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/>
          <a:lstStyle>
            <a:lvl1pPr algn="r">
              <a:defRPr sz="1200"/>
            </a:lvl1pPr>
          </a:lstStyle>
          <a:p>
            <a:fld id="{654081C4-D99C-489B-8C7D-70D30B120B02}" type="datetimeFigureOut">
              <a:rPr lang="de-DE" smtClean="0"/>
              <a:pPr/>
              <a:t>29.07.2013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449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98" y="9377449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 anchor="b"/>
          <a:lstStyle>
            <a:lvl1pPr algn="r">
              <a:defRPr sz="1200"/>
            </a:lvl1pPr>
          </a:lstStyle>
          <a:p>
            <a:fld id="{302B5BBB-65AF-4122-B7D6-F2B0084820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7228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98" y="0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/>
          <a:lstStyle>
            <a:lvl1pPr algn="r">
              <a:defRPr sz="1200"/>
            </a:lvl1pPr>
          </a:lstStyle>
          <a:p>
            <a:fld id="{AC257F0E-78AA-429E-8D1A-48E67139F01C}" type="datetimeFigureOut">
              <a:rPr lang="de-DE" smtClean="0"/>
              <a:pPr/>
              <a:t>29.07.2013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5" rIns="91393" bIns="456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1" y="4689516"/>
            <a:ext cx="5439416" cy="4442698"/>
          </a:xfrm>
          <a:prstGeom prst="rect">
            <a:avLst/>
          </a:prstGeom>
        </p:spPr>
        <p:txBody>
          <a:bodyPr vert="horz" lIns="91393" tIns="45695" rIns="91393" bIns="4569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449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98" y="9377449"/>
            <a:ext cx="2946085" cy="493633"/>
          </a:xfrm>
          <a:prstGeom prst="rect">
            <a:avLst/>
          </a:prstGeom>
        </p:spPr>
        <p:txBody>
          <a:bodyPr vert="horz" lIns="91393" tIns="45695" rIns="91393" bIns="45695" rtlCol="0" anchor="b"/>
          <a:lstStyle>
            <a:lvl1pPr algn="r">
              <a:defRPr sz="1200"/>
            </a:lvl1pPr>
          </a:lstStyle>
          <a:p>
            <a:fld id="{1A03A33F-39C7-47FD-9FDF-7E0FAEC983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702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041EE-85DD-4503-9820-CF0098AD9D54}" type="slidenum">
              <a:rPr lang="de-DE" smtClean="0">
                <a:latin typeface="Times New Roman" pitchFamily="18" charset="0"/>
              </a:rPr>
              <a:pPr/>
              <a:t>24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4886325" cy="3663950"/>
          </a:xfrm>
          <a:ln/>
        </p:spPr>
      </p:sp>
      <p:pic>
        <p:nvPicPr>
          <p:cNvPr id="4506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4548" y="5077097"/>
            <a:ext cx="4930922" cy="3664671"/>
          </a:xfrm>
          <a:ln>
            <a:solidFill>
              <a:schemeClr val="tx1"/>
            </a:solidFill>
          </a:ln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2524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 hasCustomPrompt="1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31113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311130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Präsentationstitel, Verfasser, Datum/title of presentation, author, date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529362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68597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1079500" y="6480175"/>
            <a:ext cx="5111750" cy="306388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Hydro-Dehnspanntechnik Sonderlösungen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216000"/>
            <a:ext cx="6172200" cy="8382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003D6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143000"/>
            <a:ext cx="8888413" cy="52578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xfrm>
            <a:off x="6300788" y="6480175"/>
            <a:ext cx="2273300" cy="306388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3D42DCDF-9303-4A7A-BC55-96231B356E00}" type="datetime1">
              <a:rPr lang="de-DE" smtClean="0"/>
              <a:pPr>
                <a:defRPr/>
              </a:pPr>
              <a:t>29.07.2013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260350" y="6480175"/>
            <a:ext cx="758825" cy="30638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7EA4B414-FCBF-4C92-8735-DD85FFA97A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337172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61925"/>
            <a:ext cx="8884096" cy="838200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44575" y="6480175"/>
            <a:ext cx="4535488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Hydro-Dehnspanntechnik Sonderlösungen</a:t>
            </a:r>
            <a:endParaRPr lang="de-DE" dirty="0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1"/>
          </p:nvPr>
        </p:nvSpPr>
        <p:spPr>
          <a:xfrm>
            <a:off x="5940425" y="6480175"/>
            <a:ext cx="22733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EFFAC93-CA80-4CB9-B2D4-1F01ABD02E6B}" type="datetime1">
              <a:rPr lang="de-DE" smtClean="0"/>
              <a:pPr>
                <a:defRPr/>
              </a:pPr>
              <a:t>29.07.2013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60350" y="6480175"/>
            <a:ext cx="758825" cy="252413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0D991A-64FA-456A-847E-0443FE0013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896892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</p:sldLayoutIdLst>
  <p:transition spd="med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8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 descr="UnternehmensPPT_Folien_Calibri_0213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39968"/>
            <a:ext cx="9144000" cy="1018032"/>
          </a:xfrm>
          <a:prstGeom prst="rect">
            <a:avLst/>
          </a:prstGeom>
        </p:spPr>
      </p:pic>
      <p:pic>
        <p:nvPicPr>
          <p:cNvPr id="7" name="Bild 14" descr="30Jahre_Greifsysteme_RZ.ps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4585" y="0"/>
            <a:ext cx="891871" cy="14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98" y="832512"/>
            <a:ext cx="8074557" cy="517659"/>
          </a:xfrm>
        </p:spPr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Abwälzfräsen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" y="2060810"/>
            <a:ext cx="6512664" cy="39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586" y="2636890"/>
            <a:ext cx="2592413" cy="275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28898" y="1569493"/>
            <a:ext cx="599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Schnellwechselfutter mit </a:t>
            </a:r>
            <a:r>
              <a:rPr lang="de-DE" sz="2000" dirty="0" smtClean="0">
                <a:solidFill>
                  <a:schemeClr val="bg1"/>
                </a:solidFill>
              </a:rPr>
              <a:t>Axialrückzug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" name="Gerade Verbindung mit Pfeil 8"/>
          <p:cNvCxnSpPr>
            <a:stCxn id="10" idx="3"/>
          </p:cNvCxnSpPr>
          <p:nvPr/>
        </p:nvCxnSpPr>
        <p:spPr>
          <a:xfrm flipH="1">
            <a:off x="4981435" y="1769548"/>
            <a:ext cx="1541976" cy="14649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113978" y="1384827"/>
            <a:ext cx="208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Membran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72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98" y="832512"/>
            <a:ext cx="8074557" cy="517659"/>
          </a:xfrm>
        </p:spPr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Abwälzfräsen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970" y="1248509"/>
            <a:ext cx="2695029" cy="26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44" y="1350171"/>
            <a:ext cx="6163047" cy="35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 rot="5400000">
            <a:off x="1129483" y="4391297"/>
            <a:ext cx="1616999" cy="545910"/>
          </a:xfrm>
          <a:prstGeom prst="line">
            <a:avLst/>
          </a:prstGeom>
          <a:ln w="38100">
            <a:solidFill>
              <a:srgbClr val="009E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5400000">
            <a:off x="-290432" y="3985611"/>
            <a:ext cx="2129050" cy="490390"/>
          </a:xfrm>
          <a:prstGeom prst="line">
            <a:avLst/>
          </a:prstGeom>
          <a:ln w="38100">
            <a:solidFill>
              <a:srgbClr val="009E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766783" y="4312692"/>
            <a:ext cx="259310" cy="916560"/>
          </a:xfrm>
          <a:prstGeom prst="line">
            <a:avLst/>
          </a:prstGeom>
          <a:ln w="38100">
            <a:solidFill>
              <a:srgbClr val="009E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534023" y="3971924"/>
            <a:ext cx="1054257" cy="11933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16200000" flipV="1">
            <a:off x="1007660" y="2287084"/>
            <a:ext cx="1351995" cy="406400"/>
          </a:xfrm>
          <a:prstGeom prst="line">
            <a:avLst/>
          </a:prstGeom>
          <a:ln w="38100">
            <a:solidFill>
              <a:srgbClr val="009E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874050" y="1444954"/>
            <a:ext cx="202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Dichtung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5295331"/>
            <a:ext cx="148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Kolben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19289" y="5472752"/>
            <a:ext cx="165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Grundkörper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871643" y="5229252"/>
            <a:ext cx="2946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Dehnbüchse – O-Ring Variante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718628" y="5165293"/>
            <a:ext cx="342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Anschlag – wegen </a:t>
            </a:r>
            <a:r>
              <a:rPr lang="de-DE" sz="2000" dirty="0" err="1" smtClean="0">
                <a:solidFill>
                  <a:schemeClr val="bg1"/>
                </a:solidFill>
              </a:rPr>
              <a:t>Fräserauslauf</a:t>
            </a:r>
            <a:r>
              <a:rPr lang="de-DE" sz="2000" dirty="0" smtClean="0">
                <a:solidFill>
                  <a:schemeClr val="bg1"/>
                </a:solidFill>
              </a:rPr>
              <a:t> sehr dünnwandig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27" name="Gerade Verbindung 26"/>
          <p:cNvCxnSpPr>
            <a:endCxn id="29" idx="0"/>
          </p:cNvCxnSpPr>
          <p:nvPr/>
        </p:nvCxnSpPr>
        <p:spPr>
          <a:xfrm>
            <a:off x="7474856" y="3643086"/>
            <a:ext cx="549776" cy="1038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7300684" y="4681936"/>
            <a:ext cx="144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Flexspline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733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98" y="832512"/>
            <a:ext cx="8074557" cy="517659"/>
          </a:xfrm>
        </p:spPr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Abwälzfräsen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13" y="1351382"/>
            <a:ext cx="8066087" cy="289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11450" y="4590107"/>
            <a:ext cx="810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 Rundlaufgenauigkeit besser 0,002 mm – erreicht wurden 0,001 mm 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 Betätigung per Druckkraft (auf block)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 optional Betätigung per Handspannung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</a:rPr>
              <a:t> mit </a:t>
            </a:r>
            <a:r>
              <a:rPr lang="de-DE" sz="2000" dirty="0" err="1" smtClean="0">
                <a:solidFill>
                  <a:schemeClr val="bg1"/>
                </a:solidFill>
              </a:rPr>
              <a:t>Dosierschraube</a:t>
            </a:r>
            <a:r>
              <a:rPr lang="de-DE" sz="2000" dirty="0" smtClean="0">
                <a:solidFill>
                  <a:schemeClr val="bg1"/>
                </a:solidFill>
              </a:rPr>
              <a:t> für Dehnratenreduzierung / - </a:t>
            </a:r>
            <a:r>
              <a:rPr lang="de-DE" sz="2000" dirty="0" err="1" smtClean="0">
                <a:solidFill>
                  <a:schemeClr val="bg1"/>
                </a:solidFill>
              </a:rPr>
              <a:t>erhöhung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2757714" y="3628571"/>
            <a:ext cx="1022176" cy="5163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1320041" y="2264230"/>
            <a:ext cx="276533" cy="18807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11450" y="4175040"/>
            <a:ext cx="185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Handspannung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97870" y="4144958"/>
            <a:ext cx="278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Dosierschraube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rot="5400000" flipH="1" flipV="1">
            <a:off x="3679376" y="1923143"/>
            <a:ext cx="957939" cy="3918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962401" y="1027005"/>
            <a:ext cx="215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Deckel für Handspannung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901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8" y="841828"/>
            <a:ext cx="5971722" cy="3913188"/>
          </a:xfr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61443" y="333485"/>
            <a:ext cx="8074557" cy="508343"/>
          </a:xfrm>
        </p:spPr>
        <p:txBody>
          <a:bodyPr/>
          <a:lstStyle/>
          <a:p>
            <a:r>
              <a:rPr lang="de-DE" dirty="0" smtClean="0"/>
              <a:t>Werkstückspannung beim </a:t>
            </a:r>
            <a:r>
              <a:rPr lang="de-DE" dirty="0" err="1" smtClean="0"/>
              <a:t>Abwälzfräsen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833257" y="1843314"/>
            <a:ext cx="1982312" cy="7837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815570" y="1632075"/>
            <a:ext cx="199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Gegenhalter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4040" y="4365130"/>
            <a:ext cx="8048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Funktionsprinzip: 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Werkstück wir beladen und GGH fährt mit leichtem Druck gegen die Planfläche vom Werkstück. Über die </a:t>
            </a:r>
            <a:r>
              <a:rPr lang="de-DE" sz="2000" dirty="0" err="1" smtClean="0">
                <a:solidFill>
                  <a:schemeClr val="bg1"/>
                </a:solidFill>
              </a:rPr>
              <a:t>Hydrodehstelle</a:t>
            </a:r>
            <a:r>
              <a:rPr lang="de-DE" sz="2000" dirty="0" smtClean="0">
                <a:solidFill>
                  <a:schemeClr val="bg1"/>
                </a:solidFill>
              </a:rPr>
              <a:t> wird auszentriert und anschließend der Druck vom GGH erhöht.</a:t>
            </a:r>
          </a:p>
          <a:p>
            <a:r>
              <a:rPr lang="de-DE" sz="2000" dirty="0" smtClean="0">
                <a:solidFill>
                  <a:schemeClr val="bg1"/>
                </a:solidFill>
                <a:sym typeface="Wingdings" pitchFamily="2" charset="2"/>
              </a:rPr>
              <a:t> Drehmomentübertragung größtenteils über GGH.</a:t>
            </a:r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337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8"/>
          <p:cNvSpPr txBox="1">
            <a:spLocks/>
          </p:cNvSpPr>
          <p:nvPr/>
        </p:nvSpPr>
        <p:spPr>
          <a:xfrm>
            <a:off x="569911" y="188342"/>
            <a:ext cx="8074557" cy="668001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446B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err="1" smtClean="0"/>
              <a:t>Abwälzstoßen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Vertriebspotenziale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762283" cy="4279899"/>
          </a:xfrm>
        </p:spPr>
        <p:txBody>
          <a:bodyPr/>
          <a:lstStyle/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Spannen von Schneidrädern für die Zerspanung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 smtClean="0"/>
              <a:t>Spannen von Werkstücken für die Zerspanung</a:t>
            </a:r>
          </a:p>
          <a:p>
            <a:pPr marL="180975" indent="-180975"/>
            <a:endParaRPr lang="de-DE" dirty="0"/>
          </a:p>
        </p:txBody>
      </p:sp>
      <p:pic>
        <p:nvPicPr>
          <p:cNvPr id="10" name="Grafik 9" descr="Stoßen2.jpg"/>
          <p:cNvPicPr>
            <a:picLocks noChangeAspect="1"/>
          </p:cNvPicPr>
          <p:nvPr/>
        </p:nvPicPr>
        <p:blipFill rotWithShape="1">
          <a:blip r:embed="rId2" cstate="print"/>
          <a:srcRect l="2954" r="25205"/>
          <a:stretch/>
        </p:blipFill>
        <p:spPr>
          <a:xfrm>
            <a:off x="4332193" y="1"/>
            <a:ext cx="4848447" cy="60213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3140960"/>
            <a:ext cx="2818126" cy="2408332"/>
          </a:xfrm>
          <a:prstGeom prst="rect">
            <a:avLst/>
          </a:prstGeom>
        </p:spPr>
      </p:pic>
      <p:pic>
        <p:nvPicPr>
          <p:cNvPr id="6" name="Grafik 5" descr="UnternehmensPPT_Folien_Calibri_0213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39968"/>
            <a:ext cx="914400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74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err="1"/>
              <a:t>Abwälzstoßen</a:t>
            </a:r>
            <a:r>
              <a:rPr lang="de-DE" dirty="0"/>
              <a:t> - Schneidradspannung </a:t>
            </a:r>
            <a:br>
              <a:rPr lang="de-DE" dirty="0"/>
            </a:b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107" y="1451429"/>
            <a:ext cx="3469415" cy="455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 rot="5400000" flipH="1" flipV="1">
            <a:off x="3515813" y="1295127"/>
            <a:ext cx="783771" cy="719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043718" y="893411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Schneidrad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2452914" y="2264229"/>
            <a:ext cx="2772229" cy="8418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225143" y="2046515"/>
            <a:ext cx="184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Spannstelle 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3048000" y="3106057"/>
            <a:ext cx="2177143" cy="5660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225143" y="2873829"/>
            <a:ext cx="298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Axialspannmutter – Hydraulikmutter (</a:t>
            </a:r>
            <a:r>
              <a:rPr lang="de-DE" sz="2000" dirty="0" err="1" smtClean="0">
                <a:solidFill>
                  <a:schemeClr val="bg1"/>
                </a:solidFill>
              </a:rPr>
              <a:t>Schrem</a:t>
            </a:r>
            <a:r>
              <a:rPr lang="de-DE" sz="2000" dirty="0" smtClean="0">
                <a:solidFill>
                  <a:schemeClr val="bg1"/>
                </a:solidFill>
              </a:rPr>
              <a:t>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267200" y="4165600"/>
            <a:ext cx="437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Funktionsprinzip: </a:t>
            </a:r>
            <a:r>
              <a:rPr lang="de-DE" sz="2000" dirty="0" smtClean="0">
                <a:solidFill>
                  <a:schemeClr val="bg1"/>
                </a:solidFill>
              </a:rPr>
              <a:t>Schneidrad wird mit Hydrodehnspannstelle auszentriert und anschließend axial mit einer Axialspannmutter gespannt.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667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02690"/>
            <a:ext cx="4704770" cy="468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105399" y="2641600"/>
            <a:ext cx="3864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Funktionsprinzip:  </a:t>
            </a:r>
            <a:r>
              <a:rPr lang="de-DE" sz="2000" dirty="0" smtClean="0">
                <a:solidFill>
                  <a:schemeClr val="bg1"/>
                </a:solidFill>
              </a:rPr>
              <a:t>Werkstück (Bsp. </a:t>
            </a:r>
            <a:r>
              <a:rPr lang="de-DE" sz="2000" dirty="0" err="1" smtClean="0">
                <a:solidFill>
                  <a:schemeClr val="bg1"/>
                </a:solidFill>
              </a:rPr>
              <a:t>Hohlrad</a:t>
            </a:r>
            <a:r>
              <a:rPr lang="de-DE" sz="2000" dirty="0" smtClean="0">
                <a:solidFill>
                  <a:schemeClr val="bg1"/>
                </a:solidFill>
              </a:rPr>
              <a:t>) wird per Handspannung zentriert und anschließend über den Maschinenzylinder mit 3 x Schwenkfingern axial gespannt. </a:t>
            </a:r>
          </a:p>
          <a:p>
            <a:endParaRPr lang="de-DE" sz="2000" b="1" dirty="0" smtClean="0">
              <a:solidFill>
                <a:schemeClr val="bg1"/>
              </a:solidFill>
            </a:endParaRPr>
          </a:p>
          <a:p>
            <a:r>
              <a:rPr lang="de-DE" sz="20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  <a:sym typeface="Wingdings" pitchFamily="2" charset="2"/>
              </a:rPr>
              <a:t>Hydrodehnspannstelle mit geringer Überdehnung um Deformation zu vermeiden.</a:t>
            </a:r>
            <a:endParaRPr lang="de-DE" sz="2000" b="1" dirty="0">
              <a:solidFill>
                <a:schemeClr val="bg1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3875314" y="1654631"/>
            <a:ext cx="2351315" cy="986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226629" y="1422353"/>
            <a:ext cx="2165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Schwenkfinger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2423886" y="5471886"/>
            <a:ext cx="1124310" cy="2321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862394" y="5592994"/>
            <a:ext cx="242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Zugkraftbetätigung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H="1" flipV="1">
            <a:off x="669583" y="1622408"/>
            <a:ext cx="99674" cy="19916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60327" y="856342"/>
            <a:ext cx="286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Handbetätigung Hydrodehnspannstelle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err="1"/>
              <a:t>Abwälzstoßen</a:t>
            </a:r>
            <a:r>
              <a:rPr lang="de-DE" dirty="0"/>
              <a:t> - Werkstückspannung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54486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28898" y="832512"/>
            <a:ext cx="8074557" cy="517659"/>
          </a:xfrm>
        </p:spPr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Abwälzstoßen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884" y="1593378"/>
            <a:ext cx="3321676" cy="438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28898" y="1761632"/>
            <a:ext cx="4765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Hohlrad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bzw</a:t>
            </a:r>
            <a:r>
              <a:rPr lang="de-DE" sz="2000" dirty="0" smtClean="0">
                <a:solidFill>
                  <a:schemeClr val="bg1"/>
                </a:solidFill>
              </a:rPr>
              <a:t> . </a:t>
            </a:r>
            <a:r>
              <a:rPr lang="de-DE" sz="2000" dirty="0" err="1" smtClean="0">
                <a:solidFill>
                  <a:schemeClr val="bg1"/>
                </a:solidFill>
              </a:rPr>
              <a:t>Circular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Spline</a:t>
            </a:r>
            <a:r>
              <a:rPr lang="de-DE" sz="2000" dirty="0" smtClean="0">
                <a:solidFill>
                  <a:schemeClr val="bg1"/>
                </a:solidFill>
              </a:rPr>
              <a:t> wird innen gestoßen.</a:t>
            </a: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pPr>
              <a:buFont typeface="Wingdings"/>
              <a:buChar char="à"/>
            </a:pPr>
            <a:r>
              <a:rPr lang="de-DE" sz="2000" dirty="0" smtClean="0">
                <a:solidFill>
                  <a:schemeClr val="bg1"/>
                </a:solidFill>
                <a:sym typeface="Wingdings" pitchFamily="2" charset="2"/>
              </a:rPr>
              <a:t>Verzahnungen bis Modul 0,06 !!!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r>
              <a:rPr lang="de-DE" sz="2000" dirty="0" smtClean="0">
                <a:solidFill>
                  <a:schemeClr val="bg1"/>
                </a:solidFill>
              </a:rPr>
              <a:t>Modul = Teilkreisdurchmesser / </a:t>
            </a:r>
            <a:r>
              <a:rPr lang="de-DE" sz="2000" dirty="0" err="1" smtClean="0">
                <a:solidFill>
                  <a:schemeClr val="bg1"/>
                </a:solidFill>
              </a:rPr>
              <a:t>Zähnezahl</a:t>
            </a:r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pPr>
              <a:buFont typeface="Wingdings"/>
              <a:buChar char="à"/>
            </a:pPr>
            <a:r>
              <a:rPr lang="de-DE" sz="2000" dirty="0" err="1" smtClean="0">
                <a:solidFill>
                  <a:schemeClr val="bg1"/>
                </a:solidFill>
              </a:rPr>
              <a:t>Höhste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Genauigkeitsvorderungen</a:t>
            </a:r>
            <a:r>
              <a:rPr lang="de-DE" sz="2000" dirty="0" smtClean="0">
                <a:solidFill>
                  <a:schemeClr val="bg1"/>
                </a:solidFill>
              </a:rPr>
              <a:t> von 0,001 mm (angestrebt – zugesichert 0,002 mm)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62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Wettbewerbsvergleich Dehntechnische Sonderlösungen</a:t>
            </a:r>
            <a:endParaRPr lang="de-DE" dirty="0"/>
          </a:p>
        </p:txBody>
      </p:sp>
      <p:pic>
        <p:nvPicPr>
          <p:cNvPr id="6" name="Picture 1031" descr="O:\Schulungsleitung\__SCHUNK-Produktschulungen\SONDERDEHNSPANNTECHNIK\PP_Sonderdehnspanntechnik_10_2006\Wettbewerber_Sonderdehnspanntechnik\logo_koen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230" y="980660"/>
            <a:ext cx="1238250" cy="962025"/>
          </a:xfrm>
          <a:prstGeom prst="rect">
            <a:avLst/>
          </a:prstGeom>
          <a:noFill/>
        </p:spPr>
      </p:pic>
      <p:pic>
        <p:nvPicPr>
          <p:cNvPr id="7" name="Picture 1032" descr="O:\Schulungsleitung\__SCHUNK-Produktschulungen\SONDERDEHNSPANNTECHNIK\PP_Sonderdehnspanntechnik_10_2006\Wettbewerber_Sonderdehnspanntechnik\mytec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170" y="1988800"/>
            <a:ext cx="1447800" cy="836613"/>
          </a:xfrm>
          <a:prstGeom prst="rect">
            <a:avLst/>
          </a:prstGeom>
          <a:noFill/>
        </p:spPr>
      </p:pic>
      <p:pic>
        <p:nvPicPr>
          <p:cNvPr id="8" name="Picture 1033" descr="O:\Schulungsleitung\__SCHUNK-Produktschulungen\SONDERDEHNSPANNTECHNIK\PP_Sonderdehnspanntechnik_10_2006\Wettbewerber_Sonderdehnspanntechnik\Gewef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0" y="4600575"/>
            <a:ext cx="1295400" cy="838200"/>
          </a:xfrm>
          <a:prstGeom prst="rect">
            <a:avLst/>
          </a:prstGeom>
          <a:noFill/>
        </p:spPr>
      </p:pic>
      <p:pic>
        <p:nvPicPr>
          <p:cNvPr id="9" name="Picture 1034" descr="O:\Schulungsleitung\__SCHUNK-Produktschulungen\SONDERDEHNSPANNTECHNIK\PP_Sonderdehnspanntechnik_10_2006\Wettbewerber_Sonderdehnspanntechnik\emug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170" y="3554412"/>
            <a:ext cx="1371600" cy="635000"/>
          </a:xfrm>
          <a:prstGeom prst="rect">
            <a:avLst/>
          </a:prstGeom>
          <a:noFill/>
        </p:spPr>
      </p:pic>
      <p:pic>
        <p:nvPicPr>
          <p:cNvPr id="10" name="Picture 1036" descr="O:\Schulungsleitung\__SCHUNK-Produktschulungen\SONDERDEHNSPANNTECHNIK\PP_Sonderdehnspanntechnik_10_2006\Wettbewerber_Sonderdehnspanntechnik\roehm-logo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</a:blip>
          <a:srcRect l="4546" t="24843" r="4546" b="24843"/>
          <a:stretch>
            <a:fillRect/>
          </a:stretch>
        </p:blipFill>
        <p:spPr bwMode="auto">
          <a:xfrm>
            <a:off x="6854370" y="4265612"/>
            <a:ext cx="1524000" cy="762000"/>
          </a:xfrm>
          <a:prstGeom prst="rect">
            <a:avLst/>
          </a:prstGeom>
          <a:noFill/>
        </p:spPr>
      </p:pic>
      <p:pic>
        <p:nvPicPr>
          <p:cNvPr id="11" name="Picture 1053" descr="O:\Schulungsleitung\__SCHUNK-Produktschulungen\SONDERDEHNSPANNTECHNIK\PP_Sonderdehnspanntechnik_10_2006\Wettbewerber_Sonderdehnspanntechnik\hainbuch_logo4c_140x4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8170" y="2958305"/>
            <a:ext cx="1752600" cy="512763"/>
          </a:xfrm>
          <a:prstGeom prst="rect">
            <a:avLst/>
          </a:prstGeom>
          <a:noFill/>
        </p:spPr>
      </p:pic>
      <p:pic>
        <p:nvPicPr>
          <p:cNvPr id="12" name="Picture 1037" descr="O:\Schulungsleitung\__SCHUNK-Produktschulungen\SONDERDEHNSPANNTECHNIK\PP_Sonderdehnspanntechnik_10_2006\Wettbewerber_Sonderdehnspanntechnik\ringspann-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570" y="1628775"/>
            <a:ext cx="914400" cy="882650"/>
          </a:xfrm>
          <a:prstGeom prst="rect">
            <a:avLst/>
          </a:prstGeom>
          <a:noFill/>
        </p:spPr>
      </p:pic>
      <p:pic>
        <p:nvPicPr>
          <p:cNvPr id="13" name="Picture 10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247775"/>
            <a:ext cx="3363003" cy="4618037"/>
          </a:xfrm>
          <a:prstGeom prst="rect">
            <a:avLst/>
          </a:prstGeom>
          <a:noFill/>
        </p:spPr>
      </p:pic>
      <p:sp>
        <p:nvSpPr>
          <p:cNvPr id="14" name="Line 1041"/>
          <p:cNvSpPr>
            <a:spLocks noChangeShapeType="1"/>
          </p:cNvSpPr>
          <p:nvPr/>
        </p:nvSpPr>
        <p:spPr bwMode="auto">
          <a:xfrm flipV="1">
            <a:off x="4130220" y="1598612"/>
            <a:ext cx="2495550" cy="27987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1042"/>
          <p:cNvSpPr>
            <a:spLocks noChangeShapeType="1"/>
          </p:cNvSpPr>
          <p:nvPr/>
        </p:nvSpPr>
        <p:spPr bwMode="auto">
          <a:xfrm flipV="1">
            <a:off x="4187370" y="2513012"/>
            <a:ext cx="2438400" cy="1916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1043"/>
          <p:cNvSpPr>
            <a:spLocks noChangeShapeType="1"/>
          </p:cNvSpPr>
          <p:nvPr/>
        </p:nvSpPr>
        <p:spPr bwMode="auto">
          <a:xfrm flipV="1">
            <a:off x="1901370" y="5256212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044"/>
          <p:cNvSpPr>
            <a:spLocks noChangeShapeType="1"/>
          </p:cNvSpPr>
          <p:nvPr/>
        </p:nvSpPr>
        <p:spPr bwMode="auto">
          <a:xfrm flipV="1">
            <a:off x="4720770" y="4113212"/>
            <a:ext cx="1905000" cy="487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1045"/>
          <p:cNvSpPr>
            <a:spLocks noChangeShapeType="1"/>
          </p:cNvSpPr>
          <p:nvPr/>
        </p:nvSpPr>
        <p:spPr bwMode="auto">
          <a:xfrm flipH="1">
            <a:off x="4263570" y="4646612"/>
            <a:ext cx="23622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048"/>
          <p:cNvSpPr>
            <a:spLocks noChangeShapeType="1"/>
          </p:cNvSpPr>
          <p:nvPr/>
        </p:nvSpPr>
        <p:spPr bwMode="auto">
          <a:xfrm>
            <a:off x="1901370" y="2543175"/>
            <a:ext cx="18288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054"/>
          <p:cNvSpPr>
            <a:spLocks noChangeShapeType="1"/>
          </p:cNvSpPr>
          <p:nvPr/>
        </p:nvSpPr>
        <p:spPr bwMode="auto">
          <a:xfrm flipV="1">
            <a:off x="4034970" y="3275012"/>
            <a:ext cx="25908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72490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86400"/>
            <a:ext cx="7620000" cy="4322063"/>
          </a:xfrm>
          <a:prstGeom prst="rect">
            <a:avLst/>
          </a:prstGeom>
          <a:noFill/>
        </p:spPr>
      </p:pic>
      <p:pic>
        <p:nvPicPr>
          <p:cNvPr id="8" name="Picture 1031" descr="O:\Schulungsleitung\__SCHUNK-Produktschulungen\SONDERDEHNSPANNTECHNIK\PP_Sonderdehnspanntechnik_10_2006\Wettbewerber_Sonderdehnspanntechnik\Hydralock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31963"/>
            <a:ext cx="1752600" cy="360363"/>
          </a:xfrm>
          <a:prstGeom prst="rect">
            <a:avLst/>
          </a:prstGeom>
          <a:noFill/>
        </p:spPr>
      </p:pic>
      <p:pic>
        <p:nvPicPr>
          <p:cNvPr id="9" name="Picture 1032" descr="O:\Schulungsleitung\__SCHUNK-Produktschulungen\SONDERDEHNSPANNTECHNIK\PP_Sonderdehnspanntechnik_10_2006\Wettbewerber_Sonderdehnspanntechnik\kuroda_logo.gif"/>
          <p:cNvPicPr>
            <a:picLocks noChangeAspect="1" noChangeArrowheads="1"/>
          </p:cNvPicPr>
          <p:nvPr/>
        </p:nvPicPr>
        <p:blipFill>
          <a:blip r:embed="rId4" cstate="print"/>
          <a:srcRect l="7921" r="4950"/>
          <a:stretch>
            <a:fillRect/>
          </a:stretch>
        </p:blipFill>
        <p:spPr bwMode="auto">
          <a:xfrm>
            <a:off x="6629400" y="1679576"/>
            <a:ext cx="2133600" cy="412750"/>
          </a:xfrm>
          <a:prstGeom prst="rect">
            <a:avLst/>
          </a:prstGeom>
          <a:noFill/>
        </p:spPr>
      </p:pic>
      <p:sp>
        <p:nvSpPr>
          <p:cNvPr id="10" name="Line 1035"/>
          <p:cNvSpPr>
            <a:spLocks noChangeShapeType="1"/>
          </p:cNvSpPr>
          <p:nvPr/>
        </p:nvSpPr>
        <p:spPr bwMode="auto">
          <a:xfrm flipH="1">
            <a:off x="7010400" y="2089150"/>
            <a:ext cx="381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>
            <a:off x="1447800" y="2089150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1037" descr="O:\Schulungsleitung\__SCHUNK-Produktschulungen\SONDERDEHNSPANNTECHNIK\PP_Sonderdehnspanntechnik_10_2006\Wettbewerber_Sonderdehnspanntechnik\logo_etp.gif"/>
          <p:cNvPicPr>
            <a:picLocks noChangeAspect="1" noChangeArrowheads="1"/>
          </p:cNvPicPr>
          <p:nvPr/>
        </p:nvPicPr>
        <p:blipFill>
          <a:blip r:embed="rId5" cstate="print"/>
          <a:srcRect l="23077"/>
          <a:stretch>
            <a:fillRect/>
          </a:stretch>
        </p:blipFill>
        <p:spPr bwMode="auto">
          <a:xfrm>
            <a:off x="4938485" y="1504156"/>
            <a:ext cx="1066800" cy="560388"/>
          </a:xfrm>
          <a:prstGeom prst="rect">
            <a:avLst/>
          </a:prstGeom>
          <a:noFill/>
        </p:spPr>
      </p:pic>
      <p:sp>
        <p:nvSpPr>
          <p:cNvPr id="13" name="Line 1038"/>
          <p:cNvSpPr>
            <a:spLocks noChangeShapeType="1"/>
          </p:cNvSpPr>
          <p:nvPr/>
        </p:nvSpPr>
        <p:spPr bwMode="auto">
          <a:xfrm flipH="1">
            <a:off x="4419600" y="208915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61443" y="319314"/>
            <a:ext cx="8582557" cy="960702"/>
          </a:xfrm>
        </p:spPr>
        <p:txBody>
          <a:bodyPr/>
          <a:lstStyle/>
          <a:p>
            <a:r>
              <a:rPr lang="de-DE" dirty="0" smtClean="0"/>
              <a:t>Wettbewerbsvergleich Ausland Dehntechnische Sonderlösungen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66081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Abwälzfräsen_Schneckenrad.jpg"/>
          <p:cNvPicPr>
            <a:picLocks noChangeAspect="1"/>
          </p:cNvPicPr>
          <p:nvPr/>
        </p:nvPicPr>
        <p:blipFill rotWithShape="1">
          <a:blip r:embed="rId2" cstate="print"/>
          <a:srcRect t="1665" b="25031"/>
          <a:stretch/>
        </p:blipFill>
        <p:spPr>
          <a:xfrm>
            <a:off x="12121" y="1903229"/>
            <a:ext cx="9131879" cy="498225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2121" y="1844779"/>
            <a:ext cx="4415859" cy="5040701"/>
          </a:xfrm>
          <a:prstGeom prst="rect">
            <a:avLst/>
          </a:prstGeom>
          <a:solidFill>
            <a:srgbClr val="003D6A">
              <a:alpha val="6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33398" y="3319988"/>
            <a:ext cx="5280548" cy="659344"/>
          </a:xfrm>
        </p:spPr>
        <p:txBody>
          <a:bodyPr/>
          <a:lstStyle/>
          <a:p>
            <a:r>
              <a:rPr lang="de-DE" sz="3200" dirty="0" smtClean="0"/>
              <a:t>Anwendungsbeispiele</a:t>
            </a:r>
            <a:endParaRPr lang="de-DE" sz="320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8800" y="3979331"/>
            <a:ext cx="4127499" cy="465669"/>
          </a:xfrm>
        </p:spPr>
        <p:txBody>
          <a:bodyPr/>
          <a:lstStyle/>
          <a:p>
            <a:r>
              <a:rPr lang="de-DE" dirty="0" smtClean="0"/>
              <a:t>Spannmittel </a:t>
            </a:r>
            <a:r>
              <a:rPr lang="de-DE" dirty="0" err="1" smtClean="0"/>
              <a:t>Abwälzfräsen</a:t>
            </a:r>
            <a:r>
              <a:rPr lang="de-DE" dirty="0" smtClean="0"/>
              <a:t>, </a:t>
            </a:r>
            <a:r>
              <a:rPr lang="de-DE" dirty="0" err="1" smtClean="0"/>
              <a:t>Abwälzstoßen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82098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61690"/>
            <a:ext cx="8074557" cy="655559"/>
          </a:xfrm>
        </p:spPr>
        <p:txBody>
          <a:bodyPr/>
          <a:lstStyle/>
          <a:p>
            <a:r>
              <a:rPr lang="de-DE" dirty="0" smtClean="0"/>
              <a:t>Mechanische Spannmittel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140" y="2170669"/>
            <a:ext cx="4399044" cy="31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3" y="1769257"/>
            <a:ext cx="3581400" cy="382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044688" y="1399925"/>
            <a:ext cx="273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Passivdorn (</a:t>
            </a:r>
            <a:r>
              <a:rPr lang="de-DE" sz="2400" dirty="0" err="1" smtClean="0">
                <a:solidFill>
                  <a:schemeClr val="bg1"/>
                </a:solidFill>
              </a:rPr>
              <a:t>Quekon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38701" y="1399925"/>
            <a:ext cx="357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Kegel-Spanndorn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374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632" y="2119085"/>
            <a:ext cx="7181644" cy="358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87060" y="1749753"/>
            <a:ext cx="359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Reibkegel mit Hartmetalleinsatz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60036" y="3545336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Mitlaufende Hochleistungsspitzen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Mechanische </a:t>
            </a:r>
            <a:r>
              <a:rPr lang="de-DE" dirty="0" smtClean="0"/>
              <a:t>Spannmittel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41314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8" y="1355359"/>
            <a:ext cx="7960406" cy="43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1218653" y="1016000"/>
            <a:ext cx="465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Konusaufnahme</a:t>
            </a:r>
            <a:r>
              <a:rPr lang="de-DE" sz="2000" dirty="0" smtClean="0">
                <a:solidFill>
                  <a:schemeClr val="bg1"/>
                </a:solidFill>
              </a:rPr>
              <a:t> mit Hydroauswerfer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74971" y="2670629"/>
            <a:ext cx="256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Pendelgegenhalter mitlaufend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Mechanische Spannmittel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69450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561444" y="717248"/>
            <a:ext cx="4010556" cy="1271552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Anwendungsbeispiel Dehnspanndorn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zum Verzahnungsschleifen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Picture 2" descr="M:\temp\Mueller\Bilder\P1010004.jpg"/>
          <p:cNvPicPr>
            <a:picLocks noChangeAspect="1" noChangeArrowheads="1"/>
          </p:cNvPicPr>
          <p:nvPr/>
        </p:nvPicPr>
        <p:blipFill rotWithShape="1">
          <a:blip r:embed="rId2" cstate="print"/>
          <a:srcRect l="19180" r="20307"/>
          <a:stretch/>
        </p:blipFill>
        <p:spPr bwMode="auto">
          <a:xfrm>
            <a:off x="4387340" y="176429"/>
            <a:ext cx="4742121" cy="58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UnternehmensPPT_Folien_Calibri_0213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39968"/>
            <a:ext cx="914400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202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 hidden="1"/>
          <p:cNvSpPr txBox="1">
            <a:spLocks noChangeArrowheads="1"/>
          </p:cNvSpPr>
          <p:nvPr/>
        </p:nvSpPr>
        <p:spPr bwMode="auto">
          <a:xfrm>
            <a:off x="228600" y="1676400"/>
            <a:ext cx="8686800" cy="4108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400" b="1">
                <a:solidFill>
                  <a:schemeClr val="bg1"/>
                </a:solidFill>
                <a:latin typeface="Arial" pitchFamily="34" charset="0"/>
              </a:rPr>
              <a:t>Hydro-Dehnspann-Futter</a:t>
            </a:r>
            <a:endParaRPr lang="de-DE" sz="2400">
              <a:solidFill>
                <a:schemeClr val="bg1"/>
              </a:solidFill>
              <a:latin typeface="Arial" pitchFamily="34" charset="0"/>
            </a:endParaRPr>
          </a:p>
          <a:p>
            <a:pPr eaLnBrk="0" hangingPunct="0"/>
            <a:endParaRPr lang="de-DE" sz="2400">
              <a:solidFill>
                <a:schemeClr val="bg1"/>
              </a:solidFill>
              <a:latin typeface="Arial" pitchFamily="34" charset="0"/>
            </a:endParaRP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Spanneinleitung:  	Direkteinleitung axial außermittig</a:t>
            </a: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Aufnahme:            	Kurzkegel nach Kundenangaben</a:t>
            </a: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Maschine:             	Zahnflanken-Schleifmaschine</a:t>
            </a: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Werkstück:           	Hydro-Dehnspanndorn</a:t>
            </a: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Arbeitsgang:         	Zahnflanken schleifen</a:t>
            </a: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Vorteile:                	Hohe Wiederholgenauigkeit kleiner 				0,003mm. Hydro-Dehnspanndorn wird mit 			Zahnrad in das Hydro-Dehnspannfutter</a:t>
            </a: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Arial" pitchFamily="34" charset="0"/>
              </a:rPr>
              <a:t>                              	eingewechselt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825" y="1289061"/>
            <a:ext cx="6556375" cy="46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7813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Dehnspannbüchse</a:t>
            </a: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V="1">
            <a:off x="1524000" y="2203647"/>
            <a:ext cx="1905000" cy="53351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33147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>
                <a:solidFill>
                  <a:schemeClr val="bg1"/>
                </a:solidFill>
                <a:latin typeface="+mj-lt"/>
              </a:rPr>
              <a:t>Membrane</a:t>
            </a:r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2862263" y="2508512"/>
            <a:ext cx="719137" cy="719293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 flipV="1">
            <a:off x="1371600" y="2889594"/>
            <a:ext cx="1524000" cy="45729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58000" y="16383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dirty="0" err="1">
                <a:solidFill>
                  <a:schemeClr val="bg1"/>
                </a:solidFill>
                <a:latin typeface="+mj-lt"/>
              </a:rPr>
              <a:t>Übersetzungkolben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 flipH="1">
            <a:off x="3733800" y="1974997"/>
            <a:ext cx="3200400" cy="1143246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6200" y="5585762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Spannschraube</a:t>
            </a:r>
          </a:p>
        </p:txBody>
      </p:sp>
      <p:sp>
        <p:nvSpPr>
          <p:cNvPr id="17423" name="Line 13"/>
          <p:cNvSpPr>
            <a:spLocks noChangeShapeType="1"/>
          </p:cNvSpPr>
          <p:nvPr/>
        </p:nvSpPr>
        <p:spPr bwMode="auto">
          <a:xfrm flipV="1">
            <a:off x="1139825" y="4642571"/>
            <a:ext cx="3965575" cy="943191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443" y="389470"/>
            <a:ext cx="8582557" cy="960702"/>
          </a:xfrm>
        </p:spPr>
        <p:txBody>
          <a:bodyPr/>
          <a:lstStyle/>
          <a:p>
            <a:r>
              <a:rPr lang="de-DE" dirty="0"/>
              <a:t>Anwendungsbeispiele</a:t>
            </a:r>
            <a:br>
              <a:rPr lang="de-DE" dirty="0"/>
            </a:br>
            <a:r>
              <a:rPr lang="de-DE" dirty="0" smtClean="0"/>
              <a:t>Spannfutter: axialer </a:t>
            </a:r>
            <a:r>
              <a:rPr lang="de-DE" dirty="0"/>
              <a:t>Rückzug </a:t>
            </a:r>
            <a:r>
              <a:rPr lang="de-DE" dirty="0" err="1" smtClean="0"/>
              <a:t>ink</a:t>
            </a:r>
            <a:r>
              <a:rPr lang="de-DE" dirty="0" smtClean="0"/>
              <a:t>. Druckübersetzer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4176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970" y="1341438"/>
            <a:ext cx="371612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Line 4"/>
          <p:cNvSpPr>
            <a:spLocks noChangeShapeType="1"/>
          </p:cNvSpPr>
          <p:nvPr/>
        </p:nvSpPr>
        <p:spPr bwMode="auto">
          <a:xfrm>
            <a:off x="5373688" y="2509838"/>
            <a:ext cx="0" cy="2362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20" y="1417638"/>
            <a:ext cx="2986150" cy="40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2784475" y="1646238"/>
            <a:ext cx="1143000" cy="1371600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251075" y="5075238"/>
            <a:ext cx="0" cy="381000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4572000" y="5380038"/>
            <a:ext cx="955675" cy="280987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 flipV="1">
            <a:off x="3927475" y="1646238"/>
            <a:ext cx="1295400" cy="914400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H="1" flipV="1">
            <a:off x="5360988" y="4770438"/>
            <a:ext cx="1083272" cy="571500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444260" y="4581160"/>
            <a:ext cx="2772253" cy="132562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Plananlage: Ø 260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zur Werkstückstabilisierung &amp; Referenzmaße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5580063" y="1412875"/>
            <a:ext cx="1944687" cy="1295400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335713" y="980660"/>
            <a:ext cx="2808287" cy="71006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Aktive Spannlänge 80 mm</a:t>
            </a:r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 flipV="1">
            <a:off x="4522788" y="2179638"/>
            <a:ext cx="2438400" cy="1447800"/>
          </a:xfrm>
          <a:prstGeom prst="line">
            <a:avLst/>
          </a:prstGeom>
          <a:noFill/>
          <a:ln w="38100">
            <a:solidFill>
              <a:srgbClr val="009EE0"/>
            </a:solidFill>
            <a:round/>
            <a:headEnd type="oval" w="med" len="med"/>
            <a:tailEnd type="oval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975030" y="1772770"/>
            <a:ext cx="2133600" cy="71006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Spanneinleitung:</a:t>
            </a: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Druckkraft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007925" y="2636890"/>
            <a:ext cx="2133600" cy="10178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Werkstück </a:t>
            </a:r>
            <a:r>
              <a:rPr lang="de-DE" sz="2000" b="1" dirty="0" err="1">
                <a:solidFill>
                  <a:schemeClr val="bg1"/>
                </a:solidFill>
              </a:rPr>
              <a:t>Planlauf</a:t>
            </a:r>
            <a:r>
              <a:rPr lang="de-DE" sz="2000" b="1" dirty="0">
                <a:solidFill>
                  <a:schemeClr val="bg1"/>
                </a:solidFill>
              </a:rPr>
              <a:t>: </a:t>
            </a:r>
            <a:r>
              <a:rPr lang="de-DE" sz="2000" b="1" dirty="0">
                <a:solidFill>
                  <a:schemeClr val="bg1"/>
                </a:solidFill>
                <a:sym typeface="Symbol" pitchFamily="18" charset="2"/>
              </a:rPr>
              <a:t> </a:t>
            </a:r>
            <a:r>
              <a:rPr lang="de-DE" sz="2000" b="1" dirty="0">
                <a:solidFill>
                  <a:schemeClr val="bg1"/>
                </a:solidFill>
              </a:rPr>
              <a:t>0,002 mm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984113" y="3492552"/>
            <a:ext cx="2268537" cy="10178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Werkstück Rundlauf: </a:t>
            </a:r>
            <a:r>
              <a:rPr lang="de-DE" sz="2000" b="1" dirty="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de-DE" sz="2000" b="1" dirty="0">
                <a:solidFill>
                  <a:schemeClr val="bg1"/>
                </a:solidFill>
              </a:rPr>
              <a:t> 0,003 mm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1401" y="5341938"/>
            <a:ext cx="4320600" cy="71006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HARTDREHEN von Formrollen 60 HRC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 Außen-Ø 500 - 800  Innen-Ø 215 H6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3790" y="836640"/>
            <a:ext cx="3886200" cy="71006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</a:rPr>
              <a:t>Hydro-Dehnspanndorn</a:t>
            </a:r>
            <a:r>
              <a:rPr lang="de-DE" sz="2000" dirty="0">
                <a:solidFill>
                  <a:schemeClr val="bg1"/>
                </a:solidFill>
              </a:rPr>
              <a:t> Ø 215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mit axialem Rückzug</a:t>
            </a:r>
            <a:r>
              <a:rPr lang="de-DE" sz="2000" dirty="0">
                <a:solidFill>
                  <a:schemeClr val="bg1"/>
                </a:solidFill>
              </a:rPr>
              <a:t> (ca. 0,2 mm)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131800" y="2919760"/>
            <a:ext cx="1169213" cy="648512"/>
          </a:xfrm>
          <a:prstGeom prst="rect">
            <a:avLst/>
          </a:prstGeom>
          <a:solidFill>
            <a:srgbClr val="009E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1" dirty="0">
                <a:solidFill>
                  <a:schemeClr val="bg1"/>
                </a:solidFill>
              </a:rPr>
              <a:t>SCHUNK-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Patent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Hydro-Dehnspanndorn mit axialem </a:t>
            </a:r>
            <a:r>
              <a:rPr lang="de-DE" dirty="0" smtClean="0"/>
              <a:t>Rückzug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26746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13" y="2259168"/>
            <a:ext cx="2549525" cy="29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969" y="2276475"/>
            <a:ext cx="37312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4"/>
          <p:cNvSpPr>
            <a:spLocks noChangeShapeType="1"/>
          </p:cNvSpPr>
          <p:nvPr/>
        </p:nvSpPr>
        <p:spPr bwMode="auto">
          <a:xfrm flipV="1">
            <a:off x="1763713" y="1998919"/>
            <a:ext cx="936027" cy="81095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med" len="med"/>
            <a:tailEnd type="oval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 flipV="1">
            <a:off x="3491850" y="1998919"/>
            <a:ext cx="786463" cy="81095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med" len="med"/>
            <a:tailEnd type="oval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V="1">
            <a:off x="5154611" y="4486275"/>
            <a:ext cx="571501" cy="76660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oval" w="med" len="med"/>
            <a:tailEnd type="oval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468313" y="981075"/>
            <a:ext cx="8534400" cy="10178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Hydro-Dehnspannfutter mit axialem Rückzug: Zur WERKSTÜCKSPANNUNG oder als PRÄZISIONS-MASCHINENSCHNITTSTELLE </a:t>
            </a:r>
            <a:br>
              <a:rPr lang="de-DE" sz="2000" b="1" dirty="0">
                <a:solidFill>
                  <a:schemeClr val="bg1"/>
                </a:solidFill>
                <a:latin typeface="+mj-lt"/>
              </a:rPr>
            </a:br>
            <a:r>
              <a:rPr lang="de-DE" sz="2000" b="1" dirty="0">
                <a:solidFill>
                  <a:schemeClr val="bg1"/>
                </a:solidFill>
                <a:latin typeface="+mj-lt"/>
              </a:rPr>
              <a:t>mit sehr hoher Wiederhol-Spanngenauigkeit und Plananlage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306513" y="5308600"/>
            <a:ext cx="5257800" cy="10178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PLANANLAGE: erhöhte Werkstück-Plansteifigkeit &amp; für exakte Referenzmaße bei der Bearbeitung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6869113" y="1792031"/>
            <a:ext cx="2133600" cy="10178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Werkstück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Planlauf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de-DE" sz="20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 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0,002 mm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6869113" y="2741061"/>
            <a:ext cx="2274887" cy="101784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Werkstück Rundlauf: </a:t>
            </a:r>
            <a:r>
              <a:rPr lang="de-DE" sz="20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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0,003 mm</a:t>
            </a:r>
          </a:p>
        </p:txBody>
      </p:sp>
      <p:pic>
        <p:nvPicPr>
          <p:cNvPr id="19469" name="Picture 13" descr="C:\DATEN\VERKAUF\_Fotos_Bilder_Grafikdateien\Sonderdehnspanntechnik\Hydrodehnspannfutter_mit_axialem_Rückzug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5525" y="3659160"/>
            <a:ext cx="1768475" cy="23622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7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8885237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Hydro-Dehnspannfutter mit axialem Rückzug</a:t>
            </a:r>
          </a:p>
        </p:txBody>
      </p:sp>
      <p:pic>
        <p:nvPicPr>
          <p:cNvPr id="15" name="Grafik 14" descr="UnternehmensPPT_Folien_Calibri_0213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39968"/>
            <a:ext cx="914400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568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:\Desktop\SCS_Jens_Lehmann_Trikot_Fussball_780_150_RZ.png"/>
          <p:cNvPicPr>
            <a:picLocks noChangeAspect="1" noChangeArrowheads="1"/>
          </p:cNvPicPr>
          <p:nvPr/>
        </p:nvPicPr>
        <p:blipFill>
          <a:blip r:embed="rId3" cstate="print"/>
          <a:srcRect b="16428"/>
          <a:stretch>
            <a:fillRect/>
          </a:stretch>
        </p:blipFill>
        <p:spPr bwMode="auto">
          <a:xfrm>
            <a:off x="2915870" y="1967770"/>
            <a:ext cx="3600400" cy="4917710"/>
          </a:xfrm>
          <a:prstGeom prst="rect">
            <a:avLst/>
          </a:prstGeom>
          <a:noFill/>
        </p:spPr>
      </p:pic>
      <p:pic>
        <p:nvPicPr>
          <p:cNvPr id="6" name="Bild 13" descr="Lehmann_Unterschrift_ weiß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7659" y="5913823"/>
            <a:ext cx="1692507" cy="73437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30270" y="6387047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de-DE" sz="900" dirty="0" smtClean="0">
                <a:solidFill>
                  <a:srgbClr val="FFFFFF"/>
                </a:solidFill>
                <a:cs typeface="Calibri"/>
              </a:rPr>
              <a:t>deutsche Torwartlegende, </a:t>
            </a:r>
            <a:br>
              <a:rPr lang="de-DE" sz="900" dirty="0" smtClean="0">
                <a:solidFill>
                  <a:srgbClr val="FFFFFF"/>
                </a:solidFill>
                <a:cs typeface="Calibri"/>
              </a:rPr>
            </a:br>
            <a:r>
              <a:rPr lang="de-DE" sz="900" dirty="0" smtClean="0">
                <a:solidFill>
                  <a:srgbClr val="FFFFFF"/>
                </a:solidFill>
                <a:cs typeface="Calibri"/>
              </a:rPr>
              <a:t>seit 2012 Markenbotschafter von SCHUNK </a:t>
            </a:r>
          </a:p>
        </p:txBody>
      </p:sp>
      <p:pic>
        <p:nvPicPr>
          <p:cNvPr id="8" name="Bild 7" descr="SCHUNK_WZH-Greifer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070" y="4710647"/>
            <a:ext cx="2742426" cy="2057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P:\Präsentationen\BASF\Folien-HG\SCHUNK_Logo_neg_4c_ohneHG.png"/>
          <p:cNvPicPr>
            <a:picLocks noChangeAspect="1" noChangeArrowheads="1"/>
          </p:cNvPicPr>
          <p:nvPr/>
        </p:nvPicPr>
        <p:blipFill>
          <a:blip r:embed="rId6" cstate="print"/>
          <a:srcRect l="71578"/>
          <a:stretch>
            <a:fillRect/>
          </a:stretch>
        </p:blipFill>
        <p:spPr bwMode="auto">
          <a:xfrm>
            <a:off x="2267744" y="1271654"/>
            <a:ext cx="621681" cy="647879"/>
          </a:xfrm>
          <a:prstGeom prst="rect">
            <a:avLst/>
          </a:prstGeom>
          <a:noFill/>
        </p:spPr>
      </p:pic>
      <p:sp>
        <p:nvSpPr>
          <p:cNvPr id="11" name="Titel 8"/>
          <p:cNvSpPr txBox="1">
            <a:spLocks/>
          </p:cNvSpPr>
          <p:nvPr/>
        </p:nvSpPr>
        <p:spPr bwMode="auto">
          <a:xfrm>
            <a:off x="179512" y="1343662"/>
            <a:ext cx="3456384" cy="10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defTabSz="455613"/>
            <a:r>
              <a:rPr lang="de-DE" sz="2800" b="1" dirty="0" smtClean="0">
                <a:solidFill>
                  <a:srgbClr val="FFFFFF"/>
                </a:solidFill>
                <a:latin typeface="+mj-lt"/>
              </a:rPr>
              <a:t>Ihr PARTNER</a:t>
            </a:r>
          </a:p>
          <a:p>
            <a:pPr defTabSz="455613"/>
            <a:endParaRPr lang="de-DE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915816" y="142950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5613"/>
            <a:r>
              <a:rPr lang="de-DE" sz="2000" b="1" dirty="0" smtClean="0">
                <a:solidFill>
                  <a:srgbClr val="FFFFFF"/>
                </a:solidFill>
              </a:rPr>
              <a:t> für zukunftsweisende Spanntechnik und Greifsysteme</a:t>
            </a:r>
            <a:endParaRPr lang="de-DE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7410">
            <a:off x="1199129" y="2573630"/>
            <a:ext cx="3088180" cy="3838166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Abwälzfräsen</a:t>
            </a:r>
            <a:r>
              <a:rPr lang="de-DE" dirty="0" smtClean="0"/>
              <a:t> – Vertriebspotenziale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180975">
              <a:buFont typeface="Arial" pitchFamily="34" charset="0"/>
              <a:buChar char="•"/>
            </a:pPr>
            <a:r>
              <a:rPr lang="de-DE" sz="2400" dirty="0" smtClean="0"/>
              <a:t>Spannen von </a:t>
            </a:r>
            <a:r>
              <a:rPr lang="de-DE" sz="2400" dirty="0" err="1" smtClean="0"/>
              <a:t>Abwälzfräsern</a:t>
            </a:r>
            <a:r>
              <a:rPr lang="de-DE" sz="2400" dirty="0" smtClean="0"/>
              <a:t> für die Zerspanung</a:t>
            </a:r>
          </a:p>
          <a:p>
            <a:pPr indent="180975">
              <a:buFont typeface="Arial" pitchFamily="34" charset="0"/>
              <a:buChar char="•"/>
            </a:pPr>
            <a:r>
              <a:rPr lang="de-DE" sz="2400" dirty="0" smtClean="0"/>
              <a:t>Spannen von Werkstücken für die Zerspanung</a:t>
            </a:r>
          </a:p>
          <a:p>
            <a:pPr indent="180975">
              <a:buFont typeface="Arial" pitchFamily="34" charset="0"/>
              <a:buChar char="•"/>
            </a:pPr>
            <a:r>
              <a:rPr lang="de-DE" sz="2400" dirty="0" smtClean="0"/>
              <a:t>Spannen von </a:t>
            </a:r>
            <a:r>
              <a:rPr lang="de-DE" sz="2400" dirty="0" err="1" smtClean="0"/>
              <a:t>Abwälzfräsern</a:t>
            </a:r>
            <a:r>
              <a:rPr lang="de-DE" sz="2400" dirty="0" smtClean="0"/>
              <a:t> zum Nachschleifen</a:t>
            </a:r>
          </a:p>
          <a:p>
            <a:endParaRPr lang="de-DE" dirty="0"/>
          </a:p>
        </p:txBody>
      </p:sp>
      <p:pic>
        <p:nvPicPr>
          <p:cNvPr id="8" name="Grafik 7" descr="Abwälzfräs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5244" y="2862399"/>
            <a:ext cx="3938756" cy="3158961"/>
          </a:xfrm>
          <a:prstGeom prst="rect">
            <a:avLst/>
          </a:prstGeom>
        </p:spPr>
      </p:pic>
      <p:pic>
        <p:nvPicPr>
          <p:cNvPr id="6" name="Grafik 5" descr="UnternehmensPPT_Folien_Calibri_0213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39968"/>
            <a:ext cx="9144000" cy="1018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211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2780910"/>
            <a:ext cx="5833713" cy="3318762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61443" y="595086"/>
            <a:ext cx="8074557" cy="755086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Spannmittel  für </a:t>
            </a:r>
            <a:r>
              <a:rPr lang="de-DE" dirty="0" err="1" smtClean="0"/>
              <a:t>Abwälzfräser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Kontruktionsbeispiel</a:t>
            </a:r>
            <a:r>
              <a:rPr lang="de-DE" dirty="0" smtClean="0"/>
              <a:t> Gleason </a:t>
            </a:r>
            <a:r>
              <a:rPr lang="de-DE" dirty="0" err="1" smtClean="0"/>
              <a:t>Pfauter</a:t>
            </a:r>
            <a:r>
              <a:rPr lang="de-DE" dirty="0" smtClean="0"/>
              <a:t> P60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u="sng" dirty="0" smtClean="0"/>
              <a:t>Antriebsseite</a:t>
            </a:r>
            <a:endParaRPr lang="de-DE" sz="2400" dirty="0" smtClean="0"/>
          </a:p>
          <a:p>
            <a:pPr indent="180975">
              <a:buFont typeface="Arial" pitchFamily="34" charset="0"/>
              <a:buChar char="•"/>
            </a:pPr>
            <a:r>
              <a:rPr lang="de-DE" sz="2400" dirty="0" smtClean="0"/>
              <a:t> Werkzeug wird über Hydrodehnspannstelle auszentriert</a:t>
            </a:r>
          </a:p>
          <a:p>
            <a:pPr indent="180975">
              <a:buFont typeface="Arial" pitchFamily="34" charset="0"/>
              <a:buChar char="•"/>
            </a:pPr>
            <a:r>
              <a:rPr lang="de-DE" sz="2400" dirty="0" smtClean="0"/>
              <a:t> Mitnahme erfolgt über Formschluss  - hohe Drehmomente</a:t>
            </a:r>
          </a:p>
          <a:p>
            <a:pPr>
              <a:buFont typeface="Wingdings" pitchFamily="2" charset="2"/>
              <a:buChar char="Ø"/>
            </a:pPr>
            <a:endParaRPr lang="de-DE" sz="2400" dirty="0"/>
          </a:p>
        </p:txBody>
      </p:sp>
    </p:spTree>
    <p:extLst>
      <p:ext uri="{BB962C8B-B14F-4D97-AF65-F5344CB8AC3E}">
        <p14:creationId xmlns="" xmlns:p14="http://schemas.microsoft.com/office/powerpoint/2010/main" val="3192640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" y="2782723"/>
            <a:ext cx="6582374" cy="274620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9235" y="369943"/>
            <a:ext cx="8074557" cy="653486"/>
          </a:xfrm>
        </p:spPr>
        <p:txBody>
          <a:bodyPr/>
          <a:lstStyle/>
          <a:p>
            <a:r>
              <a:rPr lang="de-DE" dirty="0" err="1" smtClean="0"/>
              <a:t>Kontruktionsbeispiel</a:t>
            </a:r>
            <a:r>
              <a:rPr lang="de-DE" dirty="0" smtClean="0"/>
              <a:t> Gleason </a:t>
            </a:r>
            <a:r>
              <a:rPr lang="de-DE" dirty="0" err="1" smtClean="0"/>
              <a:t>Pfauter</a:t>
            </a:r>
            <a:r>
              <a:rPr lang="de-DE" dirty="0" smtClean="0"/>
              <a:t> P60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49235" y="1204686"/>
            <a:ext cx="8066089" cy="4279899"/>
          </a:xfrm>
        </p:spPr>
        <p:txBody>
          <a:bodyPr/>
          <a:lstStyle/>
          <a:p>
            <a:r>
              <a:rPr lang="de-DE" sz="2400" u="sng" dirty="0" smtClean="0"/>
              <a:t>Gegenhalteseite</a:t>
            </a:r>
            <a:endParaRPr lang="de-DE" sz="2400" dirty="0" smtClean="0"/>
          </a:p>
          <a:p>
            <a:pPr indent="180975">
              <a:buFont typeface="Arial" pitchFamily="34" charset="0"/>
              <a:buChar char="•"/>
            </a:pPr>
            <a:r>
              <a:rPr lang="de-DE" sz="2400" dirty="0" smtClean="0"/>
              <a:t> Werkzeug wird über Hydrodehnspannstelle auszentriert</a:t>
            </a:r>
          </a:p>
          <a:p>
            <a:pPr marL="265113" indent="-265113">
              <a:buFont typeface="Arial" pitchFamily="34" charset="0"/>
              <a:buChar char="•"/>
              <a:tabLst>
                <a:tab pos="265113" algn="l"/>
              </a:tabLst>
            </a:pPr>
            <a:r>
              <a:rPr lang="de-DE" sz="2400" dirty="0" smtClean="0"/>
              <a:t>Mitnahme erfolgt über Formschluss auf der Antriebsseite. Gegenhalter hat nur Abstützfunktion.</a:t>
            </a:r>
          </a:p>
          <a:p>
            <a:endParaRPr lang="de-DE" sz="24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59314" y="2873829"/>
            <a:ext cx="2075543" cy="246742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934857" y="2598057"/>
            <a:ext cx="36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Spannstelle Spindelseite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5297714" y="4005943"/>
            <a:ext cx="2104572" cy="943428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017330" y="4949371"/>
            <a:ext cx="280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Spannstelle </a:t>
            </a:r>
            <a:r>
              <a:rPr lang="de-DE" sz="2000" dirty="0" err="1" smtClean="0">
                <a:solidFill>
                  <a:schemeClr val="bg1"/>
                </a:solidFill>
              </a:rPr>
              <a:t>Abwälzfräser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532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568473"/>
          </a:xfrm>
        </p:spPr>
        <p:txBody>
          <a:bodyPr/>
          <a:lstStyle/>
          <a:p>
            <a:r>
              <a:rPr lang="de-DE" dirty="0" smtClean="0"/>
              <a:t>Werkstückspannung beim </a:t>
            </a:r>
            <a:r>
              <a:rPr lang="de-DE" dirty="0" err="1" smtClean="0"/>
              <a:t>Abwälzfräsen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1" y="1204686"/>
            <a:ext cx="8066089" cy="1837113"/>
          </a:xfrm>
        </p:spPr>
        <p:txBody>
          <a:bodyPr/>
          <a:lstStyle/>
          <a:p>
            <a:r>
              <a:rPr lang="de-DE" sz="2200" dirty="0" smtClean="0"/>
              <a:t>Spanndorn mit Zentrierfunktion .Das Drehmoment wird hier über die Spannglocke axial über den Zugbolzen erzielt. Die Spanndruckeinleitung erfolgt über einen Druckzylinder. </a:t>
            </a:r>
            <a:br>
              <a:rPr lang="de-DE" sz="2200" dirty="0" smtClean="0"/>
            </a:br>
            <a:r>
              <a:rPr lang="de-DE" sz="2200" dirty="0" smtClean="0"/>
              <a:t>Durch die pendelnde Befestigung des Anlagerings können Planlauffehler am Werkstück ausgeglichen werden</a:t>
            </a:r>
            <a:endParaRPr lang="de-DE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41" t="12236" b="12480"/>
          <a:stretch/>
        </p:blipFill>
        <p:spPr bwMode="auto">
          <a:xfrm>
            <a:off x="587145" y="2913096"/>
            <a:ext cx="7954359" cy="28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5840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Abwälzfräsen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3" y="1945792"/>
            <a:ext cx="6717391" cy="393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 flipV="1">
            <a:off x="4267200" y="1945665"/>
            <a:ext cx="914400" cy="6378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7097486" y="3106057"/>
            <a:ext cx="914400" cy="5370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5181600" y="2249714"/>
            <a:ext cx="1915886" cy="8563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702628" y="1299334"/>
            <a:ext cx="239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Schnellwechselfutter mit Axialrückzug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097486" y="1945665"/>
            <a:ext cx="193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Dehnspanndorn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786834" y="2772229"/>
            <a:ext cx="1357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Werkstück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660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98" y="832512"/>
            <a:ext cx="8074557" cy="517659"/>
          </a:xfrm>
        </p:spPr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Abwälzfräsen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10" y="1698174"/>
            <a:ext cx="3866572" cy="35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350171"/>
            <a:ext cx="3604453" cy="4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 rot="10800000">
            <a:off x="1683658" y="4339772"/>
            <a:ext cx="58057" cy="14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195670" y="3789050"/>
            <a:ext cx="1224170" cy="10926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930015" y="4881693"/>
            <a:ext cx="186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Flexspline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5939911" y="1350175"/>
            <a:ext cx="1353149" cy="8124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346311" y="980843"/>
            <a:ext cx="288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Circular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Spline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H="1" flipV="1">
            <a:off x="4364566" y="1698176"/>
            <a:ext cx="1095812" cy="12267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746383" y="1328843"/>
            <a:ext cx="287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Elipse</a:t>
            </a:r>
            <a:r>
              <a:rPr lang="de-DE" sz="2000" dirty="0" smtClean="0">
                <a:solidFill>
                  <a:schemeClr val="bg1"/>
                </a:solidFill>
              </a:rPr>
              <a:t> (Wave </a:t>
            </a:r>
            <a:r>
              <a:rPr lang="de-DE" sz="2000" dirty="0" err="1" smtClean="0">
                <a:solidFill>
                  <a:schemeClr val="bg1"/>
                </a:solidFill>
              </a:rPr>
              <a:t>generator</a:t>
            </a:r>
            <a:r>
              <a:rPr lang="de-DE" sz="2000" dirty="0" smtClean="0">
                <a:solidFill>
                  <a:schemeClr val="bg1"/>
                </a:solidFill>
              </a:rPr>
              <a:t>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337476" y="5373270"/>
            <a:ext cx="506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Untersetzungen von 50:1 bis 320:1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5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Da der </a:t>
            </a:r>
            <a:r>
              <a:rPr lang="de-DE" dirty="0" err="1"/>
              <a:t>Flexspline</a:t>
            </a:r>
            <a:r>
              <a:rPr lang="de-DE" dirty="0"/>
              <a:t> zwei Zähne weniger als der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Spline</a:t>
            </a:r>
            <a:r>
              <a:rPr lang="de-DE" dirty="0"/>
              <a:t> besitzt, vollzieht sich nach einer halben Umdrehung des Wave Generators eine Relativbewegung zwischen </a:t>
            </a:r>
            <a:r>
              <a:rPr lang="de-DE" dirty="0" err="1"/>
              <a:t>Flexspline</a:t>
            </a:r>
            <a:r>
              <a:rPr lang="de-DE" dirty="0"/>
              <a:t> und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Spline</a:t>
            </a:r>
            <a:r>
              <a:rPr lang="de-DE" dirty="0"/>
              <a:t> um einen Zahn und nach einer ganzen Umdrehung um zwei Zähne.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898" y="832512"/>
            <a:ext cx="8074557" cy="517659"/>
          </a:xfrm>
        </p:spPr>
        <p:txBody>
          <a:bodyPr/>
          <a:lstStyle/>
          <a:p>
            <a:r>
              <a:rPr lang="de-DE" dirty="0" smtClean="0"/>
              <a:t>Beispiel Werkstückspannung </a:t>
            </a:r>
            <a:r>
              <a:rPr lang="de-DE" dirty="0" err="1" smtClean="0"/>
              <a:t>Abwälzfräsen</a:t>
            </a:r>
            <a:r>
              <a:rPr lang="de-DE" dirty="0" smtClean="0"/>
              <a:t> für </a:t>
            </a:r>
            <a:r>
              <a:rPr lang="de-DE" dirty="0" err="1" smtClean="0"/>
              <a:t>Harmonic</a:t>
            </a:r>
            <a:r>
              <a:rPr lang="de-DE" dirty="0" smtClean="0"/>
              <a:t> Drive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460" y="2816162"/>
            <a:ext cx="2880400" cy="28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467430" y="5517290"/>
            <a:ext cx="506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Untersetzungen von 50:1 bis 320:1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100"/>
          <a:stretch/>
        </p:blipFill>
        <p:spPr bwMode="auto">
          <a:xfrm>
            <a:off x="4211950" y="2816162"/>
            <a:ext cx="2880400" cy="281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8516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7_Titel_title_Mechatronic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Bildschirmpräsentation (4:3)</PresentationFormat>
  <Paragraphs>120</Paragraphs>
  <Slides>27</Slides>
  <Notes>1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201207_Titel_title_Mechatronics_singleline_headline</vt:lpstr>
      <vt:lpstr>Folie 1</vt:lpstr>
      <vt:lpstr>Anwendungsbeispiele</vt:lpstr>
      <vt:lpstr>Abwälzfräsen – Vertriebspotenziale </vt:lpstr>
      <vt:lpstr>   Spannmittel  für Abwälzfräser Kontruktionsbeispiel Gleason Pfauter P60</vt:lpstr>
      <vt:lpstr>Kontruktionsbeispiel Gleason Pfauter P60</vt:lpstr>
      <vt:lpstr>Werkstückspannung beim Abwälzfräsen</vt:lpstr>
      <vt:lpstr>Beispiel Werkstückspannung Abwälzfräsen für Harmonic Drive</vt:lpstr>
      <vt:lpstr>Beispiel Werkstückspannung Abwälzfräsen für Harmonic Drive</vt:lpstr>
      <vt:lpstr>Beispiel Werkstückspannung Abwälzfräsen für Harmonic Drive</vt:lpstr>
      <vt:lpstr>Beispiel Werkstückspannung Abwälzfräsen für Harmonic Drive</vt:lpstr>
      <vt:lpstr>Beispiel Werkstückspannung Abwälzfräsen für Harmonic Drive</vt:lpstr>
      <vt:lpstr>Beispiel Werkstückspannung Abwälzfräsen für Harmonic Drive</vt:lpstr>
      <vt:lpstr>Werkstückspannung beim Abwälzfräsen</vt:lpstr>
      <vt:lpstr>Abwälzstoßen Vertriebspotenziale</vt:lpstr>
      <vt:lpstr>Abwälzstoßen - Schneidradspannung  </vt:lpstr>
      <vt:lpstr>Abwälzstoßen - Werkstückspannung  </vt:lpstr>
      <vt:lpstr>Beispiel Werkstückspannung Abwälzstoßen für Harmonic Drive</vt:lpstr>
      <vt:lpstr>Wettbewerbsvergleich Dehntechnische Sonderlösungen</vt:lpstr>
      <vt:lpstr>Wettbewerbsvergleich Ausland Dehntechnische Sonderlösungen</vt:lpstr>
      <vt:lpstr>Mechanische Spannmittel</vt:lpstr>
      <vt:lpstr>Mechanische Spannmittel </vt:lpstr>
      <vt:lpstr>Mechanische Spannmittel </vt:lpstr>
      <vt:lpstr>Folie 23</vt:lpstr>
      <vt:lpstr>Anwendungsbeispiele Spannfutter: axialer Rückzug ink. Druckübersetzer</vt:lpstr>
      <vt:lpstr>Hydro-Dehnspanndorn mit axialem Rückzug </vt:lpstr>
      <vt:lpstr>Hydro-Dehnspannfutter mit axialem Rückzug</vt:lpstr>
      <vt:lpstr>Folie 27</vt:lpstr>
    </vt:vector>
  </TitlesOfParts>
  <Company>SCHUNK GmbH &amp; Co. KG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Adham Srouji</dc:creator>
  <cp:lastModifiedBy>BOSSERT</cp:lastModifiedBy>
  <cp:revision>1265</cp:revision>
  <dcterms:created xsi:type="dcterms:W3CDTF">2013-05-02T10:40:59Z</dcterms:created>
  <dcterms:modified xsi:type="dcterms:W3CDTF">2013-07-29T13:24:00Z</dcterms:modified>
</cp:coreProperties>
</file>