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4" r:id="rId2"/>
    <p:sldId id="262" r:id="rId3"/>
    <p:sldId id="269" r:id="rId4"/>
    <p:sldId id="270" r:id="rId5"/>
    <p:sldId id="271" r:id="rId6"/>
    <p:sldId id="263" r:id="rId7"/>
    <p:sldId id="275" r:id="rId8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TZ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D6A"/>
    <a:srgbClr val="00446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9" autoAdjust="0"/>
    <p:restoredTop sz="94647" autoAdjust="0"/>
  </p:normalViewPr>
  <p:slideViewPr>
    <p:cSldViewPr snapToGrid="0" snapToObjects="1">
      <p:cViewPr>
        <p:scale>
          <a:sx n="70" d="100"/>
          <a:sy n="70" d="100"/>
        </p:scale>
        <p:origin x="-408" y="-948"/>
      </p:cViewPr>
      <p:guideLst>
        <p:guide orient="horz" pos="3054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12.06.2012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12.06.2012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1299" y="206907"/>
            <a:ext cx="8661401" cy="762529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</a:t>
            </a:r>
            <a:r>
              <a:rPr lang="de-DE" dirty="0" err="1" smtClean="0"/>
              <a:t>Powerpoint</a:t>
            </a:r>
            <a:r>
              <a:rPr lang="de-DE" dirty="0" smtClean="0"/>
              <a:t>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260327" y="909638"/>
            <a:ext cx="8642373" cy="5072062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260327" y="1066800"/>
            <a:ext cx="4298973" cy="4914899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41299" y="206907"/>
            <a:ext cx="8661401" cy="762529"/>
          </a:xfrm>
          <a:prstGeom prst="rect">
            <a:avLst/>
          </a:prstGeom>
        </p:spPr>
        <p:txBody>
          <a:bodyPr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</a:t>
            </a:r>
            <a:r>
              <a:rPr lang="de-DE" dirty="0" err="1" smtClean="0"/>
              <a:t>Powerpoint</a:t>
            </a:r>
            <a:r>
              <a:rPr lang="de-DE" dirty="0" smtClean="0"/>
              <a:t>-Folie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909638"/>
            <a:ext cx="4140200" cy="5072062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261100"/>
            <a:ext cx="9143696" cy="5969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dirty="0" smtClean="0"/>
              <a:t>Präsentationstitel, Verfasser, Datum</a:t>
            </a:r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095118"/>
            <a:ext cx="9144000" cy="61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r>
              <a:rPr lang="de-DE" dirty="0" smtClean="0"/>
              <a:t>Short </a:t>
            </a:r>
            <a:r>
              <a:rPr lang="de-DE" dirty="0" err="1" smtClean="0"/>
              <a:t>presentation</a:t>
            </a:r>
            <a:endParaRPr lang="de-DE" dirty="0"/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r>
              <a:rPr lang="de-DE" dirty="0" smtClean="0"/>
              <a:t>LDF</a:t>
            </a:r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43051" y="206907"/>
            <a:ext cx="8661401" cy="762529"/>
          </a:xfrm>
        </p:spPr>
        <p:txBody>
          <a:bodyPr/>
          <a:lstStyle/>
          <a:p>
            <a:r>
              <a:rPr lang="de-DE" dirty="0" err="1" smtClean="0"/>
              <a:t>Direct</a:t>
            </a:r>
            <a:r>
              <a:rPr lang="de-DE" dirty="0" smtClean="0"/>
              <a:t> Drive LDF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534150"/>
            <a:ext cx="3298712" cy="252000"/>
          </a:xfrm>
        </p:spPr>
        <p:txBody>
          <a:bodyPr/>
          <a:lstStyle/>
          <a:p>
            <a:r>
              <a:rPr lang="de-DE" dirty="0" smtClean="0"/>
              <a:t>LDF Short </a:t>
            </a:r>
            <a:r>
              <a:rPr lang="de-DE" dirty="0" err="1" smtClean="0"/>
              <a:t>presentation</a:t>
            </a:r>
            <a:r>
              <a:rPr lang="de-DE" dirty="0" smtClean="0"/>
              <a:t>, Jakob </a:t>
            </a:r>
            <a:r>
              <a:rPr lang="de-DE" dirty="0" err="1" smtClean="0"/>
              <a:t>Khoury</a:t>
            </a:r>
            <a:r>
              <a:rPr lang="de-DE" dirty="0" smtClean="0"/>
              <a:t>, 5.03.2012</a:t>
            </a:r>
          </a:p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534152"/>
            <a:ext cx="758961" cy="251998"/>
          </a:xfrm>
        </p:spPr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16" name="Textfeld 20"/>
          <p:cNvSpPr txBox="1">
            <a:spLocks noGrp="1" noChangeArrowheads="1"/>
          </p:cNvSpPr>
          <p:nvPr>
            <p:ph sz="quarter" idx="10"/>
          </p:nvPr>
        </p:nvSpPr>
        <p:spPr bwMode="auto">
          <a:xfrm>
            <a:off x="1901952" y="4759338"/>
            <a:ext cx="5340096" cy="833663"/>
          </a:xfrm>
          <a:prstGeom prst="rect">
            <a:avLst/>
          </a:prstGeom>
          <a:solidFill>
            <a:srgbClr val="002E5C"/>
          </a:solidFill>
          <a:ln w="9525">
            <a:noFill/>
            <a:miter lim="800000"/>
            <a:headEnd/>
            <a:tailEnd/>
          </a:ln>
        </p:spPr>
        <p:txBody>
          <a:bodyPr wrap="square" lIns="0" tIns="108000" rIns="0" bIns="108000" anchor="ctr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in an extra-flat version for payloads with highly dynamic requirements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8" name="fancybox-img" descr="http://www.schunk.int/pimexport/IM000803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70774" y="1972004"/>
            <a:ext cx="4370106" cy="1923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33907" y="206907"/>
            <a:ext cx="8661401" cy="762529"/>
          </a:xfrm>
        </p:spPr>
        <p:txBody>
          <a:bodyPr/>
          <a:lstStyle/>
          <a:p>
            <a:r>
              <a:rPr lang="de-DE" dirty="0" err="1" smtClean="0"/>
              <a:t>Benefits</a:t>
            </a:r>
            <a:r>
              <a:rPr lang="de-DE" dirty="0" smtClean="0"/>
              <a:t> </a:t>
            </a:r>
            <a:r>
              <a:rPr lang="de-DE" dirty="0" smtClean="0"/>
              <a:t>LDF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534150"/>
            <a:ext cx="3298712" cy="252000"/>
          </a:xfrm>
        </p:spPr>
        <p:txBody>
          <a:bodyPr/>
          <a:lstStyle/>
          <a:p>
            <a:r>
              <a:rPr lang="de-DE" dirty="0" smtClean="0"/>
              <a:t>LDF Short </a:t>
            </a:r>
            <a:r>
              <a:rPr lang="de-DE" dirty="0" err="1" smtClean="0"/>
              <a:t>presentation</a:t>
            </a:r>
            <a:r>
              <a:rPr lang="de-DE" dirty="0" smtClean="0"/>
              <a:t>, Jakob </a:t>
            </a:r>
            <a:r>
              <a:rPr lang="de-DE" dirty="0" err="1" smtClean="0"/>
              <a:t>Khoury</a:t>
            </a:r>
            <a:r>
              <a:rPr lang="de-DE" dirty="0" smtClean="0"/>
              <a:t>, 5.03.2012</a:t>
            </a:r>
          </a:p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534152"/>
            <a:ext cx="758961" cy="251998"/>
          </a:xfrm>
        </p:spPr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aphicFrame>
        <p:nvGraphicFramePr>
          <p:cNvPr id="10" name="Inhaltsplatzhalter 5"/>
          <p:cNvGraphicFramePr>
            <a:graphicFrameLocks noGrp="1"/>
          </p:cNvGraphicFramePr>
          <p:nvPr>
            <p:ph idx="4294967295"/>
          </p:nvPr>
        </p:nvGraphicFramePr>
        <p:xfrm>
          <a:off x="361216" y="868807"/>
          <a:ext cx="8421568" cy="4905756"/>
        </p:xfrm>
        <a:graphic>
          <a:graphicData uri="http://schemas.openxmlformats.org/drawingml/2006/table">
            <a:tbl>
              <a:tblPr firstRow="1" bandRow="1"/>
              <a:tblGrid>
                <a:gridCol w="4249415"/>
                <a:gridCol w="4172153"/>
              </a:tblGrid>
              <a:tr h="305316"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sz="2000" b="0" smtClean="0">
                          <a:latin typeface="Calibri" pitchFamily="34" charset="0"/>
                        </a:rPr>
                        <a:t>Unique Selling Points</a:t>
                      </a:r>
                      <a:endParaRPr lang="en-US" sz="2000" b="0" dirty="0">
                        <a:latin typeface="Calibri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E5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b="0" kern="120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Your Surplus</a:t>
                      </a:r>
                      <a:r>
                        <a:rPr lang="en-US" sz="2000" b="0" kern="1200" baseline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Value</a:t>
                      </a:r>
                      <a:endParaRPr lang="en-US" sz="2000" b="0" kern="1200" dirty="0" smtClean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E5C"/>
                    </a:solidFill>
                  </a:tcPr>
                </a:tc>
              </a:tr>
              <a:tr h="3416165"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+15 % higher nominal force towards the previous version</a:t>
                      </a:r>
                    </a:p>
                    <a:p>
                      <a:pPr marL="265113" marR="0" lvl="0" indent="-2651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Absolute position measuring system</a:t>
                      </a:r>
                    </a:p>
                    <a:p>
                      <a:pPr marL="265113" marR="0" lvl="0" indent="-2651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Without hall sensors</a:t>
                      </a:r>
                    </a:p>
                    <a:p>
                      <a:pPr marL="265113" marR="0" lvl="0" indent="-2651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endParaRPr lang="en-US" sz="140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Hardly no wear parts 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No mechanical play between the drive elements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Low oscillations and high holding force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Integrated motor and measuring system in the axis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Multiple freely programmable slides on one profile guide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Many different variants (twin engine, long slide, mechanically supported version)</a:t>
                      </a:r>
                      <a:endParaRPr lang="en-US" sz="14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more powerful modules in the same installation space</a:t>
                      </a:r>
                    </a:p>
                    <a:p>
                      <a:pPr marL="266700" lvl="0" indent="-2667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No reference runs are necessary 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less cables in the energy chain, less wearing parts</a:t>
                      </a:r>
                      <a:endParaRPr lang="en-US" sz="140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266700" lvl="0" indent="-2667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long service life and reliability of the system</a:t>
                      </a:r>
                    </a:p>
                    <a:p>
                      <a:pPr marL="266700" lvl="0" indent="-2667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enabling high precision positioning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shortest positioning times and stable positioning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minimize interference contours and spare requirements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allow exceptionally compact and economical drive concept</a:t>
                      </a:r>
                    </a:p>
                    <a:p>
                      <a:pPr marL="266700" marR="0" lvl="0" indent="-2667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  <a:defRPr/>
                      </a:pPr>
                      <a:r>
                        <a:rPr lang="en-US" sz="1400" kern="1200" noProof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/>
                          <a:ea typeface="+mn-ea"/>
                          <a:cs typeface="+mn-cs"/>
                        </a:rPr>
                        <a:t>optimal axis for every kind of application</a:t>
                      </a:r>
                    </a:p>
                    <a:p>
                      <a:pPr marL="0" indent="265113" algn="l" defTabSz="457200" rtl="0" eaLnBrk="1" latinLnBrk="0" hangingPunct="1"/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266700" lvl="0" indent="-26670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 pitchFamily="49" charset="0"/>
                        <a:buChar char="o"/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indent="265113" algn="l" defTabSz="457200" rtl="0" eaLnBrk="1" latinLnBrk="0" hangingPunct="1"/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33907" y="206907"/>
            <a:ext cx="8661401" cy="762529"/>
          </a:xfrm>
        </p:spPr>
        <p:txBody>
          <a:bodyPr/>
          <a:lstStyle/>
          <a:p>
            <a:r>
              <a:rPr lang="de-DE" dirty="0" smtClean="0"/>
              <a:t>Fields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Application</a:t>
            </a:r>
            <a:r>
              <a:rPr lang="de-DE" dirty="0" smtClean="0"/>
              <a:t> LDF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534150"/>
            <a:ext cx="3298712" cy="252000"/>
          </a:xfrm>
        </p:spPr>
        <p:txBody>
          <a:bodyPr/>
          <a:lstStyle/>
          <a:p>
            <a:r>
              <a:rPr lang="de-DE" dirty="0" smtClean="0"/>
              <a:t>LDF Short </a:t>
            </a:r>
            <a:r>
              <a:rPr lang="de-DE" dirty="0" err="1" smtClean="0"/>
              <a:t>presentation</a:t>
            </a:r>
            <a:r>
              <a:rPr lang="de-DE" dirty="0" smtClean="0"/>
              <a:t>, Jakob </a:t>
            </a:r>
            <a:r>
              <a:rPr lang="de-DE" dirty="0" err="1" smtClean="0"/>
              <a:t>Khoury</a:t>
            </a:r>
            <a:r>
              <a:rPr lang="de-DE" dirty="0" smtClean="0"/>
              <a:t>, 5.03.2012</a:t>
            </a:r>
          </a:p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534152"/>
            <a:ext cx="758961" cy="251998"/>
          </a:xfrm>
        </p:spPr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graphicFrame>
        <p:nvGraphicFramePr>
          <p:cNvPr id="10" name="Inhaltsplatzhalter 6"/>
          <p:cNvGraphicFramePr>
            <a:graphicFrameLocks noGrp="1"/>
          </p:cNvGraphicFramePr>
          <p:nvPr>
            <p:ph idx="4294967295"/>
          </p:nvPr>
        </p:nvGraphicFramePr>
        <p:xfrm>
          <a:off x="365114" y="1207180"/>
          <a:ext cx="8413773" cy="4526280"/>
        </p:xfrm>
        <a:graphic>
          <a:graphicData uri="http://schemas.openxmlformats.org/drawingml/2006/table">
            <a:tbl>
              <a:tblPr firstRow="1" bandRow="1"/>
              <a:tblGrid>
                <a:gridCol w="3141241"/>
                <a:gridCol w="2432304"/>
                <a:gridCol w="2840228"/>
              </a:tblGrid>
              <a:tr h="486235"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2000" b="0" dirty="0" err="1" smtClean="0">
                          <a:latin typeface="Calibri" pitchFamily="34" charset="0"/>
                        </a:rPr>
                        <a:t>Application</a:t>
                      </a:r>
                      <a:r>
                        <a:rPr lang="de-DE" sz="2000" b="0" dirty="0" smtClean="0">
                          <a:latin typeface="Calibri" pitchFamily="34" charset="0"/>
                        </a:rPr>
                        <a:t> Solution</a:t>
                      </a:r>
                      <a:endParaRPr lang="de-DE" sz="2000" b="0" dirty="0">
                        <a:latin typeface="Calibri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E5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2000" b="0" dirty="0" smtClean="0">
                          <a:latin typeface="Calibri" pitchFamily="34" charset="0"/>
                        </a:rPr>
                        <a:t>Industries </a:t>
                      </a:r>
                      <a:endParaRPr lang="de-DE" sz="2000" b="0" dirty="0">
                        <a:latin typeface="Calibri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E5C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2000" b="0" dirty="0" err="1" smtClean="0">
                          <a:latin typeface="Calibri" pitchFamily="34" charset="0"/>
                        </a:rPr>
                        <a:t>Application</a:t>
                      </a:r>
                      <a:r>
                        <a:rPr lang="de-DE" sz="2000" b="0" dirty="0" smtClean="0">
                          <a:latin typeface="Calibri" pitchFamily="34" charset="0"/>
                        </a:rPr>
                        <a:t> </a:t>
                      </a:r>
                      <a:r>
                        <a:rPr lang="de-DE" sz="2000" b="0" dirty="0" err="1" smtClean="0">
                          <a:latin typeface="Calibri" pitchFamily="34" charset="0"/>
                        </a:rPr>
                        <a:t>Examples</a:t>
                      </a:r>
                      <a:endParaRPr lang="de-DE" sz="2000" b="0" dirty="0">
                        <a:latin typeface="Calibri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E5C"/>
                    </a:solidFill>
                  </a:tcPr>
                </a:tc>
              </a:tr>
              <a:tr h="3655824"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dirty="0" smtClean="0">
                        <a:solidFill>
                          <a:srgbClr val="003D6A"/>
                        </a:solidFill>
                        <a:latin typeface="Calibri" pitchFamily="34" charset="0"/>
                      </a:endParaRPr>
                    </a:p>
                    <a:p>
                      <a:r>
                        <a:rPr lang="en-US" sz="1400" b="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The axis module is suitable for low to</a:t>
                      </a:r>
                    </a:p>
                    <a:p>
                      <a:r>
                        <a:rPr lang="en-US" sz="1400" b="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medium loads with high dynamic</a:t>
                      </a:r>
                    </a:p>
                    <a:p>
                      <a:r>
                        <a:rPr lang="en-US" sz="1400" b="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requirements.</a:t>
                      </a: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7800" lvl="0" indent="-177800">
                        <a:buFont typeface="Courier New" pitchFamily="49" charset="0"/>
                        <a:buNone/>
                      </a:pPr>
                      <a:endParaRPr lang="de-DE" sz="1400" b="0" kern="1200" dirty="0" smtClean="0">
                        <a:solidFill>
                          <a:srgbClr val="003D6A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r>
                        <a:rPr lang="de-DE" sz="1400" kern="1200" dirty="0" smtClean="0">
                          <a:solidFill>
                            <a:srgbClr val="003D6A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Electro</a:t>
                      </a:r>
                      <a:endParaRPr lang="de-DE" sz="1400" b="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endParaRPr lang="de-DE" sz="1400" b="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r>
                        <a:rPr lang="de-DE" sz="1400" b="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de-DE" sz="1400" b="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Plastic</a:t>
                      </a:r>
                      <a:endParaRPr lang="de-DE" sz="1400" b="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endParaRPr lang="de-DE" sz="1400" b="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r>
                        <a:rPr lang="de-DE" sz="1400" b="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Automotive</a:t>
                      </a: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endParaRPr lang="de-DE" sz="1400" b="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r>
                        <a:rPr lang="de-DE" sz="1400" b="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Pharmaceuticals</a:t>
                      </a: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None/>
                      </a:pPr>
                      <a:endParaRPr lang="de-DE" sz="1400" b="0" kern="1200" dirty="0" smtClean="0">
                        <a:solidFill>
                          <a:srgbClr val="003D6A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r>
                        <a:rPr lang="de-DE" sz="1400" b="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Assembly</a:t>
                      </a:r>
                      <a:r>
                        <a:rPr lang="de-DE" sz="1400" b="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400" b="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consumer</a:t>
                      </a:r>
                      <a:r>
                        <a:rPr lang="de-DE" sz="1400" b="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7800" lvl="0" indent="4763" algn="l" defTabSz="914400" rtl="0" eaLnBrk="1" latinLnBrk="0" hangingPunct="1">
                        <a:buFont typeface="Courier New" pitchFamily="49" charset="0"/>
                        <a:buNone/>
                      </a:pPr>
                      <a:r>
                        <a:rPr lang="de-DE" sz="1400" b="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Goods</a:t>
                      </a:r>
                      <a:endParaRPr lang="de-DE" sz="1400" b="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Courier New" pitchFamily="49" charset="0"/>
                        <a:buChar char="o"/>
                      </a:pPr>
                      <a:endParaRPr lang="de-DE" sz="140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177800" lvl="0" indent="4763" algn="l" defTabSz="914400" rtl="0" eaLnBrk="1" latinLnBrk="0" hangingPunct="1">
                        <a:buFont typeface="Courier New" pitchFamily="49" charset="0"/>
                        <a:buNone/>
                      </a:pPr>
                      <a:r>
                        <a:rPr lang="de-DE" sz="1400" b="0" kern="1200" dirty="0" smtClean="0">
                          <a:solidFill>
                            <a:srgbClr val="003D6A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de-DE" sz="1400" b="0" kern="1200" dirty="0" smtClean="0">
                          <a:solidFill>
                            <a:srgbClr val="003D6A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de-DE" sz="1400" b="0" kern="1200" dirty="0" smtClean="0">
                        <a:solidFill>
                          <a:srgbClr val="003D6A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Courier New" pitchFamily="49" charset="0"/>
                        <a:buChar char="o"/>
                      </a:pPr>
                      <a:endParaRPr lang="de-DE" sz="1400" dirty="0">
                        <a:solidFill>
                          <a:srgbClr val="003D6A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de-DE"/>
                      </a:defPPr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Can be built as a very flat cross-table</a:t>
                      </a:r>
                      <a:endParaRPr lang="en-US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 pitchFamily="34" charset="0"/>
                      </a:endParaRPr>
                    </a:p>
                    <a:p>
                      <a:pPr marL="177800" lvl="0" indent="-177800" algn="l" defTabSz="914400" rtl="0" eaLnBrk="1" latinLnBrk="0" hangingPunct="1"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Assembly of </a:t>
                      </a:r>
                      <a:r>
                        <a:rPr lang="en-US" sz="14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cannulas</a:t>
                      </a:r>
                      <a:endParaRPr lang="en-US" sz="1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 pitchFamily="34" charset="0"/>
                      </a:endParaRPr>
                    </a:p>
                    <a:p>
                      <a:pPr marL="177800" lvl="0" indent="-177800" algn="l" defTabSz="914400" rtl="0" eaLnBrk="1" latinLnBrk="0" hangingPunct="1"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Assembly of diesel injection pumps</a:t>
                      </a:r>
                    </a:p>
                    <a:p>
                      <a:pPr marL="177800" lvl="0" indent="-177800" algn="l" defTabSz="914400" rtl="0" eaLnBrk="1" latinLnBrk="0" hangingPunct="1"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Handling of electronic components for testing and processing stations</a:t>
                      </a:r>
                    </a:p>
                    <a:p>
                      <a:pPr marL="177800" lvl="0" indent="-177800" algn="l" defTabSz="914400" rtl="0" eaLnBrk="1" latinLnBrk="0" hangingPunct="1"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Assembly of disposable razors</a:t>
                      </a:r>
                    </a:p>
                    <a:p>
                      <a:pPr marL="177800" lvl="0" indent="-177800" algn="l" defTabSz="914400" rtl="0" eaLnBrk="1" latinLnBrk="0" hangingPunct="1">
                        <a:spcAft>
                          <a:spcPts val="6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4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Production</a:t>
                      </a:r>
                      <a:r>
                        <a:rPr lang="de-DE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de-DE" sz="14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of</a:t>
                      </a:r>
                      <a:r>
                        <a:rPr lang="de-DE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de-DE" sz="14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circuit</a:t>
                      </a:r>
                      <a:r>
                        <a:rPr lang="de-DE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de-DE" sz="14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</a:rPr>
                        <a:t>boards</a:t>
                      </a:r>
                      <a:endParaRPr lang="de-DE" sz="1400" b="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Assembly</a:t>
                      </a:r>
                      <a:r>
                        <a:rPr lang="de-DE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„</a:t>
                      </a: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Trodat</a:t>
                      </a:r>
                      <a:r>
                        <a:rPr lang="de-DE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“</a:t>
                      </a: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stamps</a:t>
                      </a:r>
                      <a:endParaRPr lang="de-DE" sz="140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Assembly</a:t>
                      </a:r>
                      <a:r>
                        <a:rPr lang="de-DE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lipsticks</a:t>
                      </a:r>
                      <a:endParaRPr lang="de-DE" sz="1400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Assembly</a:t>
                      </a:r>
                      <a:r>
                        <a:rPr lang="de-DE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4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toothbrushes</a:t>
                      </a:r>
                      <a:endParaRPr lang="de-DE" sz="1400" b="0" kern="1200" dirty="0" smtClean="0">
                        <a:solidFill>
                          <a:srgbClr val="003D6A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None/>
                      </a:pPr>
                      <a:endParaRPr lang="de-DE" sz="1400" b="0" kern="1200" dirty="0" smtClean="0">
                        <a:solidFill>
                          <a:srgbClr val="003D6A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endParaRPr lang="de-DE" sz="1400" b="0" kern="1200" dirty="0" smtClean="0">
                        <a:solidFill>
                          <a:srgbClr val="003D6A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533907" y="363510"/>
            <a:ext cx="8661401" cy="762529"/>
          </a:xfrm>
        </p:spPr>
        <p:txBody>
          <a:bodyPr/>
          <a:lstStyle/>
          <a:p>
            <a:r>
              <a:rPr lang="de-DE" dirty="0" smtClean="0"/>
              <a:t>LDF Technical </a:t>
            </a:r>
            <a:r>
              <a:rPr lang="de-DE" dirty="0" err="1" smtClean="0"/>
              <a:t>Specifications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534150"/>
            <a:ext cx="3298712" cy="252000"/>
          </a:xfrm>
        </p:spPr>
        <p:txBody>
          <a:bodyPr/>
          <a:lstStyle/>
          <a:p>
            <a:r>
              <a:rPr lang="de-DE" dirty="0" smtClean="0"/>
              <a:t>LDN Short </a:t>
            </a:r>
            <a:r>
              <a:rPr lang="de-DE" dirty="0" err="1" smtClean="0"/>
              <a:t>presentation</a:t>
            </a:r>
            <a:r>
              <a:rPr lang="de-DE" dirty="0" smtClean="0"/>
              <a:t>, Jakob </a:t>
            </a:r>
            <a:r>
              <a:rPr lang="de-DE" dirty="0" err="1" smtClean="0"/>
              <a:t>Khoury</a:t>
            </a:r>
            <a:r>
              <a:rPr lang="de-DE" dirty="0" smtClean="0"/>
              <a:t>, 5.03.2012</a:t>
            </a:r>
          </a:p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534152"/>
            <a:ext cx="758961" cy="251998"/>
          </a:xfrm>
        </p:spPr>
        <p:txBody>
          <a:bodyPr/>
          <a:lstStyle/>
          <a:p>
            <a:fld id="{67E460E2-A79B-FD4C-875F-CB1722C97EA1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019288" y="3213100"/>
            <a:ext cx="693426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buFont typeface="Wingdings" pitchFamily="2" charset="2"/>
              <a:buChar char="§"/>
            </a:pPr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Drive:</a:t>
            </a:r>
          </a:p>
          <a:p>
            <a:pPr marL="182563" indent="-182563"/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3-phase, electronically commutated AC synchronous linear motor.</a:t>
            </a:r>
          </a:p>
          <a:p>
            <a:pPr>
              <a:buFont typeface="Wingdings" pitchFamily="2" charset="2"/>
              <a:buNone/>
              <a:tabLst>
                <a:tab pos="180975" algn="l"/>
              </a:tabLst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Primary part 3-phase copper coil body, secondary part iron mount with permanent</a:t>
            </a:r>
          </a:p>
          <a:p>
            <a:pPr>
              <a:buFont typeface="Wingdings" pitchFamily="2" charset="2"/>
              <a:buNone/>
            </a:pP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</a:t>
            </a:r>
            <a:r>
              <a:rPr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magnets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dirt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cover</a:t>
            </a:r>
          </a:p>
          <a:p>
            <a:pPr marL="180975" indent="-180975"/>
            <a:endParaRPr lang="de-DE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indent="-180975">
              <a:buFont typeface="Wingdings" pitchFamily="2" charset="2"/>
              <a:buChar char="§"/>
              <a:tabLst>
                <a:tab pos="180975" algn="l"/>
              </a:tabLst>
            </a:pPr>
            <a:r>
              <a:rPr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Stroke</a:t>
            </a:r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measuring</a:t>
            </a:r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system</a:t>
            </a:r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</a:p>
          <a:p>
            <a:pPr marL="180975" indent="-180975">
              <a:tabLst>
                <a:tab pos="180975" algn="l"/>
              </a:tabLst>
            </a:pPr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Non-contact magnetic measuring system</a:t>
            </a:r>
            <a:endParaRPr lang="de-DE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indent="-180975"/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de-DE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Profile:</a:t>
            </a:r>
            <a:endParaRPr lang="de-DE" sz="1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indent="-180975"/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Aluminum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section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with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steel rails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indent="-180975">
              <a:buFont typeface="Wingdings" pitchFamily="2" charset="2"/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endParaRPr lang="de-DE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Standard </a:t>
            </a:r>
            <a:r>
              <a:rPr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guided</a:t>
            </a:r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slide</a:t>
            </a:r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</a:p>
          <a:p>
            <a:pPr marL="180975" indent="-180975"/>
            <a:r>
              <a:rPr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</a:t>
            </a:r>
            <a:r>
              <a:rPr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Aluminum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skid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primary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</a:t>
            </a:r>
            <a:r>
              <a:rPr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 measuring system reading head directly integrated</a:t>
            </a:r>
            <a:endParaRPr lang="de-DE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indent="-180975">
              <a:buFont typeface="Wingdings" pitchFamily="2" charset="2"/>
              <a:buChar char="§"/>
              <a:tabLst>
                <a:tab pos="180975" algn="l"/>
              </a:tabLst>
            </a:pPr>
            <a:endParaRPr lang="de-DE" sz="1400" dirty="0" smtClean="0">
              <a:solidFill>
                <a:srgbClr val="002E5C"/>
              </a:solidFill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646113" y="2642616"/>
            <a:ext cx="1319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14" name="Picture 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8" y="1126038"/>
            <a:ext cx="7591425" cy="1809185"/>
          </a:xfrm>
          <a:prstGeom prst="rect">
            <a:avLst/>
          </a:prstGeom>
          <a:ln w="127000" cap="sq">
            <a:solidFill>
              <a:srgbClr val="00446B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3"/>
          <a:srcRect l="32423" t="31250" r="19061" b="57129"/>
          <a:stretch>
            <a:fillRect/>
          </a:stretch>
        </p:blipFill>
        <p:spPr bwMode="auto">
          <a:xfrm>
            <a:off x="776288" y="1098742"/>
            <a:ext cx="7583805" cy="1366671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16" name="Textfeld 15"/>
          <p:cNvSpPr txBox="1"/>
          <p:nvPr/>
        </p:nvSpPr>
        <p:spPr>
          <a:xfrm>
            <a:off x="776288" y="2459910"/>
            <a:ext cx="131984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tx2"/>
                </a:solidFill>
              </a:rPr>
              <a:t>Sizes</a:t>
            </a:r>
          </a:p>
          <a:p>
            <a:r>
              <a:rPr lang="de-DE" sz="1200" dirty="0" smtClean="0">
                <a:solidFill>
                  <a:schemeClr val="tx2"/>
                </a:solidFill>
              </a:rPr>
              <a:t>100…200 mm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2310293" y="2459910"/>
            <a:ext cx="11155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200" dirty="0" err="1" smtClean="0">
                <a:solidFill>
                  <a:schemeClr val="tx2"/>
                </a:solidFill>
              </a:rPr>
              <a:t>Stroke</a:t>
            </a:r>
            <a:endParaRPr lang="de-DE" sz="1200" dirty="0" smtClean="0">
              <a:solidFill>
                <a:schemeClr val="tx2"/>
              </a:solidFill>
            </a:endParaRPr>
          </a:p>
          <a:p>
            <a:r>
              <a:rPr lang="de-DE" sz="1200" dirty="0" smtClean="0">
                <a:solidFill>
                  <a:schemeClr val="tx2"/>
                </a:solidFill>
              </a:rPr>
              <a:t>Bis 3.800 mm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3712464" y="2473558"/>
            <a:ext cx="154192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200" dirty="0" err="1" smtClean="0">
                <a:solidFill>
                  <a:schemeClr val="tx2"/>
                </a:solidFill>
              </a:rPr>
              <a:t>Driving</a:t>
            </a:r>
            <a:r>
              <a:rPr lang="de-DE" sz="1200" dirty="0" smtClean="0">
                <a:solidFill>
                  <a:schemeClr val="tx2"/>
                </a:solidFill>
              </a:rPr>
              <a:t> Force</a:t>
            </a:r>
          </a:p>
          <a:p>
            <a:r>
              <a:rPr lang="de-DE" sz="1200" dirty="0" smtClean="0">
                <a:solidFill>
                  <a:schemeClr val="tx2"/>
                </a:solidFill>
              </a:rPr>
              <a:t>Bis 500 N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5254388" y="2468395"/>
            <a:ext cx="156362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tx2"/>
                </a:solidFill>
              </a:rPr>
              <a:t>Repeat </a:t>
            </a:r>
            <a:r>
              <a:rPr lang="de-DE" sz="1200" dirty="0" err="1" smtClean="0">
                <a:solidFill>
                  <a:schemeClr val="tx2"/>
                </a:solidFill>
              </a:rPr>
              <a:t>accuracy</a:t>
            </a:r>
            <a:r>
              <a:rPr lang="de-DE" sz="1200" dirty="0" smtClean="0">
                <a:solidFill>
                  <a:schemeClr val="tx2"/>
                </a:solidFill>
              </a:rPr>
              <a:t> </a:t>
            </a:r>
          </a:p>
          <a:p>
            <a:r>
              <a:rPr lang="de-DE" sz="1200" dirty="0" smtClean="0">
                <a:solidFill>
                  <a:schemeClr val="tx2"/>
                </a:solidFill>
              </a:rPr>
              <a:t>0,01 mm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6868097" y="2459910"/>
            <a:ext cx="1499616" cy="461665"/>
          </a:xfrm>
          <a:prstGeom prst="rect">
            <a:avLst/>
          </a:prstGeom>
          <a:solidFill>
            <a:schemeClr val="bg1"/>
          </a:solidFill>
        </p:spPr>
        <p:txBody>
          <a:bodyPr wrap="square" rIns="0" rtlCol="0">
            <a:spAutoFit/>
          </a:bodyPr>
          <a:lstStyle/>
          <a:p>
            <a:r>
              <a:rPr lang="de-DE" sz="1200" dirty="0" smtClean="0">
                <a:solidFill>
                  <a:schemeClr val="tx2"/>
                </a:solidFill>
              </a:rPr>
              <a:t>Maximum </a:t>
            </a:r>
            <a:r>
              <a:rPr lang="de-DE" sz="1200" dirty="0" err="1" smtClean="0">
                <a:solidFill>
                  <a:schemeClr val="tx2"/>
                </a:solidFill>
              </a:rPr>
              <a:t>speed</a:t>
            </a:r>
            <a:r>
              <a:rPr lang="de-DE" sz="1200" dirty="0" smtClean="0">
                <a:solidFill>
                  <a:schemeClr val="tx2"/>
                </a:solidFill>
              </a:rPr>
              <a:t> </a:t>
            </a:r>
          </a:p>
          <a:p>
            <a:r>
              <a:rPr lang="de-DE" sz="1200" dirty="0" smtClean="0">
                <a:solidFill>
                  <a:schemeClr val="tx2"/>
                </a:solidFill>
              </a:rPr>
              <a:t>4 m/s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524763" y="206907"/>
            <a:ext cx="8661401" cy="762529"/>
          </a:xfrm>
        </p:spPr>
        <p:txBody>
          <a:bodyPr/>
          <a:lstStyle/>
          <a:p>
            <a:r>
              <a:rPr lang="de-DE" dirty="0" smtClean="0"/>
              <a:t>LDF </a:t>
            </a:r>
            <a:r>
              <a:rPr lang="de-DE" dirty="0" err="1" smtClean="0"/>
              <a:t>Principle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Function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534150"/>
            <a:ext cx="3408440" cy="252000"/>
          </a:xfrm>
        </p:spPr>
        <p:txBody>
          <a:bodyPr/>
          <a:lstStyle/>
          <a:p>
            <a:r>
              <a:rPr lang="de-DE" dirty="0" smtClean="0"/>
              <a:t>LDF Short </a:t>
            </a:r>
            <a:r>
              <a:rPr lang="de-DE" dirty="0" err="1" smtClean="0"/>
              <a:t>presentation</a:t>
            </a:r>
            <a:r>
              <a:rPr lang="de-DE" dirty="0" smtClean="0"/>
              <a:t>, Jakob </a:t>
            </a:r>
            <a:r>
              <a:rPr lang="de-DE" dirty="0" err="1" smtClean="0"/>
              <a:t>Khoury</a:t>
            </a:r>
            <a:r>
              <a:rPr lang="de-DE" dirty="0" smtClean="0"/>
              <a:t>, 5.03.2012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534152"/>
            <a:ext cx="758961" cy="251998"/>
          </a:xfrm>
        </p:spPr>
        <p:txBody>
          <a:bodyPr/>
          <a:lstStyle/>
          <a:p>
            <a:fld id="{67E460E2-A79B-FD4C-875F-CB1722C97EA1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17" name="Inhaltsplatzhalter 6"/>
          <p:cNvSpPr txBox="1">
            <a:spLocks noChangeArrowheads="1"/>
          </p:cNvSpPr>
          <p:nvPr/>
        </p:nvSpPr>
        <p:spPr bwMode="auto">
          <a:xfrm>
            <a:off x="646113" y="1045401"/>
            <a:ext cx="3807015" cy="400110"/>
          </a:xfrm>
          <a:prstGeom prst="rect">
            <a:avLst/>
          </a:prstGeom>
          <a:solidFill>
            <a:srgbClr val="002E5C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193675" lvl="0" indent="-193675" algn="ctr" defTabSz="9144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kumimoji="1" lang="de-DE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 </a:t>
            </a:r>
            <a:r>
              <a:rPr lang="de-DE" sz="1600" b="1" dirty="0" smtClean="0">
                <a:solidFill>
                  <a:schemeClr val="bg1"/>
                </a:solidFill>
              </a:rPr>
              <a:t> </a:t>
            </a:r>
            <a:r>
              <a:rPr lang="de-DE" sz="2000" b="1" dirty="0" smtClean="0">
                <a:solidFill>
                  <a:schemeClr val="bg1"/>
                </a:solidFill>
              </a:rPr>
              <a:t>Cross </a:t>
            </a:r>
            <a:r>
              <a:rPr lang="de-DE" sz="2000" b="1" dirty="0" err="1" smtClean="0">
                <a:solidFill>
                  <a:schemeClr val="bg1"/>
                </a:solidFill>
              </a:rPr>
              <a:t>Section</a:t>
            </a:r>
            <a:r>
              <a:rPr kumimoji="1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</p:txBody>
      </p:sp>
      <p:pic>
        <p:nvPicPr>
          <p:cNvPr id="11" name="Grafik 10" descr="http://www.schunk.int/pimexport/IM000805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83664"/>
            <a:ext cx="4325112" cy="3433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hteck 11"/>
          <p:cNvSpPr/>
          <p:nvPr/>
        </p:nvSpPr>
        <p:spPr>
          <a:xfrm>
            <a:off x="4504436" y="1717928"/>
            <a:ext cx="468172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Both"/>
              <a:tabLst>
                <a:tab pos="361950" algn="l"/>
              </a:tabLst>
              <a:defRPr/>
            </a:pPr>
            <a:r>
              <a:rPr kumimoji="1"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Aluminum</a:t>
            </a: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kumimoji="1"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section</a:t>
            </a: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kumimoji="1"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 flat design</a:t>
            </a:r>
            <a:endParaRPr kumimoji="1" lang="de-DE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endParaRPr kumimoji="1" lang="de-DE" sz="1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arenBoth" startAt="2"/>
              <a:tabLst>
                <a:tab pos="361950" algn="l"/>
              </a:tabLst>
              <a:defRPr/>
            </a:pPr>
            <a:r>
              <a:rPr kumimoji="1"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Precise, polished spring steel guide </a:t>
            </a:r>
            <a:r>
              <a:rPr kumimoji="1"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rails</a:t>
            </a: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marL="342900" indent="14288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r>
              <a:rPr kumimoji="1"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optimum guidance properties and speeds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endParaRPr kumimoji="1" lang="en-US" sz="1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(3)	Integrated </a:t>
            </a:r>
            <a:r>
              <a:rPr kumimoji="1"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secondary</a:t>
            </a: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kumimoji="1"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parts</a:t>
            </a: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kumimoji="1"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with</a:t>
            </a:r>
            <a:r>
              <a:rPr kumimoji="1"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kumimoji="1"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high</a:t>
            </a:r>
            <a:r>
              <a:rPr kumimoji="1" lang="de-DE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power </a:t>
            </a:r>
            <a:r>
              <a:rPr kumimoji="1"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magnets</a:t>
            </a:r>
            <a:endParaRPr kumimoji="1" lang="de-DE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endParaRPr kumimoji="1" lang="de-DE" sz="1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r>
              <a:rPr kumimoji="1"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(4)	Compact primary part slide:</a:t>
            </a:r>
          </a:p>
          <a:p>
            <a:pPr marL="357188" indent="-357188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r>
              <a:rPr kumimoji="1"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kumimoji="1"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with mounting surfaces, roller shoes adjusted without play and integrated measuring </a:t>
            </a:r>
            <a:r>
              <a:rPr kumimoji="1" lang="de-DE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system</a:t>
            </a:r>
            <a:endParaRPr kumimoji="1" lang="de-DE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endParaRPr kumimoji="1" lang="de-DE" sz="1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(5)	End </a:t>
            </a:r>
            <a:r>
              <a:rPr kumimoji="1"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plates</a:t>
            </a: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r>
              <a:rPr kumimoji="1"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kumimoji="1"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mounting sensors and shock absorbers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endParaRPr kumimoji="1" lang="en-US" sz="1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/>
            </a:pPr>
            <a:r>
              <a:rPr kumimoji="1" lang="de-DE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(6)	Motor </a:t>
            </a:r>
            <a:r>
              <a:rPr kumimoji="1" lang="de-DE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plug</a:t>
            </a:r>
            <a:endParaRPr kumimoji="1" lang="de-DE" sz="1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 SCH_PPT_Vorlage_4-3_0802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SCH_PPT_Vorlage_4-3_080212</Template>
  <TotalTime>0</TotalTime>
  <Words>348</Words>
  <Application>Microsoft Office PowerPoint</Application>
  <PresentationFormat>Bildschirmpräsentation (4:3)</PresentationFormat>
  <Paragraphs>109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 SCH_PPT_Vorlage_4-3_080212</vt:lpstr>
      <vt:lpstr>Short presentation</vt:lpstr>
      <vt:lpstr>Direct Drive LDF</vt:lpstr>
      <vt:lpstr>Benefits LDF</vt:lpstr>
      <vt:lpstr>Fields of Application LDF</vt:lpstr>
      <vt:lpstr>LDF Technical Specifications</vt:lpstr>
      <vt:lpstr>LDF Principle of Function</vt:lpstr>
      <vt:lpstr>Folie 7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Kurzpräsentation</dc:title>
  <dc:creator>LUTZ</dc:creator>
  <cp:lastModifiedBy>SCHUNK GmbH &amp; Co. KG</cp:lastModifiedBy>
  <cp:revision>133</cp:revision>
  <dcterms:created xsi:type="dcterms:W3CDTF">2012-03-05T08:19:59Z</dcterms:created>
  <dcterms:modified xsi:type="dcterms:W3CDTF">2012-06-12T09:56:11Z</dcterms:modified>
</cp:coreProperties>
</file>