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33" r:id="rId2"/>
    <p:sldId id="514" r:id="rId3"/>
    <p:sldId id="531" r:id="rId4"/>
    <p:sldId id="517" r:id="rId5"/>
    <p:sldId id="518" r:id="rId6"/>
    <p:sldId id="519" r:id="rId7"/>
    <p:sldId id="489" r:id="rId8"/>
    <p:sldId id="488" r:id="rId9"/>
    <p:sldId id="490" r:id="rId10"/>
    <p:sldId id="497" r:id="rId11"/>
    <p:sldId id="520" r:id="rId12"/>
    <p:sldId id="521" r:id="rId13"/>
    <p:sldId id="522" r:id="rId14"/>
    <p:sldId id="532" r:id="rId15"/>
    <p:sldId id="279" r:id="rId16"/>
  </p:sldIdLst>
  <p:sldSz cx="9144000" cy="6858000" type="screen4x3"/>
  <p:notesSz cx="6797675" cy="9926638"/>
  <p:custDataLst>
    <p:tags r:id="rId19"/>
  </p:custDataLst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02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28.07.2021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28.07.2021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71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ROTA-S plus 2.0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Videos/ROTA-S_plus_2.0_gek&#252;rzt.mp4" TargetMode="Externa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slide" Target="slide5.xml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2.png"/><Relationship Id="rId2" Type="http://schemas.openxmlformats.org/officeDocument/2006/relationships/image" Target="../media/image8.jpeg"/><Relationship Id="rId16" Type="http://schemas.openxmlformats.org/officeDocument/2006/relationships/hyperlink" Target="Videos/SCHUNK_Synergiemaschine.mp4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jpg"/><Relationship Id="rId5" Type="http://schemas.openxmlformats.org/officeDocument/2006/relationships/image" Target="../media/image11.jpeg"/><Relationship Id="rId15" Type="http://schemas.openxmlformats.org/officeDocument/2006/relationships/image" Target="../media/image21.jpg"/><Relationship Id="rId10" Type="http://schemas.openxmlformats.org/officeDocument/2006/relationships/image" Target="../media/image16.jpg"/><Relationship Id="rId4" Type="http://schemas.openxmlformats.org/officeDocument/2006/relationships/image" Target="../media/image10.jpeg"/><Relationship Id="rId9" Type="http://schemas.openxmlformats.org/officeDocument/2006/relationships/image" Target="../media/image15.jpg"/><Relationship Id="rId14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Videos/Baukastenfillm_Drehfutter.mp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" Target="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ROTA-S plus 2.0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Manual Lathe Chucks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1DA7EF1-3771-4ED1-9F0E-B455124D85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3382" y="440113"/>
            <a:ext cx="3757235" cy="379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335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plus 2.0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vario</a:t>
            </a:r>
            <a:r>
              <a:rPr lang="de-DE" sz="1600" b="1" dirty="0">
                <a:solidFill>
                  <a:srgbClr val="003D6A"/>
                </a:solidFill>
              </a:rPr>
              <a:t> 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Expansion Arbor </a:t>
            </a:r>
            <a:r>
              <a:rPr lang="de-DE" sz="1600" b="1" dirty="0" err="1">
                <a:solidFill>
                  <a:srgbClr val="003D6A"/>
                </a:solidFill>
              </a:rPr>
              <a:t>for</a:t>
            </a:r>
            <a:r>
              <a:rPr lang="de-DE" sz="1600" b="1" dirty="0">
                <a:solidFill>
                  <a:srgbClr val="003D6A"/>
                </a:solidFill>
              </a:rPr>
              <a:t> I. D. </a:t>
            </a:r>
            <a:r>
              <a:rPr lang="de-DE" sz="1600" b="1" dirty="0" err="1">
                <a:solidFill>
                  <a:srgbClr val="003D6A"/>
                </a:solidFill>
              </a:rPr>
              <a:t>Clamping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300" y="1320667"/>
            <a:ext cx="2085690" cy="1973384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04" y="4027314"/>
            <a:ext cx="2541267" cy="1848194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252667" y="3616290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Easy </a:t>
            </a:r>
            <a:r>
              <a:rPr lang="de-DE" sz="1600" b="1" dirty="0" err="1">
                <a:solidFill>
                  <a:srgbClr val="003D6A"/>
                </a:solidFill>
              </a:rPr>
              <a:t>Actuation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the</a:t>
            </a:r>
            <a:r>
              <a:rPr lang="de-DE" sz="1600" b="1" dirty="0">
                <a:solidFill>
                  <a:srgbClr val="003D6A"/>
                </a:solidFill>
              </a:rPr>
              <a:t> Expansion Arbor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1" r="7746"/>
          <a:stretch/>
        </p:blipFill>
        <p:spPr>
          <a:xfrm>
            <a:off x="561443" y="1307826"/>
            <a:ext cx="2037807" cy="1917800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1481346" y="1864249"/>
            <a:ext cx="198000" cy="198000"/>
            <a:chOff x="4645063" y="732456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1852890" y="2607213"/>
            <a:ext cx="198000" cy="198000"/>
            <a:chOff x="4645063" y="729193"/>
            <a:chExt cx="266095" cy="271350"/>
          </a:xfrm>
        </p:grpSpPr>
        <p:sp>
          <p:nvSpPr>
            <p:cNvPr id="20" name="Ellipse 1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2" name="Gruppieren 21"/>
          <p:cNvGrpSpPr/>
          <p:nvPr/>
        </p:nvGrpSpPr>
        <p:grpSpPr>
          <a:xfrm>
            <a:off x="2142337" y="2152612"/>
            <a:ext cx="198000" cy="198000"/>
            <a:chOff x="4637578" y="732679"/>
            <a:chExt cx="266095" cy="271350"/>
          </a:xfrm>
        </p:grpSpPr>
        <p:sp>
          <p:nvSpPr>
            <p:cNvPr id="23" name="Ellipse 2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1462261" y="2819995"/>
            <a:ext cx="198000" cy="198000"/>
            <a:chOff x="4642882" y="738982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488604" y="2386845"/>
            <a:ext cx="198000" cy="198000"/>
            <a:chOff x="4645477" y="728377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32" name="Inhaltsplatzhalter 3"/>
          <p:cNvSpPr>
            <a:spLocks noGrp="1"/>
          </p:cNvSpPr>
          <p:nvPr>
            <p:ph sz="quarter" idx="10"/>
          </p:nvPr>
        </p:nvSpPr>
        <p:spPr>
          <a:xfrm>
            <a:off x="2809585" y="1518671"/>
            <a:ext cx="1620598" cy="1506287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Expansion </a:t>
            </a:r>
            <a:r>
              <a:rPr lang="de-DE" sz="1200" dirty="0" err="1">
                <a:solidFill>
                  <a:srgbClr val="00446B"/>
                </a:solidFill>
              </a:rPr>
              <a:t>arbor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Actuating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jaw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with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wedge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hook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drive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 err="1">
                <a:solidFill>
                  <a:srgbClr val="00446B"/>
                </a:solidFill>
              </a:rPr>
              <a:t>Clamping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sleeve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Dummy </a:t>
            </a:r>
            <a:r>
              <a:rPr lang="de-DE" sz="1200" dirty="0" err="1">
                <a:solidFill>
                  <a:srgbClr val="00446B"/>
                </a:solidFill>
              </a:rPr>
              <a:t>jaw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200" dirty="0">
                <a:solidFill>
                  <a:srgbClr val="00446B"/>
                </a:solidFill>
              </a:rPr>
              <a:t>Flex </a:t>
            </a:r>
            <a:r>
              <a:rPr lang="de-DE" sz="1200" dirty="0" err="1">
                <a:solidFill>
                  <a:srgbClr val="00446B"/>
                </a:solidFill>
              </a:rPr>
              <a:t>cone</a:t>
            </a:r>
            <a:r>
              <a:rPr lang="de-DE" sz="1200" dirty="0">
                <a:solidFill>
                  <a:srgbClr val="00446B"/>
                </a:solidFill>
              </a:rPr>
              <a:t> in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chuck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bore</a:t>
            </a:r>
            <a:endParaRPr lang="de-DE" sz="12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200" dirty="0">
              <a:solidFill>
                <a:srgbClr val="00446B"/>
              </a:solidFill>
            </a:endParaRPr>
          </a:p>
        </p:txBody>
      </p:sp>
      <p:grpSp>
        <p:nvGrpSpPr>
          <p:cNvPr id="33" name="Gruppieren 32"/>
          <p:cNvGrpSpPr/>
          <p:nvPr/>
        </p:nvGrpSpPr>
        <p:grpSpPr>
          <a:xfrm>
            <a:off x="2637095" y="1819581"/>
            <a:ext cx="198000" cy="198000"/>
            <a:chOff x="4645063" y="732456"/>
            <a:chExt cx="266095" cy="271350"/>
          </a:xfrm>
        </p:grpSpPr>
        <p:sp>
          <p:nvSpPr>
            <p:cNvPr id="34" name="Ellipse 3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Textfeld 34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6" name="Gruppieren 35"/>
          <p:cNvGrpSpPr/>
          <p:nvPr/>
        </p:nvGrpSpPr>
        <p:grpSpPr>
          <a:xfrm>
            <a:off x="2637095" y="1549214"/>
            <a:ext cx="198000" cy="198000"/>
            <a:chOff x="4645063" y="729193"/>
            <a:chExt cx="266095" cy="271350"/>
          </a:xfrm>
        </p:grpSpPr>
        <p:sp>
          <p:nvSpPr>
            <p:cNvPr id="37" name="Ellipse 3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9" name="Gruppieren 38"/>
          <p:cNvGrpSpPr/>
          <p:nvPr/>
        </p:nvGrpSpPr>
        <p:grpSpPr>
          <a:xfrm>
            <a:off x="2637095" y="2252430"/>
            <a:ext cx="198000" cy="198000"/>
            <a:chOff x="4637578" y="732456"/>
            <a:chExt cx="266095" cy="271350"/>
          </a:xfrm>
        </p:grpSpPr>
        <p:sp>
          <p:nvSpPr>
            <p:cNvPr id="40" name="Ellipse 3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2637095" y="2520228"/>
            <a:ext cx="198000" cy="198000"/>
            <a:chOff x="4631178" y="738982"/>
            <a:chExt cx="266095" cy="271350"/>
          </a:xfrm>
        </p:grpSpPr>
        <p:sp>
          <p:nvSpPr>
            <p:cNvPr id="43" name="Ellipse 4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2637095" y="2771725"/>
            <a:ext cx="198000" cy="198000"/>
            <a:chOff x="4637578" y="738982"/>
            <a:chExt cx="266095" cy="271350"/>
          </a:xfrm>
        </p:grpSpPr>
        <p:sp>
          <p:nvSpPr>
            <p:cNvPr id="46" name="Ellipse 4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48" name="Grafik 47">
            <a:extLst>
              <a:ext uri="{FF2B5EF4-FFF2-40B4-BE49-F238E27FC236}">
                <a16:creationId xmlns:a16="http://schemas.microsoft.com/office/drawing/2014/main" id="{F4FB8C3A-29C1-48C1-9964-EBB569DDE4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861" y="4048427"/>
            <a:ext cx="4007704" cy="1723914"/>
          </a:xfrm>
          <a:prstGeom prst="rect">
            <a:avLst/>
          </a:prstGeom>
        </p:spPr>
      </p:pic>
      <p:sp>
        <p:nvSpPr>
          <p:cNvPr id="49" name="Textfeld 48">
            <a:extLst>
              <a:ext uri="{FF2B5EF4-FFF2-40B4-BE49-F238E27FC236}">
                <a16:creationId xmlns:a16="http://schemas.microsoft.com/office/drawing/2014/main" id="{A48B76E6-D0E1-4D13-B697-B2BC9329BFB5}"/>
              </a:ext>
            </a:extLst>
          </p:cNvPr>
          <p:cNvSpPr txBox="1"/>
          <p:nvPr/>
        </p:nvSpPr>
        <p:spPr>
          <a:xfrm>
            <a:off x="4731713" y="3635821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Indicator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pin</a:t>
            </a:r>
            <a:r>
              <a:rPr lang="de-DE" sz="1600" b="1" dirty="0">
                <a:solidFill>
                  <a:srgbClr val="003D6A"/>
                </a:solidFill>
              </a:rPr>
              <a:t> ROTA-S plus</a:t>
            </a: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6637A6E6-BBD8-4F02-8435-A2322D0381BF}"/>
              </a:ext>
            </a:extLst>
          </p:cNvPr>
          <p:cNvSpPr/>
          <p:nvPr/>
        </p:nvSpPr>
        <p:spPr>
          <a:xfrm>
            <a:off x="4724514" y="3630686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4146AC48-BEFA-405A-B7D5-6FFF334D359D}"/>
              </a:ext>
            </a:extLst>
          </p:cNvPr>
          <p:cNvSpPr/>
          <p:nvPr/>
        </p:nvSpPr>
        <p:spPr>
          <a:xfrm>
            <a:off x="7388118" y="4412844"/>
            <a:ext cx="284086" cy="254216"/>
          </a:xfrm>
          <a:prstGeom prst="ellipse">
            <a:avLst/>
          </a:prstGeom>
          <a:noFill/>
          <a:ln w="38100">
            <a:solidFill>
              <a:srgbClr val="009E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9F711F29-4E03-4025-B130-4178E38ED0EB}"/>
              </a:ext>
            </a:extLst>
          </p:cNvPr>
          <p:cNvSpPr/>
          <p:nvPr/>
        </p:nvSpPr>
        <p:spPr>
          <a:xfrm>
            <a:off x="5839013" y="4518286"/>
            <a:ext cx="397744" cy="379399"/>
          </a:xfrm>
          <a:prstGeom prst="ellipse">
            <a:avLst/>
          </a:prstGeom>
          <a:noFill/>
          <a:ln w="38100">
            <a:solidFill>
              <a:srgbClr val="009E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495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646" y="1503191"/>
            <a:ext cx="6398710" cy="360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plus 2.0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Ellipse 6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Gleichschenkliges Dreieck 7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538373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/>
              <a:t>ROTA-S plus 2.0</a:t>
            </a:r>
            <a:endParaRPr lang="de-DE" dirty="0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Standardpaket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Special </a:t>
            </a:r>
            <a:r>
              <a:rPr lang="de-DE" sz="1600" b="1" dirty="0" err="1">
                <a:solidFill>
                  <a:srgbClr val="003D6A"/>
                </a:solidFill>
              </a:rPr>
              <a:t>Offer</a:t>
            </a:r>
            <a:r>
              <a:rPr lang="de-DE" sz="1600" b="1" dirty="0">
                <a:solidFill>
                  <a:srgbClr val="003D6A"/>
                </a:solidFill>
              </a:rPr>
              <a:t> Package 1</a:t>
            </a:r>
          </a:p>
        </p:txBody>
      </p:sp>
      <p:sp>
        <p:nvSpPr>
          <p:cNvPr id="11" name="Rechteck 10"/>
          <p:cNvSpPr/>
          <p:nvPr/>
        </p:nvSpPr>
        <p:spPr>
          <a:xfrm>
            <a:off x="252338" y="3622448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249320" y="363055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Special </a:t>
            </a:r>
            <a:r>
              <a:rPr lang="de-DE" sz="1600" b="1" dirty="0" err="1">
                <a:solidFill>
                  <a:srgbClr val="003D6A"/>
                </a:solidFill>
              </a:rPr>
              <a:t>Offer</a:t>
            </a:r>
            <a:r>
              <a:rPr lang="de-DE" sz="1600" b="1" dirty="0">
                <a:solidFill>
                  <a:srgbClr val="003D6A"/>
                </a:solidFill>
              </a:rPr>
              <a:t> Package 2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3" y="1350218"/>
            <a:ext cx="1426384" cy="144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79" y="1294331"/>
            <a:ext cx="1426384" cy="144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2" y="3927550"/>
            <a:ext cx="1426384" cy="1440000"/>
          </a:xfrm>
          <a:prstGeom prst="rect">
            <a:avLst/>
          </a:prstGeom>
        </p:spPr>
      </p:pic>
      <p:sp>
        <p:nvSpPr>
          <p:cNvPr id="17" name="Inhaltsplatzhalter 3"/>
          <p:cNvSpPr>
            <a:spLocks noGrp="1"/>
          </p:cNvSpPr>
          <p:nvPr>
            <p:ph sz="quarter" idx="10"/>
          </p:nvPr>
        </p:nvSpPr>
        <p:spPr>
          <a:xfrm>
            <a:off x="53880" y="2826525"/>
            <a:ext cx="2148195" cy="302581"/>
          </a:xfr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rgbClr val="00446B"/>
                </a:solidFill>
              </a:rPr>
              <a:t>Chuck ROTA-S plus 2.0</a:t>
            </a:r>
          </a:p>
        </p:txBody>
      </p:sp>
      <p:sp>
        <p:nvSpPr>
          <p:cNvPr id="18" name="Inhaltsplatzhalter 3"/>
          <p:cNvSpPr txBox="1">
            <a:spLocks/>
          </p:cNvSpPr>
          <p:nvPr/>
        </p:nvSpPr>
        <p:spPr>
          <a:xfrm>
            <a:off x="2390715" y="2826723"/>
            <a:ext cx="2027523" cy="30258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rgbClr val="00446B"/>
                </a:solidFill>
              </a:rPr>
              <a:t>Base </a:t>
            </a:r>
            <a:r>
              <a:rPr lang="de-DE" sz="1200" b="1" dirty="0" err="1">
                <a:solidFill>
                  <a:srgbClr val="00446B"/>
                </a:solidFill>
              </a:rPr>
              <a:t>jaws</a:t>
            </a:r>
            <a:endParaRPr lang="de-DE" sz="1200" b="1" dirty="0">
              <a:solidFill>
                <a:srgbClr val="00446B"/>
              </a:solidFill>
            </a:endParaRPr>
          </a:p>
        </p:txBody>
      </p:sp>
      <p:sp>
        <p:nvSpPr>
          <p:cNvPr id="20" name="Inhaltsplatzhalter 3"/>
          <p:cNvSpPr txBox="1">
            <a:spLocks/>
          </p:cNvSpPr>
          <p:nvPr/>
        </p:nvSpPr>
        <p:spPr>
          <a:xfrm>
            <a:off x="4427558" y="2821630"/>
            <a:ext cx="2282484" cy="30258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rgbClr val="00446B"/>
                </a:solidFill>
              </a:rPr>
              <a:t>Chuck ROTA-S plus 2.0</a:t>
            </a:r>
          </a:p>
        </p:txBody>
      </p:sp>
      <p:sp>
        <p:nvSpPr>
          <p:cNvPr id="21" name="Inhaltsplatzhalter 3"/>
          <p:cNvSpPr txBox="1">
            <a:spLocks/>
          </p:cNvSpPr>
          <p:nvPr/>
        </p:nvSpPr>
        <p:spPr>
          <a:xfrm>
            <a:off x="189674" y="5358502"/>
            <a:ext cx="1625342" cy="30258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rgbClr val="00446B"/>
                </a:solidFill>
              </a:rPr>
              <a:t>Chuck ROTA-S plus 2.0</a:t>
            </a:r>
          </a:p>
        </p:txBody>
      </p:sp>
      <p:sp>
        <p:nvSpPr>
          <p:cNvPr id="22" name="Inhaltsplatzhalter 3"/>
          <p:cNvSpPr txBox="1">
            <a:spLocks/>
          </p:cNvSpPr>
          <p:nvPr/>
        </p:nvSpPr>
        <p:spPr>
          <a:xfrm>
            <a:off x="1629305" y="5358503"/>
            <a:ext cx="1625342" cy="30258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de-DE" sz="1200" b="1" dirty="0">
                <a:solidFill>
                  <a:srgbClr val="00446B"/>
                </a:solidFill>
              </a:rPr>
              <a:t>Base </a:t>
            </a:r>
            <a:r>
              <a:rPr lang="de-DE" sz="1200" b="1" dirty="0" err="1">
                <a:solidFill>
                  <a:srgbClr val="00446B"/>
                </a:solidFill>
              </a:rPr>
              <a:t>jaws</a:t>
            </a:r>
            <a:endParaRPr lang="de-DE" sz="1200" b="1" dirty="0">
              <a:solidFill>
                <a:srgbClr val="00446B"/>
              </a:solidFill>
            </a:endParaRPr>
          </a:p>
        </p:txBody>
      </p:sp>
      <p:sp>
        <p:nvSpPr>
          <p:cNvPr id="23" name="Inhaltsplatzhalter 3"/>
          <p:cNvSpPr txBox="1">
            <a:spLocks/>
          </p:cNvSpPr>
          <p:nvPr/>
        </p:nvSpPr>
        <p:spPr>
          <a:xfrm>
            <a:off x="6665247" y="2794740"/>
            <a:ext cx="2290621" cy="30258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b="1" dirty="0" err="1">
                <a:solidFill>
                  <a:srgbClr val="00446B"/>
                </a:solidFill>
              </a:rPr>
              <a:t>Stepped</a:t>
            </a:r>
            <a:r>
              <a:rPr lang="de-DE" sz="1200" b="1" dirty="0">
                <a:solidFill>
                  <a:srgbClr val="00446B"/>
                </a:solidFill>
              </a:rPr>
              <a:t> block </a:t>
            </a:r>
            <a:r>
              <a:rPr lang="de-DE" sz="1200" b="1" dirty="0" err="1">
                <a:solidFill>
                  <a:srgbClr val="00446B"/>
                </a:solidFill>
              </a:rPr>
              <a:t>jaws</a:t>
            </a:r>
            <a:r>
              <a:rPr lang="de-DE" sz="1200" b="1" dirty="0">
                <a:solidFill>
                  <a:srgbClr val="00446B"/>
                </a:solidFill>
              </a:rPr>
              <a:t>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err="1">
                <a:solidFill>
                  <a:srgbClr val="00446B"/>
                </a:solidFill>
              </a:rPr>
              <a:t>ground</a:t>
            </a:r>
            <a:r>
              <a:rPr lang="de-DE" sz="1200" dirty="0">
                <a:solidFill>
                  <a:srgbClr val="00446B"/>
                </a:solidFill>
              </a:rPr>
              <a:t> on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chuck</a:t>
            </a:r>
            <a:endParaRPr lang="de-DE" sz="1200" dirty="0">
              <a:solidFill>
                <a:srgbClr val="00446B"/>
              </a:solidFill>
            </a:endParaRPr>
          </a:p>
        </p:txBody>
      </p:sp>
      <p:sp>
        <p:nvSpPr>
          <p:cNvPr id="26" name="Inhaltsplatzhalter 3"/>
          <p:cNvSpPr txBox="1">
            <a:spLocks/>
          </p:cNvSpPr>
          <p:nvPr/>
        </p:nvSpPr>
        <p:spPr>
          <a:xfrm>
            <a:off x="2964614" y="5361270"/>
            <a:ext cx="1625342" cy="302581"/>
          </a:xfrm>
          <a:prstGeom prst="rect">
            <a:avLst/>
          </a:prstGeom>
          <a:noFill/>
        </p:spPr>
        <p:txBody>
          <a:bodyPr vert="horz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b="1" dirty="0">
                <a:solidFill>
                  <a:srgbClr val="00446B"/>
                </a:solidFill>
              </a:rPr>
              <a:t>Hard top </a:t>
            </a:r>
            <a:r>
              <a:rPr lang="de-DE" sz="1200" b="1" dirty="0" err="1">
                <a:solidFill>
                  <a:srgbClr val="00446B"/>
                </a:solidFill>
              </a:rPr>
              <a:t>jaws</a:t>
            </a:r>
            <a:r>
              <a:rPr lang="de-DE" sz="1200" b="1" dirty="0">
                <a:solidFill>
                  <a:srgbClr val="00446B"/>
                </a:solidFill>
              </a:rPr>
              <a:t>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de-DE" sz="1200" dirty="0" err="1">
                <a:solidFill>
                  <a:srgbClr val="00446B"/>
                </a:solidFill>
              </a:rPr>
              <a:t>ground</a:t>
            </a:r>
            <a:r>
              <a:rPr lang="de-DE" sz="1200" dirty="0">
                <a:solidFill>
                  <a:srgbClr val="00446B"/>
                </a:solidFill>
              </a:rPr>
              <a:t> on </a:t>
            </a:r>
            <a:r>
              <a:rPr lang="de-DE" sz="1200" dirty="0" err="1">
                <a:solidFill>
                  <a:srgbClr val="00446B"/>
                </a:solidFill>
              </a:rPr>
              <a:t>the</a:t>
            </a:r>
            <a:r>
              <a:rPr lang="de-DE" sz="1200" dirty="0">
                <a:solidFill>
                  <a:srgbClr val="00446B"/>
                </a:solidFill>
              </a:rPr>
              <a:t> </a:t>
            </a:r>
            <a:r>
              <a:rPr lang="de-DE" sz="1200" dirty="0" err="1">
                <a:solidFill>
                  <a:srgbClr val="00446B"/>
                </a:solidFill>
              </a:rPr>
              <a:t>chuck</a:t>
            </a:r>
            <a:endParaRPr lang="de-DE" sz="1200" dirty="0">
              <a:solidFill>
                <a:srgbClr val="00446B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/>
          <a:srcRect l="23101" r="15732"/>
          <a:stretch/>
        </p:blipFill>
        <p:spPr>
          <a:xfrm>
            <a:off x="2302838" y="4201136"/>
            <a:ext cx="686941" cy="90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l="18444" r="14167"/>
          <a:stretch/>
        </p:blipFill>
        <p:spPr>
          <a:xfrm>
            <a:off x="3579423" y="4192823"/>
            <a:ext cx="777428" cy="90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/>
          <a:srcRect l="21530" r="17949"/>
          <a:stretch/>
        </p:blipFill>
        <p:spPr>
          <a:xfrm>
            <a:off x="3014185" y="1652813"/>
            <a:ext cx="679689" cy="900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/>
          <a:srcRect l="12308" r="12580"/>
          <a:stretch/>
        </p:blipFill>
        <p:spPr>
          <a:xfrm>
            <a:off x="7485803" y="1533167"/>
            <a:ext cx="756050" cy="900000"/>
          </a:xfrm>
          <a:prstGeom prst="rect">
            <a:avLst/>
          </a:prstGeom>
        </p:spPr>
      </p:pic>
      <p:sp>
        <p:nvSpPr>
          <p:cNvPr id="30" name="Plus 29"/>
          <p:cNvSpPr/>
          <p:nvPr/>
        </p:nvSpPr>
        <p:spPr>
          <a:xfrm>
            <a:off x="1730092" y="4412212"/>
            <a:ext cx="468000" cy="468000"/>
          </a:xfrm>
          <a:prstGeom prst="mathPlus">
            <a:avLst>
              <a:gd name="adj1" fmla="val 11205"/>
            </a:avLst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Plus 30"/>
          <p:cNvSpPr/>
          <p:nvPr/>
        </p:nvSpPr>
        <p:spPr>
          <a:xfrm>
            <a:off x="3064063" y="4412212"/>
            <a:ext cx="468000" cy="468000"/>
          </a:xfrm>
          <a:prstGeom prst="mathPlus">
            <a:avLst>
              <a:gd name="adj1" fmla="val 11205"/>
            </a:avLst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Plus 31"/>
          <p:cNvSpPr/>
          <p:nvPr/>
        </p:nvSpPr>
        <p:spPr>
          <a:xfrm>
            <a:off x="6562452" y="1724098"/>
            <a:ext cx="468000" cy="468000"/>
          </a:xfrm>
          <a:prstGeom prst="mathPlus">
            <a:avLst>
              <a:gd name="adj1" fmla="val 11205"/>
            </a:avLst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lus 32"/>
          <p:cNvSpPr/>
          <p:nvPr/>
        </p:nvSpPr>
        <p:spPr>
          <a:xfrm>
            <a:off x="2111483" y="1874255"/>
            <a:ext cx="468000" cy="468000"/>
          </a:xfrm>
          <a:prstGeom prst="mathPlus">
            <a:avLst>
              <a:gd name="adj1" fmla="val 11205"/>
            </a:avLst>
          </a:prstGeom>
          <a:solidFill>
            <a:srgbClr val="003D6A"/>
          </a:solidFill>
          <a:ln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2442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ROTA-S plus 2.0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2720"/>
              </p:ext>
            </p:extLst>
          </p:nvPr>
        </p:nvGraphicFramePr>
        <p:xfrm>
          <a:off x="449028" y="1135728"/>
          <a:ext cx="8255041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2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1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133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0457">
                <a:tc>
                  <a:txBody>
                    <a:bodyPr/>
                    <a:lstStyle/>
                    <a:p>
                      <a:r>
                        <a:rPr lang="de-DE" sz="1200" dirty="0"/>
                        <a:t>Technical </a:t>
                      </a:r>
                      <a:r>
                        <a:rPr lang="de-DE" sz="1200" dirty="0" err="1"/>
                        <a:t>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RPM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torque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Nm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Stroke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jaw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Through-hole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(max.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enlargement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2.0 160-42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 (45)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2.0 200-52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52 (55)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2.0 250-62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62 (75)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2.0 315-92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9.7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92 (102)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 400-102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102 (130)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algn="l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500-162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162 (180)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630-252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252 (270)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800-252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252 (270)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ROTA-S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plus 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1000-402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900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402 (412)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7246505"/>
              </p:ext>
            </p:extLst>
          </p:nvPr>
        </p:nvGraphicFramePr>
        <p:xfrm>
          <a:off x="449032" y="4455277"/>
          <a:ext cx="6666665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21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5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3587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Technical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data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force</a:t>
                      </a:r>
                      <a:endParaRPr lang="de-DE" sz="1200" b="1" baseline="0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Clamping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range</a:t>
                      </a:r>
                      <a:endParaRPr lang="de-DE" sz="12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20-28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26-38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36-54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15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 err="1">
                          <a:solidFill>
                            <a:srgbClr val="003D6A"/>
                          </a:solidFill>
                        </a:rPr>
                        <a:t>vario</a:t>
                      </a: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 M3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50-80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5222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15018" t="5808" r="18150" b="8090"/>
          <a:stretch/>
        </p:blipFill>
        <p:spPr>
          <a:xfrm>
            <a:off x="7386063" y="452607"/>
            <a:ext cx="342739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97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74" y="2890039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281" y="2970751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873" y="2862089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44" y="300119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653" y="286662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32" name="Rechteck 31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3"/>
          <p:cNvSpPr>
            <a:spLocks noChangeArrowheads="1"/>
          </p:cNvSpPr>
          <p:nvPr/>
        </p:nvSpPr>
        <p:spPr bwMode="auto">
          <a:xfrm>
            <a:off x="259515" y="3730942"/>
            <a:ext cx="9989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1" name="Rechteck 51"/>
          <p:cNvSpPr>
            <a:spLocks noChangeArrowheads="1"/>
          </p:cNvSpPr>
          <p:nvPr/>
        </p:nvSpPr>
        <p:spPr bwMode="auto">
          <a:xfrm>
            <a:off x="5902516" y="3722920"/>
            <a:ext cx="11519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2" name="Rechteck 53"/>
          <p:cNvSpPr>
            <a:spLocks noChangeArrowheads="1"/>
          </p:cNvSpPr>
          <p:nvPr/>
        </p:nvSpPr>
        <p:spPr bwMode="auto">
          <a:xfrm>
            <a:off x="7666285" y="3667979"/>
            <a:ext cx="14372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3" name="Rechteck 62"/>
          <p:cNvSpPr/>
          <p:nvPr/>
        </p:nvSpPr>
        <p:spPr>
          <a:xfrm>
            <a:off x="1805568" y="3724267"/>
            <a:ext cx="1756313" cy="2769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Stationary</a:t>
            </a:r>
            <a:r>
              <a:rPr lang="de-DE" sz="1200" b="1" dirty="0">
                <a:solidFill>
                  <a:srgbClr val="003D6A"/>
                </a:solidFill>
                <a:latin typeface="+mj-lt"/>
              </a:rPr>
              <a:t> </a:t>
            </a:r>
            <a:r>
              <a:rPr lang="de-DE" sz="1200" b="1" dirty="0" err="1">
                <a:solidFill>
                  <a:srgbClr val="003D6A"/>
                </a:solidFill>
                <a:latin typeface="+mj-lt"/>
              </a:rPr>
              <a:t>Workholding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4" name="Rechteck 51"/>
          <p:cNvSpPr>
            <a:spLocks noChangeArrowheads="1"/>
          </p:cNvSpPr>
          <p:nvPr/>
        </p:nvSpPr>
        <p:spPr bwMode="auto">
          <a:xfrm>
            <a:off x="3911794" y="3704815"/>
            <a:ext cx="10963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 err="1">
                <a:solidFill>
                  <a:srgbClr val="009EE3"/>
                </a:solidFill>
                <a:latin typeface="+mj-lt"/>
              </a:rPr>
              <a:t>Lathe</a:t>
            </a:r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 Chucks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65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6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7" name="Rechteck 66"/>
          <p:cNvSpPr/>
          <p:nvPr/>
        </p:nvSpPr>
        <p:spPr>
          <a:xfrm>
            <a:off x="109920" y="5429958"/>
            <a:ext cx="1208985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</a:rPr>
              <a:t>Manual </a:t>
            </a:r>
            <a:r>
              <a:rPr lang="de-DE" sz="900" b="1" dirty="0" err="1">
                <a:solidFill>
                  <a:srgbClr val="009EE3"/>
                </a:solidFill>
              </a:rPr>
              <a:t>Lathe</a:t>
            </a:r>
            <a:r>
              <a:rPr lang="de-DE" sz="900" b="1" dirty="0">
                <a:solidFill>
                  <a:srgbClr val="009EE3"/>
                </a:solidFill>
              </a:rPr>
              <a:t> Chucks</a:t>
            </a:r>
          </a:p>
        </p:txBody>
      </p:sp>
      <p:sp>
        <p:nvSpPr>
          <p:cNvPr id="68" name="Rechteck 67"/>
          <p:cNvSpPr/>
          <p:nvPr/>
        </p:nvSpPr>
        <p:spPr>
          <a:xfrm>
            <a:off x="2462141" y="5425728"/>
            <a:ext cx="918000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69" name="Rechteck 68"/>
          <p:cNvSpPr/>
          <p:nvPr/>
        </p:nvSpPr>
        <p:spPr>
          <a:xfrm>
            <a:off x="1274842" y="5424764"/>
            <a:ext cx="1081115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</a:t>
            </a:r>
            <a:r>
              <a:rPr lang="de-DE" sz="900" b="1" dirty="0">
                <a:solidFill>
                  <a:srgbClr val="003D6A"/>
                </a:solidFill>
              </a:rPr>
              <a:t> </a:t>
            </a:r>
            <a:r>
              <a:rPr lang="de-DE" sz="900" b="1" dirty="0" err="1">
                <a:solidFill>
                  <a:srgbClr val="003D6A"/>
                </a:solidFill>
              </a:rPr>
              <a:t>Jaw</a:t>
            </a:r>
            <a:r>
              <a:rPr lang="de-DE" sz="900" b="1" dirty="0">
                <a:solidFill>
                  <a:srgbClr val="003D6A"/>
                </a:solidFill>
              </a:rPr>
              <a:t> Quick-change System</a:t>
            </a:r>
          </a:p>
        </p:txBody>
      </p:sp>
      <p:sp>
        <p:nvSpPr>
          <p:cNvPr id="70" name="Rechteck 69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Power </a:t>
            </a:r>
            <a:r>
              <a:rPr lang="de-DE" sz="900" b="1" dirty="0" err="1">
                <a:solidFill>
                  <a:srgbClr val="003D6A"/>
                </a:solidFill>
              </a:rPr>
              <a:t>Lathe</a:t>
            </a:r>
            <a:r>
              <a:rPr lang="de-DE" sz="900" b="1" dirty="0">
                <a:solidFill>
                  <a:srgbClr val="003D6A"/>
                </a:solidFill>
              </a:rPr>
              <a:t> Chucks </a:t>
            </a:r>
            <a:r>
              <a:rPr lang="de-DE" sz="900" b="1" dirty="0" err="1">
                <a:solidFill>
                  <a:srgbClr val="003D6A"/>
                </a:solidFill>
              </a:rPr>
              <a:t>without</a:t>
            </a:r>
            <a:r>
              <a:rPr lang="de-DE" sz="900" b="1" dirty="0">
                <a:solidFill>
                  <a:srgbClr val="003D6A"/>
                </a:solidFill>
              </a:rPr>
              <a:t> Through-hole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53741" y="5424822"/>
            <a:ext cx="945837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Pneumatic</a:t>
            </a:r>
            <a:r>
              <a:rPr lang="de-DE" sz="900" b="1" dirty="0">
                <a:solidFill>
                  <a:srgbClr val="003D6A"/>
                </a:solidFill>
              </a:rPr>
              <a:t> Power Chucks</a:t>
            </a:r>
          </a:p>
        </p:txBody>
      </p:sp>
      <p:sp>
        <p:nvSpPr>
          <p:cNvPr id="72" name="Rechteck 71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3" name="Rechteck 72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4" name="Rechteck 73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5" name="Rechteck 74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6" name="Rechteck 75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77" name="Gerader Verbinder 76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Rechteck 82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Steady</a:t>
            </a:r>
            <a:r>
              <a:rPr lang="de-DE" sz="900" b="1" dirty="0">
                <a:solidFill>
                  <a:srgbClr val="003D6A"/>
                </a:solidFill>
              </a:rPr>
              <a:t> Rests</a:t>
            </a:r>
          </a:p>
        </p:txBody>
      </p:sp>
      <p:sp>
        <p:nvSpPr>
          <p:cNvPr id="84" name="Rechteck 83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</a:rPr>
              <a:t>Quick-change Systems</a:t>
            </a:r>
          </a:p>
        </p:txBody>
      </p:sp>
      <p:sp>
        <p:nvSpPr>
          <p:cNvPr id="85" name="Rechteck 84"/>
          <p:cNvSpPr/>
          <p:nvPr/>
        </p:nvSpPr>
        <p:spPr>
          <a:xfrm>
            <a:off x="7973941" y="5410411"/>
            <a:ext cx="916445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 err="1">
                <a:solidFill>
                  <a:srgbClr val="003D6A"/>
                </a:solidFill>
              </a:rPr>
              <a:t>Customized</a:t>
            </a:r>
            <a:r>
              <a:rPr lang="de-DE" sz="900" b="1" dirty="0">
                <a:solidFill>
                  <a:srgbClr val="003D6A"/>
                </a:solidFill>
              </a:rPr>
              <a:t> Solutions</a:t>
            </a:r>
          </a:p>
        </p:txBody>
      </p:sp>
      <p:sp>
        <p:nvSpPr>
          <p:cNvPr id="86" name="Rechteck 85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7" name="Rechteck 86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8" name="Rechteck 87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91" name="Grafik 9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92" name="Grafik 9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93" name="Grafik 9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94" name="Grafik 9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95" name="Grafik 9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96" name="Grafik 9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97" name="Gerader Verbinder 96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/>
          <p:nvPr/>
        </p:nvCxnSpPr>
        <p:spPr>
          <a:xfrm>
            <a:off x="4492280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Rechteck 100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2" name="Rechteck 101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4" name="Rechteck 103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05" name="Rechteck 104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11" name="Gerader Verbinder 110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113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r Verbinder 114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Grafik 105">
            <a:hlinkClick r:id="rId16" action="ppaction://hlinkfile"/>
          </p:cNvPr>
          <p:cNvPicPr>
            <a:picLocks noChangeAspect="1"/>
          </p:cNvPicPr>
          <p:nvPr/>
        </p:nvPicPr>
        <p:blipFill rotWithShape="1">
          <a:blip r:embed="rId17"/>
          <a:srcRect t="9089"/>
          <a:stretch/>
        </p:blipFill>
        <p:spPr>
          <a:xfrm>
            <a:off x="8786730" y="814416"/>
            <a:ext cx="195323" cy="22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01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Challenges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1" name="Gruppieren 50"/>
          <p:cNvGrpSpPr/>
          <p:nvPr/>
        </p:nvGrpSpPr>
        <p:grpSpPr>
          <a:xfrm>
            <a:off x="1874080" y="1508053"/>
            <a:ext cx="2490107" cy="1259672"/>
            <a:chOff x="-274348" y="1296415"/>
            <a:chExt cx="2803765" cy="1532048"/>
          </a:xfrm>
        </p:grpSpPr>
        <p:sp>
          <p:nvSpPr>
            <p:cNvPr id="52" name="Rechteck 51"/>
            <p:cNvSpPr/>
            <p:nvPr/>
          </p:nvSpPr>
          <p:spPr bwMode="auto">
            <a:xfrm>
              <a:off x="747665" y="1350052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59" name="Gruppieren 127"/>
            <p:cNvGrpSpPr/>
            <p:nvPr/>
          </p:nvGrpSpPr>
          <p:grpSpPr>
            <a:xfrm>
              <a:off x="-274348" y="1296415"/>
              <a:ext cx="2803765" cy="1532048"/>
              <a:chOff x="-93326" y="708363"/>
              <a:chExt cx="2803765" cy="1532048"/>
            </a:xfrm>
          </p:grpSpPr>
          <p:grpSp>
            <p:nvGrpSpPr>
              <p:cNvPr id="62" name="Gruppieren 43"/>
              <p:cNvGrpSpPr/>
              <p:nvPr/>
            </p:nvGrpSpPr>
            <p:grpSpPr>
              <a:xfrm>
                <a:off x="881062" y="708363"/>
                <a:ext cx="1829377" cy="1532048"/>
                <a:chOff x="823912" y="720343"/>
                <a:chExt cx="1829377" cy="1711377"/>
              </a:xfrm>
            </p:grpSpPr>
            <p:cxnSp>
              <p:nvCxnSpPr>
                <p:cNvPr id="65" name="Gerade Verbindung 15"/>
                <p:cNvCxnSpPr/>
                <p:nvPr/>
              </p:nvCxnSpPr>
              <p:spPr bwMode="auto">
                <a:xfrm rot="16200000" flipH="1">
                  <a:off x="176022" y="1368233"/>
                  <a:ext cx="1300544" cy="4763"/>
                </a:xfrm>
                <a:prstGeom prst="line">
                  <a:avLst/>
                </a:prstGeom>
                <a:ln w="19050">
                  <a:solidFill>
                    <a:srgbClr val="003D6A"/>
                  </a:solidFill>
                  <a:headEnd type="stealth" w="med" len="med"/>
                  <a:tailEnd type="none" w="med" len="med"/>
                </a:ln>
                <a:effectLst/>
              </p:spPr>
              <p:style>
                <a:lnRef idx="2">
                  <a:schemeClr val="accent6"/>
                </a:lnRef>
                <a:fillRef idx="0">
                  <a:schemeClr val="accent6"/>
                </a:fillRef>
                <a:effectRef idx="1">
                  <a:schemeClr val="accent6"/>
                </a:effectRef>
                <a:fontRef idx="minor">
                  <a:schemeClr val="tx1"/>
                </a:fontRef>
              </p:style>
            </p:cxnSp>
            <p:sp>
              <p:nvSpPr>
                <p:cNvPr id="67" name="Textfeld 66"/>
                <p:cNvSpPr txBox="1"/>
                <p:nvPr/>
              </p:nvSpPr>
              <p:spPr>
                <a:xfrm>
                  <a:off x="2037450" y="2013577"/>
                  <a:ext cx="615839" cy="4181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  <p:sp>
              <p:nvSpPr>
                <p:cNvPr id="68" name="Freihandform 67"/>
                <p:cNvSpPr/>
                <p:nvPr/>
              </p:nvSpPr>
              <p:spPr bwMode="auto">
                <a:xfrm>
                  <a:off x="971550" y="982416"/>
                  <a:ext cx="1462088" cy="846384"/>
                </a:xfrm>
                <a:custGeom>
                  <a:avLst/>
                  <a:gdLst>
                    <a:gd name="connsiteX0" fmla="*/ 0 w 1247775"/>
                    <a:gd name="connsiteY0" fmla="*/ 942975 h 942975"/>
                    <a:gd name="connsiteX1" fmla="*/ 114300 w 1247775"/>
                    <a:gd name="connsiteY1" fmla="*/ 790575 h 942975"/>
                    <a:gd name="connsiteX2" fmla="*/ 371475 w 1247775"/>
                    <a:gd name="connsiteY2" fmla="*/ 733425 h 942975"/>
                    <a:gd name="connsiteX3" fmla="*/ 533400 w 1247775"/>
                    <a:gd name="connsiteY3" fmla="*/ 600075 h 942975"/>
                    <a:gd name="connsiteX4" fmla="*/ 742950 w 1247775"/>
                    <a:gd name="connsiteY4" fmla="*/ 590550 h 942975"/>
                    <a:gd name="connsiteX5" fmla="*/ 952500 w 1247775"/>
                    <a:gd name="connsiteY5" fmla="*/ 428625 h 942975"/>
                    <a:gd name="connsiteX6" fmla="*/ 1247775 w 1247775"/>
                    <a:gd name="connsiteY6" fmla="*/ 0 h 942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7775" h="942975">
                      <a:moveTo>
                        <a:pt x="0" y="942975"/>
                      </a:moveTo>
                      <a:cubicBezTo>
                        <a:pt x="26194" y="884237"/>
                        <a:pt x="52388" y="825500"/>
                        <a:pt x="114300" y="790575"/>
                      </a:cubicBezTo>
                      <a:cubicBezTo>
                        <a:pt x="176213" y="755650"/>
                        <a:pt x="301625" y="765175"/>
                        <a:pt x="371475" y="733425"/>
                      </a:cubicBezTo>
                      <a:cubicBezTo>
                        <a:pt x="441325" y="701675"/>
                        <a:pt x="471488" y="623887"/>
                        <a:pt x="533400" y="600075"/>
                      </a:cubicBezTo>
                      <a:cubicBezTo>
                        <a:pt x="595312" y="576263"/>
                        <a:pt x="673100" y="619125"/>
                        <a:pt x="742950" y="590550"/>
                      </a:cubicBezTo>
                      <a:cubicBezTo>
                        <a:pt x="812800" y="561975"/>
                        <a:pt x="868363" y="527050"/>
                        <a:pt x="952500" y="428625"/>
                      </a:cubicBezTo>
                      <a:cubicBezTo>
                        <a:pt x="1036638" y="330200"/>
                        <a:pt x="1247775" y="0"/>
                        <a:pt x="1247775" y="0"/>
                      </a:cubicBezTo>
                    </a:path>
                  </a:pathLst>
                </a:custGeom>
                <a:ln>
                  <a:solidFill>
                    <a:srgbClr val="C00000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6"/>
                </a:lnRef>
                <a:fillRef idx="0">
                  <a:schemeClr val="accent6"/>
                </a:fillRef>
                <a:effectRef idx="2">
                  <a:schemeClr val="accent6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5826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DE" sz="1100" b="0" i="0" u="none" strike="noStrike" cap="none" normalizeH="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3" name="Textfeld 62"/>
              <p:cNvSpPr txBox="1"/>
              <p:nvPr/>
            </p:nvSpPr>
            <p:spPr>
              <a:xfrm>
                <a:off x="-93326" y="715963"/>
                <a:ext cx="877046" cy="3743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err="1">
                    <a:solidFill>
                      <a:srgbClr val="003D6A"/>
                    </a:solidFill>
                  </a:rPr>
                  <a:t>Variants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  <p:cxnSp>
          <p:nvCxnSpPr>
            <p:cNvPr id="60" name="Gerade Verbindung 89"/>
            <p:cNvCxnSpPr/>
            <p:nvPr/>
          </p:nvCxnSpPr>
          <p:spPr bwMode="auto">
            <a:xfrm>
              <a:off x="700040" y="2454136"/>
              <a:ext cx="1742989" cy="0"/>
            </a:xfrm>
            <a:prstGeom prst="line">
              <a:avLst/>
            </a:prstGeom>
            <a:ln w="19050">
              <a:solidFill>
                <a:srgbClr val="003D6A"/>
              </a:solidFill>
              <a:headEnd type="none" w="med" len="med"/>
              <a:tailEnd type="stealth" w="med" len="med"/>
            </a:ln>
            <a:effectLst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100" name="Gruppieren 43"/>
          <p:cNvGrpSpPr/>
          <p:nvPr/>
        </p:nvGrpSpPr>
        <p:grpSpPr>
          <a:xfrm>
            <a:off x="3318194" y="3091454"/>
            <a:ext cx="2433519" cy="1264297"/>
            <a:chOff x="1342967" y="3845342"/>
            <a:chExt cx="2660393" cy="1582571"/>
          </a:xfrm>
        </p:grpSpPr>
        <p:sp>
          <p:nvSpPr>
            <p:cNvPr id="101" name="Rechteck 100"/>
            <p:cNvSpPr/>
            <p:nvPr/>
          </p:nvSpPr>
          <p:spPr bwMode="auto">
            <a:xfrm>
              <a:off x="2257425" y="39243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02" name="Gruppieren 227"/>
            <p:cNvGrpSpPr/>
            <p:nvPr/>
          </p:nvGrpSpPr>
          <p:grpSpPr>
            <a:xfrm>
              <a:off x="1342967" y="3845342"/>
              <a:ext cx="2660393" cy="1582571"/>
              <a:chOff x="1342967" y="3845342"/>
              <a:chExt cx="2660393" cy="1582571"/>
            </a:xfrm>
          </p:grpSpPr>
          <p:grpSp>
            <p:nvGrpSpPr>
              <p:cNvPr id="103" name="Gruppieren 146"/>
              <p:cNvGrpSpPr/>
              <p:nvPr/>
            </p:nvGrpSpPr>
            <p:grpSpPr>
              <a:xfrm>
                <a:off x="1342967" y="3845342"/>
                <a:ext cx="2660393" cy="1582571"/>
                <a:chOff x="4704" y="687388"/>
                <a:chExt cx="2660393" cy="1582571"/>
              </a:xfrm>
            </p:grpSpPr>
            <p:grpSp>
              <p:nvGrpSpPr>
                <p:cNvPr id="105" name="Gruppieren 43"/>
                <p:cNvGrpSpPr/>
                <p:nvPr/>
              </p:nvGrpSpPr>
              <p:grpSpPr>
                <a:xfrm>
                  <a:off x="881063" y="687388"/>
                  <a:ext cx="1784034" cy="1582571"/>
                  <a:chOff x="823913" y="696913"/>
                  <a:chExt cx="1784034" cy="1767811"/>
                </a:xfrm>
              </p:grpSpPr>
              <p:grpSp>
                <p:nvGrpSpPr>
                  <p:cNvPr id="107" name="Gruppieren 20"/>
                  <p:cNvGrpSpPr/>
                  <p:nvPr/>
                </p:nvGrpSpPr>
                <p:grpSpPr>
                  <a:xfrm>
                    <a:off x="823913" y="696913"/>
                    <a:ext cx="1692320" cy="1323975"/>
                    <a:chOff x="1509712" y="1028697"/>
                    <a:chExt cx="1692320" cy="1438278"/>
                  </a:xfrm>
                </p:grpSpPr>
                <p:cxnSp>
                  <p:nvCxnSpPr>
                    <p:cNvPr id="109" name="Gerade Verbindung 48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0" name="Gerade Verbindung 49"/>
                    <p:cNvCxnSpPr/>
                    <p:nvPr/>
                  </p:nvCxnSpPr>
                  <p:spPr bwMode="auto">
                    <a:xfrm>
                      <a:off x="1509712" y="2466975"/>
                      <a:ext cx="1692320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8" name="Textfeld 107"/>
                  <p:cNvSpPr txBox="1"/>
                  <p:nvPr/>
                </p:nvSpPr>
                <p:spPr>
                  <a:xfrm>
                    <a:off x="2010011" y="2034373"/>
                    <a:ext cx="597936" cy="4303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Time</a:t>
                    </a:r>
                  </a:p>
                </p:txBody>
              </p:sp>
            </p:grpSp>
            <p:sp>
              <p:nvSpPr>
                <p:cNvPr id="106" name="Textfeld 105"/>
                <p:cNvSpPr txBox="1"/>
                <p:nvPr/>
              </p:nvSpPr>
              <p:spPr>
                <a:xfrm>
                  <a:off x="4704" y="713891"/>
                  <a:ext cx="878327" cy="3852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Demand</a:t>
                  </a:r>
                </a:p>
              </p:txBody>
            </p:sp>
          </p:grpSp>
          <p:sp>
            <p:nvSpPr>
              <p:cNvPr id="104" name="Freihandform 103"/>
              <p:cNvSpPr/>
              <p:nvPr/>
            </p:nvSpPr>
            <p:spPr bwMode="auto">
              <a:xfrm>
                <a:off x="2276475" y="4216400"/>
                <a:ext cx="1371600" cy="584200"/>
              </a:xfrm>
              <a:custGeom>
                <a:avLst/>
                <a:gdLst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95375 w 1276350"/>
                  <a:gd name="connsiteY7" fmla="*/ 141287 h 579437"/>
                  <a:gd name="connsiteX8" fmla="*/ 1276350 w 1276350"/>
                  <a:gd name="connsiteY8" fmla="*/ 65087 h 579437"/>
                  <a:gd name="connsiteX0" fmla="*/ 0 w 1276350"/>
                  <a:gd name="connsiteY0" fmla="*/ 579437 h 579437"/>
                  <a:gd name="connsiteX1" fmla="*/ 247650 w 1276350"/>
                  <a:gd name="connsiteY1" fmla="*/ 360362 h 579437"/>
                  <a:gd name="connsiteX2" fmla="*/ 438150 w 1276350"/>
                  <a:gd name="connsiteY2" fmla="*/ 360362 h 579437"/>
                  <a:gd name="connsiteX3" fmla="*/ 590550 w 1276350"/>
                  <a:gd name="connsiteY3" fmla="*/ 169862 h 579437"/>
                  <a:gd name="connsiteX4" fmla="*/ 723900 w 1276350"/>
                  <a:gd name="connsiteY4" fmla="*/ 293687 h 579437"/>
                  <a:gd name="connsiteX5" fmla="*/ 828675 w 1276350"/>
                  <a:gd name="connsiteY5" fmla="*/ 36512 h 579437"/>
                  <a:gd name="connsiteX6" fmla="*/ 971550 w 1276350"/>
                  <a:gd name="connsiteY6" fmla="*/ 512762 h 579437"/>
                  <a:gd name="connsiteX7" fmla="*/ 1086751 w 1276350"/>
                  <a:gd name="connsiteY7" fmla="*/ 179387 h 579437"/>
                  <a:gd name="connsiteX8" fmla="*/ 1276350 w 1276350"/>
                  <a:gd name="connsiteY8" fmla="*/ 65087 h 579437"/>
                  <a:gd name="connsiteX0" fmla="*/ 0 w 1241854"/>
                  <a:gd name="connsiteY0" fmla="*/ 579437 h 579437"/>
                  <a:gd name="connsiteX1" fmla="*/ 247650 w 1241854"/>
                  <a:gd name="connsiteY1" fmla="*/ 360362 h 579437"/>
                  <a:gd name="connsiteX2" fmla="*/ 438150 w 1241854"/>
                  <a:gd name="connsiteY2" fmla="*/ 360362 h 579437"/>
                  <a:gd name="connsiteX3" fmla="*/ 590550 w 1241854"/>
                  <a:gd name="connsiteY3" fmla="*/ 169862 h 579437"/>
                  <a:gd name="connsiteX4" fmla="*/ 723900 w 1241854"/>
                  <a:gd name="connsiteY4" fmla="*/ 293687 h 579437"/>
                  <a:gd name="connsiteX5" fmla="*/ 828675 w 1241854"/>
                  <a:gd name="connsiteY5" fmla="*/ 36512 h 579437"/>
                  <a:gd name="connsiteX6" fmla="*/ 971550 w 1241854"/>
                  <a:gd name="connsiteY6" fmla="*/ 512762 h 579437"/>
                  <a:gd name="connsiteX7" fmla="*/ 1086751 w 1241854"/>
                  <a:gd name="connsiteY7" fmla="*/ 179387 h 579437"/>
                  <a:gd name="connsiteX8" fmla="*/ 1241854 w 1241854"/>
                  <a:gd name="connsiteY8" fmla="*/ 112712 h 579437"/>
                  <a:gd name="connsiteX0" fmla="*/ 0 w 1241854"/>
                  <a:gd name="connsiteY0" fmla="*/ 584200 h 584200"/>
                  <a:gd name="connsiteX1" fmla="*/ 247650 w 1241854"/>
                  <a:gd name="connsiteY1" fmla="*/ 365125 h 584200"/>
                  <a:gd name="connsiteX2" fmla="*/ 438150 w 1241854"/>
                  <a:gd name="connsiteY2" fmla="*/ 365125 h 584200"/>
                  <a:gd name="connsiteX3" fmla="*/ 590550 w 1241854"/>
                  <a:gd name="connsiteY3" fmla="*/ 174625 h 584200"/>
                  <a:gd name="connsiteX4" fmla="*/ 723900 w 1241854"/>
                  <a:gd name="connsiteY4" fmla="*/ 298450 h 584200"/>
                  <a:gd name="connsiteX5" fmla="*/ 828675 w 1241854"/>
                  <a:gd name="connsiteY5" fmla="*/ 41275 h 584200"/>
                  <a:gd name="connsiteX6" fmla="*/ 980174 w 1241854"/>
                  <a:gd name="connsiteY6" fmla="*/ 546100 h 584200"/>
                  <a:gd name="connsiteX7" fmla="*/ 1086751 w 1241854"/>
                  <a:gd name="connsiteY7" fmla="*/ 184150 h 584200"/>
                  <a:gd name="connsiteX8" fmla="*/ 1241854 w 1241854"/>
                  <a:gd name="connsiteY8" fmla="*/ 117475 h 584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854" h="584200">
                    <a:moveTo>
                      <a:pt x="0" y="584200"/>
                    </a:moveTo>
                    <a:cubicBezTo>
                      <a:pt x="87312" y="492918"/>
                      <a:pt x="174625" y="401637"/>
                      <a:pt x="247650" y="365125"/>
                    </a:cubicBezTo>
                    <a:cubicBezTo>
                      <a:pt x="320675" y="328613"/>
                      <a:pt x="381000" y="396875"/>
                      <a:pt x="438150" y="365125"/>
                    </a:cubicBezTo>
                    <a:cubicBezTo>
                      <a:pt x="495300" y="333375"/>
                      <a:pt x="542925" y="185737"/>
                      <a:pt x="590550" y="174625"/>
                    </a:cubicBezTo>
                    <a:cubicBezTo>
                      <a:pt x="638175" y="163513"/>
                      <a:pt x="684213" y="320675"/>
                      <a:pt x="723900" y="298450"/>
                    </a:cubicBezTo>
                    <a:cubicBezTo>
                      <a:pt x="763587" y="276225"/>
                      <a:pt x="785963" y="0"/>
                      <a:pt x="828675" y="41275"/>
                    </a:cubicBezTo>
                    <a:cubicBezTo>
                      <a:pt x="871387" y="82550"/>
                      <a:pt x="937161" y="522288"/>
                      <a:pt x="980174" y="546100"/>
                    </a:cubicBezTo>
                    <a:cubicBezTo>
                      <a:pt x="1023187" y="569912"/>
                      <a:pt x="1043138" y="255587"/>
                      <a:pt x="1086751" y="184150"/>
                    </a:cubicBezTo>
                    <a:cubicBezTo>
                      <a:pt x="1130364" y="112713"/>
                      <a:pt x="1176766" y="118269"/>
                      <a:pt x="1241854" y="117475"/>
                    </a:cubicBezTo>
                  </a:path>
                </a:pathLst>
              </a:cu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5826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100" b="0" i="0" u="none" strike="noStrike" cap="none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123" name="Gruppieren 241"/>
          <p:cNvGrpSpPr/>
          <p:nvPr/>
        </p:nvGrpSpPr>
        <p:grpSpPr>
          <a:xfrm>
            <a:off x="4731479" y="1508925"/>
            <a:ext cx="2712787" cy="1246663"/>
            <a:chOff x="4583363" y="2324100"/>
            <a:chExt cx="2712787" cy="1456066"/>
          </a:xfrm>
        </p:grpSpPr>
        <p:sp>
          <p:nvSpPr>
            <p:cNvPr id="125" name="Rechteck 124"/>
            <p:cNvSpPr/>
            <p:nvPr/>
          </p:nvSpPr>
          <p:spPr bwMode="auto">
            <a:xfrm>
              <a:off x="5695950" y="232410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26" name="Gruppieren 146"/>
            <p:cNvGrpSpPr/>
            <p:nvPr/>
          </p:nvGrpSpPr>
          <p:grpSpPr>
            <a:xfrm>
              <a:off x="4583363" y="2371776"/>
              <a:ext cx="2681632" cy="1408390"/>
              <a:chOff x="-183900" y="811398"/>
              <a:chExt cx="2681632" cy="1408390"/>
            </a:xfrm>
          </p:grpSpPr>
          <p:grpSp>
            <p:nvGrpSpPr>
              <p:cNvPr id="127" name="Gruppieren 43"/>
              <p:cNvGrpSpPr/>
              <p:nvPr/>
            </p:nvGrpSpPr>
            <p:grpSpPr>
              <a:xfrm>
                <a:off x="881062" y="811398"/>
                <a:ext cx="1616670" cy="1408390"/>
                <a:chOff x="823912" y="835439"/>
                <a:chExt cx="1616670" cy="1573242"/>
              </a:xfrm>
            </p:grpSpPr>
            <p:grpSp>
              <p:nvGrpSpPr>
                <p:cNvPr id="129" name="Gruppieren 20"/>
                <p:cNvGrpSpPr/>
                <p:nvPr/>
              </p:nvGrpSpPr>
              <p:grpSpPr>
                <a:xfrm>
                  <a:off x="823912" y="835439"/>
                  <a:ext cx="1548001" cy="1185448"/>
                  <a:chOff x="1509711" y="1179183"/>
                  <a:chExt cx="1548001" cy="1287792"/>
                </a:xfrm>
              </p:grpSpPr>
              <p:cxnSp>
                <p:nvCxnSpPr>
                  <p:cNvPr id="131" name="Gerade Verbindung 37"/>
                  <p:cNvCxnSpPr/>
                  <p:nvPr/>
                </p:nvCxnSpPr>
                <p:spPr bwMode="auto">
                  <a:xfrm rot="16200000" flipH="1">
                    <a:off x="868197" y="1820697"/>
                    <a:ext cx="1287792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2" name="Gerade Verbindung 38"/>
                  <p:cNvCxnSpPr/>
                  <p:nvPr/>
                </p:nvCxnSpPr>
                <p:spPr bwMode="auto">
                  <a:xfrm>
                    <a:off x="1509712" y="2466975"/>
                    <a:ext cx="1548000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0" name="Textfeld 129"/>
                <p:cNvSpPr txBox="1"/>
                <p:nvPr/>
              </p:nvSpPr>
              <p:spPr>
                <a:xfrm>
                  <a:off x="1893637" y="2007130"/>
                  <a:ext cx="546945" cy="4015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Time</a:t>
                  </a:r>
                </a:p>
              </p:txBody>
            </p:sp>
          </p:grpSp>
          <p:sp>
            <p:nvSpPr>
              <p:cNvPr id="128" name="Textfeld 127"/>
              <p:cNvSpPr txBox="1"/>
              <p:nvPr/>
            </p:nvSpPr>
            <p:spPr>
              <a:xfrm>
                <a:off x="-183900" y="828869"/>
                <a:ext cx="1051489" cy="61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Required</a:t>
                </a:r>
                <a:r>
                  <a:rPr lang="de-DE" sz="1400" dirty="0">
                    <a:solidFill>
                      <a:srgbClr val="003D6A"/>
                    </a:solidFill>
                  </a:rPr>
                  <a:t> </a:t>
                </a:r>
                <a:r>
                  <a:rPr lang="de-DE" sz="1400" dirty="0" err="1">
                    <a:solidFill>
                      <a:srgbClr val="003D6A"/>
                    </a:solidFill>
                  </a:rPr>
                  <a:t>accuracy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33" name="Gerade Verbindung 54"/>
          <p:cNvCxnSpPr/>
          <p:nvPr/>
        </p:nvCxnSpPr>
        <p:spPr bwMode="auto">
          <a:xfrm flipV="1">
            <a:off x="5923423" y="1787155"/>
            <a:ext cx="1207107" cy="280434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>
            <a:off x="1317260" y="5160235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>
                <a:solidFill>
                  <a:srgbClr val="003D6A"/>
                </a:solidFill>
              </a:rPr>
              <a:t>Flexibility</a:t>
            </a:r>
            <a:r>
              <a:rPr lang="de-DE" dirty="0">
                <a:solidFill>
                  <a:srgbClr val="003D6A"/>
                </a:solidFill>
              </a:rPr>
              <a:t> </a:t>
            </a:r>
            <a:r>
              <a:rPr lang="de-DE" dirty="0" err="1">
                <a:solidFill>
                  <a:srgbClr val="003D6A"/>
                </a:solidFill>
              </a:rPr>
              <a:t>and</a:t>
            </a:r>
            <a:r>
              <a:rPr lang="de-DE" dirty="0">
                <a:solidFill>
                  <a:srgbClr val="003D6A"/>
                </a:solidFill>
              </a:rPr>
              <a:t>  und </a:t>
            </a:r>
            <a:r>
              <a:rPr lang="de-DE" dirty="0" err="1">
                <a:solidFill>
                  <a:srgbClr val="003D6A"/>
                </a:solidFill>
              </a:rPr>
              <a:t>set-up</a:t>
            </a:r>
            <a:r>
              <a:rPr lang="de-DE" dirty="0">
                <a:solidFill>
                  <a:srgbClr val="003D6A"/>
                </a:solidFill>
              </a:rPr>
              <a:t> time </a:t>
            </a:r>
            <a:r>
              <a:rPr lang="de-DE" dirty="0" err="1">
                <a:solidFill>
                  <a:srgbClr val="003D6A"/>
                </a:solidFill>
              </a:rPr>
              <a:t>optimization</a:t>
            </a:r>
            <a:endParaRPr lang="de-DE" dirty="0">
              <a:solidFill>
                <a:srgbClr val="003D6A"/>
              </a:solidFill>
            </a:endParaRPr>
          </a:p>
        </p:txBody>
      </p:sp>
      <p:sp>
        <p:nvSpPr>
          <p:cNvPr id="79" name="Rechteck 78"/>
          <p:cNvSpPr/>
          <p:nvPr/>
        </p:nvSpPr>
        <p:spPr>
          <a:xfrm>
            <a:off x="1725011" y="133973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83" name="Rechteck 82"/>
          <p:cNvSpPr/>
          <p:nvPr/>
        </p:nvSpPr>
        <p:spPr>
          <a:xfrm>
            <a:off x="3230410" y="292025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24" name="Rechteck 123"/>
          <p:cNvSpPr/>
          <p:nvPr/>
        </p:nvSpPr>
        <p:spPr>
          <a:xfrm>
            <a:off x="4709901" y="1343177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3051316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Manual </a:t>
            </a:r>
            <a:r>
              <a:rPr lang="de-DE" dirty="0" err="1"/>
              <a:t>Lathe</a:t>
            </a:r>
            <a:r>
              <a:rPr lang="de-DE" dirty="0"/>
              <a:t> Chucks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053" y="1704548"/>
            <a:ext cx="6431895" cy="3600000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4014001" y="2936383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Ellipse 7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Gleichschenkliges Dreieck 8">
              <a:hlinkClick r:id="rId2" action="ppaction://hlinkfile"/>
            </p:cNvPr>
            <p:cNvSpPr/>
            <p:nvPr/>
          </p:nvSpPr>
          <p:spPr>
            <a:xfrm rot="5400000">
              <a:off x="4355608" y="3318269"/>
              <a:ext cx="674798" cy="64269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093890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3318503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6</a:t>
            </a:r>
          </a:p>
        </p:txBody>
      </p:sp>
      <p:sp>
        <p:nvSpPr>
          <p:cNvPr id="37" name="Rechteck 36">
            <a:hlinkClick r:id="" action="ppaction://noaction"/>
          </p:cNvPr>
          <p:cNvSpPr/>
          <p:nvPr/>
        </p:nvSpPr>
        <p:spPr>
          <a:xfrm>
            <a:off x="6374688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62319" y="2605916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</a:t>
            </a:r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Manual </a:t>
            </a:r>
            <a:r>
              <a:rPr lang="de-DE" sz="1800" dirty="0" err="1"/>
              <a:t>Lathe</a:t>
            </a:r>
            <a:r>
              <a:rPr lang="de-DE" sz="1800" dirty="0"/>
              <a:t> Chuck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3318503" y="2294374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ROTA-S </a:t>
            </a:r>
            <a:r>
              <a:rPr lang="de-DE" sz="1400" b="1" dirty="0" err="1">
                <a:solidFill>
                  <a:srgbClr val="003D6A"/>
                </a:solidFill>
                <a:latin typeface="+mj-lt"/>
              </a:rPr>
              <a:t>flex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25" name="Rechteck 24">
            <a:hlinkClick r:id="" action="ppaction://noaction"/>
          </p:cNvPr>
          <p:cNvSpPr/>
          <p:nvPr/>
        </p:nvSpPr>
        <p:spPr>
          <a:xfrm>
            <a:off x="6374688" y="2291117"/>
            <a:ext cx="252813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SPK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8" name="Grafik 27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0" y="2695916"/>
            <a:ext cx="1961278" cy="1980000"/>
          </a:xfrm>
          <a:prstGeom prst="rect">
            <a:avLst/>
          </a:prstGeom>
        </p:spPr>
      </p:pic>
      <p:pic>
        <p:nvPicPr>
          <p:cNvPr id="7" name="Grafik 6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664" y="2791199"/>
            <a:ext cx="2036048" cy="1800000"/>
          </a:xfrm>
          <a:prstGeom prst="rect">
            <a:avLst/>
          </a:prstGeom>
        </p:spPr>
      </p:pic>
      <p:pic>
        <p:nvPicPr>
          <p:cNvPr id="10" name="Grafik 9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38" y="2932806"/>
            <a:ext cx="2281530" cy="1620000"/>
          </a:xfrm>
          <a:prstGeom prst="rect">
            <a:avLst/>
          </a:prstGeom>
        </p:spPr>
      </p:pic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62319" y="2294374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ROTA-S plus 2.0</a:t>
            </a:r>
            <a:endParaRPr lang="de-DE" sz="1400" dirty="0">
              <a:solidFill>
                <a:srgbClr val="003D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361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plus 2.0</a:t>
            </a:r>
            <a:br>
              <a:rPr lang="de-DE" dirty="0"/>
            </a:br>
            <a:r>
              <a:rPr lang="de-DE" sz="2000" dirty="0" err="1"/>
              <a:t>Example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application</a:t>
            </a:r>
            <a:endParaRPr lang="de-DE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" b="14354"/>
          <a:stretch/>
        </p:blipFill>
        <p:spPr>
          <a:xfrm>
            <a:off x="561443" y="1555929"/>
            <a:ext cx="5140415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Inhaltsplatzhalter 2"/>
          <p:cNvSpPr txBox="1">
            <a:spLocks/>
          </p:cNvSpPr>
          <p:nvPr/>
        </p:nvSpPr>
        <p:spPr>
          <a:xfrm>
            <a:off x="5756000" y="1629000"/>
            <a:ext cx="2880000" cy="3610574"/>
          </a:xfrm>
          <a:prstGeom prst="rect">
            <a:avLst/>
          </a:prstGeom>
        </p:spPr>
        <p:txBody>
          <a:bodyPr vert="horz" anchor="ctr"/>
          <a:lstStyle>
            <a:lvl1pPr marL="0" indent="0" algn="l" defTabSz="457200" rtl="0" eaLnBrk="1" latinLnBrk="0" hangingPunct="1">
              <a:lnSpc>
                <a:spcPts val="2400"/>
              </a:lnSpc>
              <a:spcBef>
                <a:spcPts val="550"/>
              </a:spcBef>
              <a:buFontTx/>
              <a:buNone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1pPr>
            <a:lvl2pPr marL="177800" indent="-177800" algn="l" defTabSz="457200" rtl="0" eaLnBrk="1" latinLnBrk="0" hangingPunct="1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 kern="1200">
                <a:solidFill>
                  <a:srgbClr val="003D6A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400" b="1" u="sng" dirty="0" err="1"/>
              <a:t>Clamping</a:t>
            </a:r>
            <a:r>
              <a:rPr lang="de-DE" sz="1400" b="1" u="sng" dirty="0"/>
              <a:t> </a:t>
            </a:r>
            <a:r>
              <a:rPr lang="de-DE" sz="1400" b="1" u="sng" dirty="0" err="1"/>
              <a:t>device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ROTA-S plus 2.0 160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stepped</a:t>
            </a:r>
            <a:r>
              <a:rPr lang="de-DE" sz="1400" dirty="0"/>
              <a:t> </a:t>
            </a:r>
            <a:r>
              <a:rPr lang="de-DE" sz="1400" dirty="0" err="1"/>
              <a:t>jaw</a:t>
            </a:r>
            <a:r>
              <a:rPr lang="de-DE" sz="1400" dirty="0"/>
              <a:t>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Features/</a:t>
            </a:r>
            <a:r>
              <a:rPr lang="de-DE" sz="1400" b="1" u="sng" dirty="0" err="1"/>
              <a:t>Application</a:t>
            </a:r>
            <a:r>
              <a:rPr lang="de-DE" sz="1400" b="1" u="sng" dirty="0"/>
              <a:t>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O.D.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bars</a:t>
            </a:r>
            <a:r>
              <a:rPr lang="de-DE" sz="1400" dirty="0"/>
              <a:t>. </a:t>
            </a:r>
            <a:r>
              <a:rPr lang="de-DE" sz="1400" dirty="0" err="1"/>
              <a:t>Precise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safe</a:t>
            </a:r>
            <a:r>
              <a:rPr lang="de-DE" sz="1400" dirty="0"/>
              <a:t> </a:t>
            </a:r>
            <a:r>
              <a:rPr lang="de-DE" sz="1400" dirty="0" err="1"/>
              <a:t>clamping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best</a:t>
            </a:r>
            <a:r>
              <a:rPr lang="de-DE" sz="1400" dirty="0"/>
              <a:t> </a:t>
            </a:r>
            <a:r>
              <a:rPr lang="de-DE" sz="1400" dirty="0" err="1"/>
              <a:t>turning</a:t>
            </a:r>
            <a:r>
              <a:rPr lang="de-DE" sz="1400" dirty="0"/>
              <a:t> </a:t>
            </a:r>
            <a:r>
              <a:rPr lang="de-DE" sz="1400" dirty="0" err="1"/>
              <a:t>results</a:t>
            </a:r>
            <a:r>
              <a:rPr lang="de-DE" sz="1400" dirty="0"/>
              <a:t>. Easy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efficient</a:t>
            </a:r>
            <a:r>
              <a:rPr lang="de-DE" sz="1400" dirty="0"/>
              <a:t> </a:t>
            </a:r>
            <a:r>
              <a:rPr lang="de-DE" sz="1400" dirty="0" err="1"/>
              <a:t>retrofitting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changing</a:t>
            </a:r>
            <a:r>
              <a:rPr lang="de-DE" sz="1400" dirty="0"/>
              <a:t> </a:t>
            </a:r>
            <a:r>
              <a:rPr lang="de-DE" sz="1400" dirty="0" err="1"/>
              <a:t>diameter</a:t>
            </a:r>
            <a:r>
              <a:rPr lang="de-DE" sz="1400" dirty="0"/>
              <a:t> </a:t>
            </a:r>
            <a:r>
              <a:rPr lang="de-DE" sz="1400" dirty="0" err="1"/>
              <a:t>ranges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jaw</a:t>
            </a:r>
            <a:r>
              <a:rPr lang="de-DE" sz="1400" dirty="0"/>
              <a:t> quick-change.</a:t>
            </a:r>
          </a:p>
        </p:txBody>
      </p:sp>
    </p:spTree>
    <p:extLst>
      <p:ext uri="{BB962C8B-B14F-4D97-AF65-F5344CB8AC3E}">
        <p14:creationId xmlns:p14="http://schemas.microsoft.com/office/powerpoint/2010/main" val="2892286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70" y="1520117"/>
            <a:ext cx="5442271" cy="380959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plus 2.0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393670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Wedge</a:t>
            </a:r>
            <a:r>
              <a:rPr lang="de-DE" sz="1400" dirty="0">
                <a:solidFill>
                  <a:srgbClr val="00446B"/>
                </a:solidFill>
              </a:rPr>
              <a:t> bar </a:t>
            </a:r>
            <a:r>
              <a:rPr lang="de-DE" sz="1400" dirty="0" err="1">
                <a:solidFill>
                  <a:srgbClr val="00446B"/>
                </a:solidFill>
              </a:rPr>
              <a:t>actuation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Hardened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extremely</a:t>
            </a:r>
            <a:r>
              <a:rPr lang="de-DE" sz="1400" dirty="0">
                <a:solidFill>
                  <a:srgbClr val="00446B"/>
                </a:solidFill>
              </a:rPr>
              <a:t> rigid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body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Large </a:t>
            </a:r>
            <a:r>
              <a:rPr lang="de-DE" sz="1400" dirty="0" err="1">
                <a:solidFill>
                  <a:srgbClr val="00446B"/>
                </a:solidFill>
              </a:rPr>
              <a:t>through</a:t>
            </a:r>
            <a:r>
              <a:rPr lang="de-DE" sz="1400" dirty="0">
                <a:solidFill>
                  <a:srgbClr val="00446B"/>
                </a:solidFill>
              </a:rPr>
              <a:t>-hole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Optimized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lubrication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Mounting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threads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quick-change </a:t>
            </a:r>
            <a:r>
              <a:rPr lang="de-DE" sz="1400" dirty="0" err="1">
                <a:solidFill>
                  <a:srgbClr val="00446B"/>
                </a:solidFill>
              </a:rPr>
              <a:t>system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Base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angled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serration</a:t>
            </a:r>
            <a:r>
              <a:rPr lang="de-DE" sz="1400" dirty="0">
                <a:solidFill>
                  <a:srgbClr val="00446B"/>
                </a:solidFill>
              </a:rPr>
              <a:t> (SFG)</a:t>
            </a: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Locking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mechanism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The </a:t>
            </a:r>
            <a:r>
              <a:rPr lang="de-DE" sz="1400" dirty="0" err="1">
                <a:solidFill>
                  <a:srgbClr val="00446B"/>
                </a:solidFill>
              </a:rPr>
              <a:t>plunger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pin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Operation via </a:t>
            </a:r>
            <a:r>
              <a:rPr lang="de-DE" sz="1400" dirty="0" err="1">
                <a:solidFill>
                  <a:srgbClr val="00446B"/>
                </a:solidFill>
              </a:rPr>
              <a:t>hexagon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connection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Push </a:t>
            </a:r>
            <a:r>
              <a:rPr lang="de-DE" sz="1400" dirty="0" err="1">
                <a:solidFill>
                  <a:srgbClr val="00446B"/>
                </a:solidFill>
              </a:rPr>
              <a:t>button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jaw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change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Indicator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pin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Special </a:t>
            </a:r>
            <a:r>
              <a:rPr lang="de-DE" sz="1400" dirty="0" err="1">
                <a:solidFill>
                  <a:srgbClr val="00446B"/>
                </a:solidFill>
              </a:rPr>
              <a:t>shaping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with</a:t>
            </a:r>
            <a:r>
              <a:rPr lang="de-DE" sz="1400" dirty="0">
                <a:solidFill>
                  <a:srgbClr val="00446B"/>
                </a:solidFill>
              </a:rPr>
              <a:t> „</a:t>
            </a:r>
            <a:r>
              <a:rPr lang="de-DE" sz="1400" dirty="0" err="1">
                <a:solidFill>
                  <a:srgbClr val="00446B"/>
                </a:solidFill>
              </a:rPr>
              <a:t>edge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profile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for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coolant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run</a:t>
            </a:r>
            <a:r>
              <a:rPr lang="de-DE" sz="1400" dirty="0">
                <a:solidFill>
                  <a:srgbClr val="00446B"/>
                </a:solidFill>
              </a:rPr>
              <a:t>-off“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738125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450340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240641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525861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812193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102494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397240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35614" y="3678609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3965230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2511619" y="2152444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134877" y="365486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416573" y="2946465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1939044" y="3916777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1622764" y="3695407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561443" y="3553224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2152066" y="3370247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1147762" y="3570691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4049821" y="2390826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5789105" y="4258750"/>
            <a:ext cx="309294" cy="198000"/>
            <a:chOff x="4569280" y="733042"/>
            <a:chExt cx="41566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2779803" y="4201989"/>
            <a:ext cx="309294" cy="198000"/>
            <a:chOff x="4569280" y="733042"/>
            <a:chExt cx="415665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5787151" y="4542576"/>
            <a:ext cx="309294" cy="198000"/>
            <a:chOff x="4569280" y="733042"/>
            <a:chExt cx="415665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775345" y="3990138"/>
            <a:ext cx="309294" cy="198000"/>
            <a:chOff x="4569280" y="733042"/>
            <a:chExt cx="415665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2774077" y="4889742"/>
            <a:ext cx="309294" cy="198000"/>
            <a:chOff x="4569280" y="733042"/>
            <a:chExt cx="415665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5" name="Gruppieren 84"/>
          <p:cNvGrpSpPr/>
          <p:nvPr/>
        </p:nvGrpSpPr>
        <p:grpSpPr>
          <a:xfrm>
            <a:off x="5789105" y="4830774"/>
            <a:ext cx="309294" cy="198000"/>
            <a:chOff x="4569280" y="733042"/>
            <a:chExt cx="415665" cy="271350"/>
          </a:xfrm>
        </p:grpSpPr>
        <p:sp>
          <p:nvSpPr>
            <p:cNvPr id="86" name="Ellipse 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8" name="Gruppieren 87"/>
          <p:cNvGrpSpPr/>
          <p:nvPr/>
        </p:nvGrpSpPr>
        <p:grpSpPr>
          <a:xfrm>
            <a:off x="5050384" y="4039565"/>
            <a:ext cx="309294" cy="198000"/>
            <a:chOff x="4569280" y="733042"/>
            <a:chExt cx="415665" cy="271350"/>
          </a:xfrm>
        </p:grpSpPr>
        <p:sp>
          <p:nvSpPr>
            <p:cNvPr id="89" name="Ellipse 8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Textfeld 89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5792118" y="5143703"/>
            <a:ext cx="309294" cy="198000"/>
            <a:chOff x="4569280" y="733042"/>
            <a:chExt cx="415665" cy="271350"/>
          </a:xfrm>
        </p:grpSpPr>
        <p:sp>
          <p:nvSpPr>
            <p:cNvPr id="95" name="Ellipse 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4569280" y="733042"/>
              <a:ext cx="41566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45" y="1374884"/>
            <a:ext cx="2605114" cy="1894271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/>
          <p:cNvSpPr txBox="1"/>
          <p:nvPr/>
        </p:nvSpPr>
        <p:spPr>
          <a:xfrm>
            <a:off x="4714215" y="361897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Central </a:t>
            </a:r>
            <a:r>
              <a:rPr lang="de-DE" sz="1600" b="1" dirty="0" err="1">
                <a:solidFill>
                  <a:srgbClr val="003D6A"/>
                </a:solidFill>
              </a:rPr>
              <a:t>lubrication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252342" y="3616688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Wedge</a:t>
            </a:r>
            <a:r>
              <a:rPr lang="de-DE" sz="1600" b="1" dirty="0">
                <a:solidFill>
                  <a:srgbClr val="003D6A"/>
                </a:solidFill>
              </a:rPr>
              <a:t> bar </a:t>
            </a:r>
            <a:r>
              <a:rPr lang="de-DE" sz="1600" b="1" dirty="0" err="1">
                <a:solidFill>
                  <a:srgbClr val="003D6A"/>
                </a:solidFill>
              </a:rPr>
              <a:t>system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wiper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plus 2.0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Modular Center </a:t>
            </a:r>
            <a:r>
              <a:rPr lang="de-DE" sz="1600" b="1" dirty="0" err="1">
                <a:solidFill>
                  <a:srgbClr val="003D6A"/>
                </a:solidFill>
              </a:rPr>
              <a:t>Sleeve</a:t>
            </a:r>
            <a:r>
              <a:rPr lang="de-DE" sz="1600" b="1" dirty="0">
                <a:solidFill>
                  <a:srgbClr val="003D6A"/>
                </a:solidFill>
              </a:rPr>
              <a:t> System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Spindle </a:t>
            </a:r>
            <a:r>
              <a:rPr lang="de-DE" sz="1600" b="1" dirty="0" err="1">
                <a:solidFill>
                  <a:srgbClr val="003D6A"/>
                </a:solidFill>
              </a:rPr>
              <a:t>with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hexagon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connection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20" name="Gruppieren 19"/>
          <p:cNvGrpSpPr/>
          <p:nvPr/>
        </p:nvGrpSpPr>
        <p:grpSpPr>
          <a:xfrm>
            <a:off x="1654248" y="1405735"/>
            <a:ext cx="198000" cy="198000"/>
            <a:chOff x="4645063" y="729193"/>
            <a:chExt cx="266095" cy="271350"/>
          </a:xfrm>
        </p:grpSpPr>
        <p:sp>
          <p:nvSpPr>
            <p:cNvPr id="21" name="Ellipse 2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3023116" y="1536539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9" name="Gruppieren 28"/>
          <p:cNvGrpSpPr/>
          <p:nvPr/>
        </p:nvGrpSpPr>
        <p:grpSpPr>
          <a:xfrm>
            <a:off x="1658202" y="1939794"/>
            <a:ext cx="198000" cy="198000"/>
            <a:chOff x="4645063" y="732456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3027070" y="2075024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165620" y="1494998"/>
            <a:ext cx="1359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Closed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Adjustable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stop</a:t>
            </a:r>
            <a:r>
              <a:rPr lang="de-DE" sz="1200" dirty="0">
                <a:solidFill>
                  <a:srgbClr val="003D6A"/>
                </a:solidFill>
              </a:rPr>
              <a:t> in </a:t>
            </a:r>
            <a:r>
              <a:rPr lang="de-DE" sz="1200" dirty="0" err="1">
                <a:solidFill>
                  <a:srgbClr val="003D6A"/>
                </a:solidFill>
              </a:rPr>
              <a:t>the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center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sleeve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Expansion </a:t>
            </a:r>
            <a:r>
              <a:rPr lang="de-DE" sz="1200" dirty="0" err="1">
                <a:solidFill>
                  <a:srgbClr val="003D6A"/>
                </a:solidFill>
              </a:rPr>
              <a:t>arbor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35" name="Gruppieren 34"/>
          <p:cNvGrpSpPr/>
          <p:nvPr/>
        </p:nvGrpSpPr>
        <p:grpSpPr>
          <a:xfrm>
            <a:off x="3027070" y="2639174"/>
            <a:ext cx="198000" cy="198000"/>
            <a:chOff x="4645063" y="732456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1662584" y="2880344"/>
            <a:ext cx="198000" cy="198000"/>
            <a:chOff x="4645063" y="732456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59" y="1362905"/>
            <a:ext cx="2536519" cy="184549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058" y="3981281"/>
            <a:ext cx="2572559" cy="187153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57" y="3988798"/>
            <a:ext cx="2563736" cy="186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fik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6" y="1345365"/>
            <a:ext cx="2377594" cy="1728833"/>
          </a:xfrm>
          <a:prstGeom prst="rect">
            <a:avLst/>
          </a:prstGeom>
        </p:spPr>
      </p:pic>
      <p:grpSp>
        <p:nvGrpSpPr>
          <p:cNvPr id="21" name="Gruppieren 20"/>
          <p:cNvGrpSpPr/>
          <p:nvPr/>
        </p:nvGrpSpPr>
        <p:grpSpPr>
          <a:xfrm>
            <a:off x="1996164" y="2750302"/>
            <a:ext cx="198000" cy="198000"/>
            <a:chOff x="4645063" y="729193"/>
            <a:chExt cx="266095" cy="271350"/>
          </a:xfrm>
        </p:grpSpPr>
        <p:sp>
          <p:nvSpPr>
            <p:cNvPr id="22" name="Ellipse 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/>
          <p:cNvSpPr/>
          <p:nvPr/>
        </p:nvSpPr>
        <p:spPr>
          <a:xfrm>
            <a:off x="4714386" y="3610864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ROTA-S plus 2.0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ROTA-S plus 2.0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Maximum </a:t>
            </a:r>
            <a:r>
              <a:rPr lang="de-DE" sz="1600" b="1" dirty="0" err="1">
                <a:solidFill>
                  <a:srgbClr val="003D6A"/>
                </a:solidFill>
              </a:rPr>
              <a:t>operating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safety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9826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Correct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change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252338" y="3610864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Incorrect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change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14386" y="3633166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Angle </a:t>
            </a:r>
            <a:r>
              <a:rPr lang="de-DE" sz="1600" b="1" dirty="0" err="1">
                <a:solidFill>
                  <a:srgbClr val="003D6A"/>
                </a:solidFill>
              </a:rPr>
              <a:t>serrated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base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jaws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2895837" y="2138392"/>
            <a:ext cx="198000" cy="198000"/>
            <a:chOff x="4645063" y="729193"/>
            <a:chExt cx="266095" cy="271350"/>
          </a:xfrm>
        </p:grpSpPr>
        <p:sp>
          <p:nvSpPr>
            <p:cNvPr id="15" name="Ellipse 1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3038855" y="2106926"/>
            <a:ext cx="1036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3D6A"/>
                </a:solidFill>
              </a:rPr>
              <a:t>Indicator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pin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24" name="Gruppieren 23"/>
          <p:cNvGrpSpPr/>
          <p:nvPr/>
        </p:nvGrpSpPr>
        <p:grpSpPr>
          <a:xfrm>
            <a:off x="7736872" y="2560253"/>
            <a:ext cx="198000" cy="198000"/>
            <a:chOff x="4645063" y="729193"/>
            <a:chExt cx="266095" cy="271350"/>
          </a:xfrm>
        </p:grpSpPr>
        <p:sp>
          <p:nvSpPr>
            <p:cNvPr id="25" name="Ellipse 2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7728921" y="1466191"/>
            <a:ext cx="198000" cy="198000"/>
            <a:chOff x="4645063" y="729193"/>
            <a:chExt cx="266095" cy="271350"/>
          </a:xfrm>
        </p:grpSpPr>
        <p:sp>
          <p:nvSpPr>
            <p:cNvPr id="32" name="Ellipse 3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40" name="Gruppieren 39"/>
          <p:cNvGrpSpPr/>
          <p:nvPr/>
        </p:nvGrpSpPr>
        <p:grpSpPr>
          <a:xfrm>
            <a:off x="7732149" y="1827916"/>
            <a:ext cx="198000" cy="198000"/>
            <a:chOff x="4645063" y="732456"/>
            <a:chExt cx="266095" cy="271350"/>
          </a:xfrm>
        </p:grpSpPr>
        <p:sp>
          <p:nvSpPr>
            <p:cNvPr id="41" name="Ellipse 4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46" name="Gruppieren 45"/>
          <p:cNvGrpSpPr/>
          <p:nvPr/>
        </p:nvGrpSpPr>
        <p:grpSpPr>
          <a:xfrm>
            <a:off x="7728921" y="2198161"/>
            <a:ext cx="198000" cy="198000"/>
            <a:chOff x="4637578" y="732456"/>
            <a:chExt cx="266095" cy="271350"/>
          </a:xfrm>
        </p:grpSpPr>
        <p:sp>
          <p:nvSpPr>
            <p:cNvPr id="47" name="Ellipse 4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13" name="Textfeld 12"/>
          <p:cNvSpPr txBox="1"/>
          <p:nvPr/>
        </p:nvSpPr>
        <p:spPr>
          <a:xfrm>
            <a:off x="7878722" y="1430896"/>
            <a:ext cx="1184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Push </a:t>
            </a:r>
            <a:r>
              <a:rPr lang="de-DE" sz="1200" dirty="0" err="1">
                <a:solidFill>
                  <a:srgbClr val="003D6A"/>
                </a:solidFill>
              </a:rPr>
              <a:t>button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Slide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Traverse </a:t>
            </a:r>
            <a:r>
              <a:rPr lang="de-DE" sz="1200" dirty="0" err="1">
                <a:solidFill>
                  <a:srgbClr val="003D6A"/>
                </a:solidFill>
              </a:rPr>
              <a:t>slide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Locking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slide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Base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endParaRPr lang="de-DE" sz="1200" dirty="0">
              <a:solidFill>
                <a:srgbClr val="003D6A"/>
              </a:solidFill>
            </a:endParaRPr>
          </a:p>
        </p:txBody>
      </p:sp>
      <p:grpSp>
        <p:nvGrpSpPr>
          <p:cNvPr id="51" name="Gruppieren 50"/>
          <p:cNvGrpSpPr/>
          <p:nvPr/>
        </p:nvGrpSpPr>
        <p:grpSpPr>
          <a:xfrm>
            <a:off x="7736103" y="2920646"/>
            <a:ext cx="198000" cy="198000"/>
            <a:chOff x="4645063" y="729193"/>
            <a:chExt cx="266095" cy="271350"/>
          </a:xfrm>
        </p:grpSpPr>
        <p:sp>
          <p:nvSpPr>
            <p:cNvPr id="52" name="Ellipse 5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Textfeld 5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3291204" y="4086178"/>
            <a:ext cx="198000" cy="198000"/>
            <a:chOff x="4645063" y="729193"/>
            <a:chExt cx="266095" cy="271350"/>
          </a:xfrm>
        </p:grpSpPr>
        <p:sp>
          <p:nvSpPr>
            <p:cNvPr id="59" name="Ellipse 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Textfeld 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3295158" y="4439582"/>
            <a:ext cx="198000" cy="198000"/>
            <a:chOff x="4645063" y="732456"/>
            <a:chExt cx="266095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3291204" y="4804742"/>
            <a:ext cx="198000" cy="198000"/>
            <a:chOff x="4637578" y="732456"/>
            <a:chExt cx="266095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3300728" y="5169763"/>
            <a:ext cx="198000" cy="198000"/>
            <a:chOff x="4645063" y="729193"/>
            <a:chExt cx="266095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3299112" y="5529478"/>
            <a:ext cx="198000" cy="198000"/>
            <a:chOff x="4645063" y="729193"/>
            <a:chExt cx="266095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88" name="Textfeld 87"/>
          <p:cNvSpPr txBox="1"/>
          <p:nvPr/>
        </p:nvSpPr>
        <p:spPr>
          <a:xfrm>
            <a:off x="3451073" y="4049563"/>
            <a:ext cx="11847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Push </a:t>
            </a:r>
            <a:r>
              <a:rPr lang="de-DE" sz="1200" dirty="0" err="1">
                <a:solidFill>
                  <a:srgbClr val="003D6A"/>
                </a:solidFill>
              </a:rPr>
              <a:t>button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Slide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Traverse </a:t>
            </a:r>
            <a:r>
              <a:rPr lang="de-DE" sz="1200" dirty="0" err="1">
                <a:solidFill>
                  <a:srgbClr val="003D6A"/>
                </a:solidFill>
              </a:rPr>
              <a:t>slide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 err="1">
                <a:solidFill>
                  <a:srgbClr val="003D6A"/>
                </a:solidFill>
              </a:rPr>
              <a:t>Locking</a:t>
            </a:r>
            <a:r>
              <a:rPr lang="de-DE" sz="1200" dirty="0">
                <a:solidFill>
                  <a:srgbClr val="003D6A"/>
                </a:solidFill>
              </a:rPr>
              <a:t> </a:t>
            </a:r>
            <a:r>
              <a:rPr lang="de-DE" sz="1200" dirty="0" err="1">
                <a:solidFill>
                  <a:srgbClr val="003D6A"/>
                </a:solidFill>
              </a:rPr>
              <a:t>slide</a:t>
            </a:r>
            <a:endParaRPr lang="de-DE" sz="1200" dirty="0">
              <a:solidFill>
                <a:srgbClr val="003D6A"/>
              </a:solidFill>
            </a:endParaRP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Base </a:t>
            </a:r>
            <a:r>
              <a:rPr lang="de-DE" sz="1200" dirty="0" err="1">
                <a:solidFill>
                  <a:srgbClr val="003D6A"/>
                </a:solidFill>
              </a:rPr>
              <a:t>jaw</a:t>
            </a:r>
            <a:endParaRPr lang="de-DE" sz="1200" dirty="0">
              <a:solidFill>
                <a:srgbClr val="003D6A"/>
              </a:solidFill>
            </a:endParaRPr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175" y="4035718"/>
            <a:ext cx="2585408" cy="1881895"/>
          </a:xfrm>
          <a:prstGeom prst="rect">
            <a:avLst/>
          </a:prstGeom>
        </p:spPr>
      </p:pic>
      <p:pic>
        <p:nvPicPr>
          <p:cNvPr id="90" name="Grafik 8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299" y="1612587"/>
            <a:ext cx="1825417" cy="1283461"/>
          </a:xfrm>
          <a:prstGeom prst="rect">
            <a:avLst/>
          </a:prstGeom>
        </p:spPr>
      </p:pic>
      <p:grpSp>
        <p:nvGrpSpPr>
          <p:cNvPr id="91" name="Gruppieren 90"/>
          <p:cNvGrpSpPr/>
          <p:nvPr/>
        </p:nvGrpSpPr>
        <p:grpSpPr>
          <a:xfrm>
            <a:off x="5600655" y="2121119"/>
            <a:ext cx="198000" cy="198000"/>
            <a:chOff x="4645063" y="729193"/>
            <a:chExt cx="266095" cy="271350"/>
          </a:xfrm>
        </p:grpSpPr>
        <p:sp>
          <p:nvSpPr>
            <p:cNvPr id="92" name="Ellipse 9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Textfeld 9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94" name="Gruppieren 93"/>
          <p:cNvGrpSpPr/>
          <p:nvPr/>
        </p:nvGrpSpPr>
        <p:grpSpPr>
          <a:xfrm>
            <a:off x="4929656" y="2088147"/>
            <a:ext cx="198000" cy="198000"/>
            <a:chOff x="4645063" y="729193"/>
            <a:chExt cx="266095" cy="271350"/>
          </a:xfrm>
        </p:grpSpPr>
        <p:sp>
          <p:nvSpPr>
            <p:cNvPr id="95" name="Ellipse 9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Textfeld 9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7" name="Gruppieren 96"/>
          <p:cNvGrpSpPr/>
          <p:nvPr/>
        </p:nvGrpSpPr>
        <p:grpSpPr>
          <a:xfrm>
            <a:off x="5337586" y="1994427"/>
            <a:ext cx="198000" cy="198000"/>
            <a:chOff x="4645063" y="732456"/>
            <a:chExt cx="266095" cy="271350"/>
          </a:xfrm>
        </p:grpSpPr>
        <p:sp>
          <p:nvSpPr>
            <p:cNvPr id="98" name="Ellipse 9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00" name="Gruppieren 99"/>
          <p:cNvGrpSpPr/>
          <p:nvPr/>
        </p:nvGrpSpPr>
        <p:grpSpPr>
          <a:xfrm>
            <a:off x="5387648" y="2194669"/>
            <a:ext cx="198000" cy="198000"/>
            <a:chOff x="4637578" y="732456"/>
            <a:chExt cx="266095" cy="271350"/>
          </a:xfrm>
        </p:grpSpPr>
        <p:sp>
          <p:nvSpPr>
            <p:cNvPr id="101" name="Ellipse 10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Textfeld 101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03" name="Gruppieren 102"/>
          <p:cNvGrpSpPr/>
          <p:nvPr/>
        </p:nvGrpSpPr>
        <p:grpSpPr>
          <a:xfrm>
            <a:off x="5154812" y="1674999"/>
            <a:ext cx="198000" cy="198000"/>
            <a:chOff x="4645063" y="729193"/>
            <a:chExt cx="266095" cy="271350"/>
          </a:xfrm>
        </p:grpSpPr>
        <p:sp>
          <p:nvSpPr>
            <p:cNvPr id="104" name="Ellipse 10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5" name="Textfeld 10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06" name="Gleichschenkliges Dreieck 105"/>
          <p:cNvSpPr/>
          <p:nvPr/>
        </p:nvSpPr>
        <p:spPr>
          <a:xfrm rot="16200000">
            <a:off x="5873345" y="1376088"/>
            <a:ext cx="947666" cy="1420663"/>
          </a:xfrm>
          <a:prstGeom prst="triangle">
            <a:avLst/>
          </a:prstGeom>
          <a:noFill/>
          <a:ln w="1270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7" name="Grafik 10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3" t="26767" r="48430" b="58207"/>
          <a:stretch/>
        </p:blipFill>
        <p:spPr>
          <a:xfrm>
            <a:off x="6638340" y="1610759"/>
            <a:ext cx="1007438" cy="957263"/>
          </a:xfrm>
          <a:prstGeom prst="ellipse">
            <a:avLst/>
          </a:prstGeom>
          <a:ln w="6350" cap="rnd">
            <a:solidFill>
              <a:srgbClr val="003D6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8" name="Grafik 10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9" y="4221230"/>
            <a:ext cx="1884657" cy="1285200"/>
          </a:xfrm>
          <a:prstGeom prst="rect">
            <a:avLst/>
          </a:prstGeom>
        </p:spPr>
      </p:pic>
      <p:grpSp>
        <p:nvGrpSpPr>
          <p:cNvPr id="109" name="Gruppieren 108"/>
          <p:cNvGrpSpPr/>
          <p:nvPr/>
        </p:nvGrpSpPr>
        <p:grpSpPr>
          <a:xfrm>
            <a:off x="467016" y="4728726"/>
            <a:ext cx="198000" cy="198000"/>
            <a:chOff x="4645063" y="729193"/>
            <a:chExt cx="266095" cy="271350"/>
          </a:xfrm>
        </p:grpSpPr>
        <p:sp>
          <p:nvSpPr>
            <p:cNvPr id="110" name="Ellipse 10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Textfeld 11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12" name="Gruppieren 111"/>
          <p:cNvGrpSpPr/>
          <p:nvPr/>
        </p:nvGrpSpPr>
        <p:grpSpPr>
          <a:xfrm>
            <a:off x="811407" y="4612292"/>
            <a:ext cx="198000" cy="198000"/>
            <a:chOff x="4645063" y="732456"/>
            <a:chExt cx="266095" cy="271350"/>
          </a:xfrm>
        </p:grpSpPr>
        <p:sp>
          <p:nvSpPr>
            <p:cNvPr id="113" name="Ellipse 1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4" name="Textfeld 11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15" name="Gruppieren 114"/>
          <p:cNvGrpSpPr/>
          <p:nvPr/>
        </p:nvGrpSpPr>
        <p:grpSpPr>
          <a:xfrm>
            <a:off x="902841" y="4823196"/>
            <a:ext cx="198000" cy="198000"/>
            <a:chOff x="4637578" y="732456"/>
            <a:chExt cx="266095" cy="271350"/>
          </a:xfrm>
        </p:grpSpPr>
        <p:sp>
          <p:nvSpPr>
            <p:cNvPr id="116" name="Ellipse 11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7" name="Textfeld 116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18" name="Gruppieren 117"/>
          <p:cNvGrpSpPr/>
          <p:nvPr/>
        </p:nvGrpSpPr>
        <p:grpSpPr>
          <a:xfrm>
            <a:off x="1139480" y="4715568"/>
            <a:ext cx="198000" cy="198000"/>
            <a:chOff x="4645063" y="729193"/>
            <a:chExt cx="266095" cy="271350"/>
          </a:xfrm>
        </p:grpSpPr>
        <p:sp>
          <p:nvSpPr>
            <p:cNvPr id="119" name="Ellipse 11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0" name="Textfeld 11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21" name="Gruppieren 120"/>
          <p:cNvGrpSpPr/>
          <p:nvPr/>
        </p:nvGrpSpPr>
        <p:grpSpPr>
          <a:xfrm>
            <a:off x="665016" y="4270786"/>
            <a:ext cx="198000" cy="198000"/>
            <a:chOff x="4645063" y="729193"/>
            <a:chExt cx="266095" cy="271350"/>
          </a:xfrm>
        </p:grpSpPr>
        <p:sp>
          <p:nvSpPr>
            <p:cNvPr id="122" name="Ellipse 12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3" name="Textfeld 12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124" name="Gleichschenkliges Dreieck 123"/>
          <p:cNvSpPr/>
          <p:nvPr/>
        </p:nvSpPr>
        <p:spPr>
          <a:xfrm rot="16200000">
            <a:off x="1407789" y="3981386"/>
            <a:ext cx="924350" cy="1420663"/>
          </a:xfrm>
          <a:prstGeom prst="triangle">
            <a:avLst/>
          </a:prstGeom>
          <a:noFill/>
          <a:ln w="190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5" name="Grafik 12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54" t="26905" r="49678" b="58575"/>
          <a:stretch/>
        </p:blipFill>
        <p:spPr>
          <a:xfrm>
            <a:off x="2216411" y="4212917"/>
            <a:ext cx="968678" cy="962048"/>
          </a:xfrm>
          <a:prstGeom prst="ellipse">
            <a:avLst/>
          </a:prstGeom>
          <a:ln w="6350" cap="rnd">
            <a:solidFill>
              <a:srgbClr val="003D6A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67383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673</Words>
  <Application>Microsoft Office PowerPoint</Application>
  <PresentationFormat>Bildschirmpräsentation (4:3)</PresentationFormat>
  <Paragraphs>288</Paragraphs>
  <Slides>15</Slides>
  <Notes>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Challenges</vt:lpstr>
      <vt:lpstr>ROTA Manual Lathe Chucks</vt:lpstr>
      <vt:lpstr>ROTA overview Manual Lathe Chuck</vt:lpstr>
      <vt:lpstr>ROTA-S plus 2.0 Example of application</vt:lpstr>
      <vt:lpstr>ROTA-S plus 2.0</vt:lpstr>
      <vt:lpstr>ROTA-S plus 2.0</vt:lpstr>
      <vt:lpstr>ROTA-S plus 2.0</vt:lpstr>
      <vt:lpstr>ROTA-S plus 2.0</vt:lpstr>
      <vt:lpstr>ROTA-S plus 2.0</vt:lpstr>
      <vt:lpstr>ROTA-S plus 2.0</vt:lpstr>
      <vt:lpstr>Variants ROTA-S plus 2.0</vt:lpstr>
      <vt:lpstr>SCHUNK Services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605</cp:revision>
  <cp:lastPrinted>2018-01-05T10:34:27Z</cp:lastPrinted>
  <dcterms:created xsi:type="dcterms:W3CDTF">2015-04-07T09:55:40Z</dcterms:created>
  <dcterms:modified xsi:type="dcterms:W3CDTF">2021-07-28T11:59:15Z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A59A0D02-741F-4E50-89CF-E25FDD7DD069</vt:lpwstr>
  </property>
  <property fmtid="{D5CDD505-2E9C-101B-9397-08002B2CF9AE}" pid="3" name="ArticulatePath">
    <vt:lpwstr>Handspannfutter_EN</vt:lpwstr>
  </property>
</Properties>
</file>