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3-Finger-Zentrischgreifer I Universalgreifer I PZH-plus</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PZH-plus</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07889.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0788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079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Produktpräsentation</a:t>
            </a:r>
          </a:p>
          <a:p>
            <a:pPr marL="63104">
              <a:lnSpc>
                <a:spcPts val="2400"/>
              </a:lnSpc>
              <a:spcBef>
                <a:spcPct val="0"/>
              </a:spcBef>
              <a:spcAft>
                <a:spcPts val="900"/>
              </a:spcAft>
              <a:defRPr/>
            </a:pPr>
            <a:r>
              <a:rPr lang="de-DE" sz="2250">
                <a:solidFill>
                  <a:srgbClr val="FFFFFF"/>
                </a:solidFill>
              </a:rPr>
              <a:t>PZH-plus</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Universalgreifer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Universalgreifer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Erster Großhubgreifer mit der bewährten Vielzahnführung.</a:t>
            </a:r>
            <a:endParaRPr lang="de-DE" sz="1013" b="1">
              <a:solidFill>
                <a:srgbClr val="003D6A"/>
              </a:solidFill>
            </a:endParaRPr>
          </a:p>
          <a:p>
            <a:endParaRPr lang="de-DE" sz="1013" b="1">
              <a:solidFill>
                <a:srgbClr val="00446B"/>
              </a:solidFill>
            </a:endParaRPr>
          </a:p>
          <a:p>
            <a:r>
              <a:rPr lang="de-DE" sz="1013" b="1">
                <a:solidFill>
                  <a:srgbClr val="00446B"/>
                </a:solidFill>
              </a:rPr>
              <a:t>Bis zu 22 kg Werkstückgewicht</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Universalgreifer mit großem Hub und hoher Momentenaufnahme durch Vielzahn-Gleitführung</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Flexibel. Robust. Flach.</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Funktionsprinzip</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Gehäuse</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Grundbacken</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Vielzahn-Gleitführung</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Zahnriemen zur Synchronisation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grpSp>
        <p:nvGrpSpPr>
          <p:cNvPr id="26" name="Gruppieren 25"/>
          <p:cNvGrpSpPr/>
          <p:nvPr/>
        </p:nvGrpSpPr>
        <p:grpSpPr>
          <a:xfrm>
            <a:off x="4327186" y="3511458"/>
            <a:ext cx="4421166" cy="276999"/>
            <a:chOff x="333830" y="1772816"/>
            <a:chExt cx="6201674" cy="369332"/>
          </a:xfrm>
        </p:grpSpPr>
        <p:sp>
          <p:nvSpPr>
            <p:cNvPr id="27" name="Textfeld 26"/>
            <p:cNvSpPr txBox="1"/>
            <p:nvPr/>
          </p:nvSpPr>
          <p:spPr>
            <a:xfrm>
              <a:off x="576734" y="1772816"/>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Antrieb</a:t>
              </a:r>
            </a:p>
          </p:txBody>
        </p:sp>
        <p:grpSp>
          <p:nvGrpSpPr>
            <p:cNvPr id="28" name="Gruppieren 27"/>
            <p:cNvGrpSpPr/>
            <p:nvPr/>
          </p:nvGrpSpPr>
          <p:grpSpPr>
            <a:xfrm>
              <a:off x="333830" y="1775672"/>
              <a:ext cx="318475" cy="338555"/>
              <a:chOff x="327266" y="783139"/>
              <a:chExt cx="318475" cy="338555"/>
            </a:xfrm>
          </p:grpSpPr>
          <p:sp>
            <p:nvSpPr>
              <p:cNvPr id="2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30" name="Textfeld 29"/>
              <p:cNvSpPr txBox="1"/>
              <p:nvPr/>
            </p:nvSpPr>
            <p:spPr>
              <a:xfrm>
                <a:off x="327266" y="783139"/>
                <a:ext cx="318475" cy="338555"/>
              </a:xfrm>
              <a:prstGeom prst="rect">
                <a:avLst/>
              </a:prstGeom>
              <a:noFill/>
            </p:spPr>
            <p:txBody>
              <a:bodyPr wrap="square" rtlCol="0">
                <a:spAutoFit/>
              </a:bodyPr>
              <a:lstStyle/>
              <a:p>
                <a:r>
                  <a:rPr lang="de-DE" sz="1050" b="1">
                    <a:solidFill>
                      <a:schemeClr val="bg1"/>
                    </a:solidFill>
                  </a:rPr>
                  <a:t>5</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1100">
                <a:solidFill>
                  <a:srgbClr val="003D6A"/>
                </a:solidFill>
              </a:rPr>
              <a:t>Die Grundbacken bilden das bewegte Zylindergehäuse, während die ovalen Zylinderkolben feststehen. Die Kolbenräume werden mit Druckluft beaufschlagt und so geöffnet bzw. geschlossen. Die Grundbacken werden durch den über Mitnehmer verbundenen Zahnriemen synchronisiert.</a:t>
            </a:r>
          </a:p>
          <a:p>
            <a:r>
              <a:rPr lang="de-DE" sz="1100">
                <a:solidFill>
                  <a:srgbClr val="003D6A"/>
                </a:solidFill>
              </a:rPr>
              <a:t/>
            </a:r>
          </a:p>
          <a:p>
            <a:r>
              <a:rPr lang="de-DE" sz="1100">
                <a:solidFill>
                  <a:srgbClr val="003D6A"/>
                </a:solidFill>
              </a:rPr>
              <a:t/>
            </a:r>
          </a:p>
          <a:p>
            <a:r>
              <a:rPr lang="de-DE" sz="1100">
                <a:solidFill>
                  <a:srgbClr val="003D6A"/>
                </a:solidFill>
              </a:rPr>
              <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Funktionsbeschreibung</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Vorteile – Ihr Nutzen</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Robuste Vielzahn-Gleitführung </a:t>
            </a:r>
            <a:r>
              <a:rPr lang="de-DE" sz="1200">
                <a:solidFill>
                  <a:srgbClr val="003D6A"/>
                </a:solidFill>
              </a:rPr>
              <a:t>für präzise Handhabung</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Große Momentenaufnahme möglich </a:t>
            </a:r>
            <a:r>
              <a:rPr lang="de-DE" sz="1200">
                <a:solidFill>
                  <a:srgbClr val="003D6A"/>
                </a:solidFill>
              </a:rPr>
              <a:t>geeignet für den Einsatz langer Greiferfinger</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Feinfühliges Greifen </a:t>
            </a:r>
            <a:r>
              <a:rPr lang="de-DE" sz="1200">
                <a:solidFill>
                  <a:srgbClr val="003D6A"/>
                </a:solidFill>
              </a:rPr>
              <a:t>zur Handhabung von großen, empfindlichen Werkstücken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Energieversorgung über schlauchlosen Direktanschluss oder über Verschraubungen </a:t>
            </a:r>
            <a:r>
              <a:rPr lang="de-DE" sz="1200">
                <a:solidFill>
                  <a:srgbClr val="003D6A"/>
                </a:solidFill>
              </a:rPr>
              <a:t>für die flexible Druckversorgung in allen Automatisierungslösungen</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Umfangreiches Sensorzubehör </a:t>
            </a:r>
            <a:r>
              <a:rPr lang="de-DE" sz="1200">
                <a:solidFill>
                  <a:srgbClr val="003D6A"/>
                </a:solidFill>
              </a:rPr>
              <a:t>für vielfältige Abfragemöglichkeiten und Überwachung der Hubposition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Großer Hub </a:t>
            </a:r>
            <a:r>
              <a:rPr lang="de-DE" sz="1200">
                <a:solidFill>
                  <a:srgbClr val="003D6A"/>
                </a:solidFill>
              </a:rPr>
              <a:t>für ein flexibles Teilespektrum</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Flache Bauform </a:t>
            </a:r>
            <a:r>
              <a:rPr lang="de-DE" sz="1200">
                <a:solidFill>
                  <a:srgbClr val="003D6A"/>
                </a:solidFill>
              </a:rPr>
              <a:t>für geringe Störkonturen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Durchgehende Mittenbohrung </a:t>
            </a:r>
            <a:r>
              <a:rPr lang="de-DE" sz="1200">
                <a:solidFill>
                  <a:srgbClr val="003D6A"/>
                </a:solidFill>
              </a:rPr>
              <a:t>zur Durchführung von Werkstücken, Versorgungsschläuchen, Sensorik, optischen Werkstückerkennungssystemen u. ä.</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Technische Daten</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1044147"/>
                <a:gridCol xmlns:rel="http://schemas.openxmlformats.org/package/2006/relationships" xmlns:f="http://www.f.com" w="870122"/>
                <a:gridCol xmlns:rel="http://schemas.openxmlformats.org/package/2006/relationships" xmlns:f="http://www.f.com" w="1218171"/>
                <a:gridCol xmlns:rel="http://schemas.openxmlformats.org/package/2006/relationships" xmlns:f="http://www.f.com" w="1218171"/>
                <a:gridCol xmlns:rel="http://schemas.openxmlformats.org/package/2006/relationships" xmlns:f="http://www.f.com" w="1566220"/>
                <a:gridCol xmlns:rel="http://schemas.openxmlformats.org/package/2006/relationships" xmlns:f="http://www.f.com" w="1044147"/>
                <a:gridCol xmlns:rel="http://schemas.openxmlformats.org/package/2006/relationships" xmlns:f="http://www.f.com" w="1392196"/>
              </a:tblGrid>
              <a:tr xmlns:rel="http://schemas.openxmlformats.org/package/2006/relationships" xmlns:f="http://www.f.com" h="253080">
                <a:tc gridSpan="7">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Technische Daten Übersicht</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c hMerge="1"/>
                <a:tc hMerge="1"/>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Baugröße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Hub pro Backe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Schließkraft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Öffnungskraft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Empfohlenes Werkstückgewicht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Eigenmasse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Max. zulässige Fingerlänge</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375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1.9</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150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900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950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3.9</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200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2000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2100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12.5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300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75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75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4200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4400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22</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33</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400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