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3" r:id="rId2"/>
    <p:sldId id="514" r:id="rId3"/>
    <p:sldId id="531" r:id="rId4"/>
    <p:sldId id="517" r:id="rId5"/>
    <p:sldId id="518" r:id="rId6"/>
    <p:sldId id="519" r:id="rId7"/>
    <p:sldId id="489" r:id="rId8"/>
    <p:sldId id="488" r:id="rId9"/>
    <p:sldId id="490" r:id="rId10"/>
    <p:sldId id="497" r:id="rId11"/>
    <p:sldId id="520" r:id="rId12"/>
    <p:sldId id="521" r:id="rId13"/>
    <p:sldId id="522" r:id="rId14"/>
    <p:sldId id="532" r:id="rId15"/>
    <p:sldId id="279" r:id="rId16"/>
  </p:sldIdLst>
  <p:sldSz cx="9144000" cy="6858000" type="screen4x3"/>
  <p:notesSz cx="6797675" cy="9926638"/>
  <p:custDataLst>
    <p:tags r:id="rId19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135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Videos/ROTA-S_plus_2.0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ROTA-S plus 2.0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Handspannfutter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DA7EF1-3771-4ED1-9F0E-B455124D85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382" y="440113"/>
            <a:ext cx="3757235" cy="37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Spanndorn für Innenspannung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0" y="1320667"/>
            <a:ext cx="2085690" cy="19733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4" y="4027314"/>
            <a:ext cx="2541267" cy="18481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52667" y="3616290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Einfache Betätigung des Spanndorns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7746"/>
          <a:stretch/>
        </p:blipFill>
        <p:spPr>
          <a:xfrm>
            <a:off x="561443" y="1307826"/>
            <a:ext cx="2037807" cy="1917800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1481346" y="1864249"/>
            <a:ext cx="198000" cy="198000"/>
            <a:chOff x="4645063" y="732456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852890" y="2607213"/>
            <a:ext cx="198000" cy="198000"/>
            <a:chOff x="4645063" y="729193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142337" y="2152612"/>
            <a:ext cx="198000" cy="198000"/>
            <a:chOff x="4637578" y="732679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462261" y="2819995"/>
            <a:ext cx="198000" cy="198000"/>
            <a:chOff x="4642882" y="738982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488604" y="2386845"/>
            <a:ext cx="198000" cy="198000"/>
            <a:chOff x="4645477" y="728377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32" name="Inhaltsplatzhalter 3"/>
          <p:cNvSpPr>
            <a:spLocks noGrp="1"/>
          </p:cNvSpPr>
          <p:nvPr>
            <p:ph sz="quarter" idx="10"/>
          </p:nvPr>
        </p:nvSpPr>
        <p:spPr>
          <a:xfrm>
            <a:off x="2809585" y="1518671"/>
            <a:ext cx="1620598" cy="150628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Spanndorn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Betätigungsbacke mit Keilhakenantrieb</a:t>
            </a: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Spannhülse</a:t>
            </a: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Dummybacke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Flexkegel</a:t>
            </a:r>
            <a:r>
              <a:rPr lang="de-DE" sz="1200" dirty="0">
                <a:solidFill>
                  <a:srgbClr val="00446B"/>
                </a:solidFill>
              </a:rPr>
              <a:t> in der Futterbohrung</a:t>
            </a:r>
          </a:p>
          <a:p>
            <a:pPr>
              <a:lnSpc>
                <a:spcPct val="100000"/>
              </a:lnSpc>
            </a:pP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2637095" y="1819581"/>
            <a:ext cx="198000" cy="198000"/>
            <a:chOff x="4645063" y="732456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2637095" y="1549214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637095" y="2252430"/>
            <a:ext cx="198000" cy="198000"/>
            <a:chOff x="4637578" y="732456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637095" y="2520228"/>
            <a:ext cx="198000" cy="198000"/>
            <a:chOff x="4631178" y="738982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637095" y="2771725"/>
            <a:ext cx="198000" cy="198000"/>
            <a:chOff x="4637578" y="738982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48" name="Grafik 47">
            <a:extLst>
              <a:ext uri="{FF2B5EF4-FFF2-40B4-BE49-F238E27FC236}">
                <a16:creationId xmlns:a16="http://schemas.microsoft.com/office/drawing/2014/main" id="{F4FB8C3A-29C1-48C1-9964-EBB569DD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861" y="4048427"/>
            <a:ext cx="4007704" cy="172391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A48B76E6-D0E1-4D13-B697-B2BC9329BFB5}"/>
              </a:ext>
            </a:extLst>
          </p:cNvPr>
          <p:cNvSpPr txBox="1"/>
          <p:nvPr/>
        </p:nvSpPr>
        <p:spPr>
          <a:xfrm>
            <a:off x="4731713" y="363582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Anzeigestift ROTA-S plus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637A6E6-BBD8-4F02-8435-A2322D0381BF}"/>
              </a:ext>
            </a:extLst>
          </p:cNvPr>
          <p:cNvSpPr/>
          <p:nvPr/>
        </p:nvSpPr>
        <p:spPr>
          <a:xfrm>
            <a:off x="4724514" y="363068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146AC48-BEFA-405A-B7D5-6FFF334D359D}"/>
              </a:ext>
            </a:extLst>
          </p:cNvPr>
          <p:cNvSpPr/>
          <p:nvPr/>
        </p:nvSpPr>
        <p:spPr>
          <a:xfrm>
            <a:off x="7388118" y="4412844"/>
            <a:ext cx="284086" cy="254216"/>
          </a:xfrm>
          <a:prstGeom prst="ellipse">
            <a:avLst/>
          </a:prstGeom>
          <a:noFill/>
          <a:ln w="38100">
            <a:solidFill>
              <a:srgbClr val="009E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F711F29-4E03-4025-B130-4178E38ED0EB}"/>
              </a:ext>
            </a:extLst>
          </p:cNvPr>
          <p:cNvSpPr/>
          <p:nvPr/>
        </p:nvSpPr>
        <p:spPr>
          <a:xfrm>
            <a:off x="5839013" y="4518286"/>
            <a:ext cx="397744" cy="379399"/>
          </a:xfrm>
          <a:prstGeom prst="ellipse">
            <a:avLst/>
          </a:prstGeom>
          <a:noFill/>
          <a:ln w="38100">
            <a:solidFill>
              <a:srgbClr val="009E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95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46" y="1503191"/>
            <a:ext cx="639871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3837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Standardpaket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Vorteilspaket 1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2338" y="3622448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49320" y="363055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Vorteilspaket 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" y="1350218"/>
            <a:ext cx="1426384" cy="14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79" y="1294331"/>
            <a:ext cx="1426384" cy="14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" y="3927550"/>
            <a:ext cx="1426384" cy="1440000"/>
          </a:xfrm>
          <a:prstGeom prst="rect">
            <a:avLst/>
          </a:prstGeom>
        </p:spPr>
      </p:pic>
      <p:sp>
        <p:nvSpPr>
          <p:cNvPr id="17" name="Inhaltsplatzhalter 3"/>
          <p:cNvSpPr>
            <a:spLocks noGrp="1"/>
          </p:cNvSpPr>
          <p:nvPr>
            <p:ph sz="quarter" idx="10"/>
          </p:nvPr>
        </p:nvSpPr>
        <p:spPr>
          <a:xfrm>
            <a:off x="53880" y="2826525"/>
            <a:ext cx="2148195" cy="302581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Futter ROTA-S plus 2.0</a:t>
            </a:r>
          </a:p>
        </p:txBody>
      </p:sp>
      <p:sp>
        <p:nvSpPr>
          <p:cNvPr id="18" name="Inhaltsplatzhalter 3"/>
          <p:cNvSpPr txBox="1">
            <a:spLocks/>
          </p:cNvSpPr>
          <p:nvPr/>
        </p:nvSpPr>
        <p:spPr>
          <a:xfrm>
            <a:off x="2390715" y="2826723"/>
            <a:ext cx="2027523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Grundbacken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4427558" y="2821630"/>
            <a:ext cx="2282484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Futter ROTA-S plus 2.0</a:t>
            </a:r>
          </a:p>
        </p:txBody>
      </p:sp>
      <p:sp>
        <p:nvSpPr>
          <p:cNvPr id="21" name="Inhaltsplatzhalter 3"/>
          <p:cNvSpPr txBox="1">
            <a:spLocks/>
          </p:cNvSpPr>
          <p:nvPr/>
        </p:nvSpPr>
        <p:spPr>
          <a:xfrm>
            <a:off x="189674" y="5358502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Futter ROTA-S plus 2.0</a:t>
            </a:r>
          </a:p>
        </p:txBody>
      </p:sp>
      <p:sp>
        <p:nvSpPr>
          <p:cNvPr id="22" name="Inhaltsplatzhalter 3"/>
          <p:cNvSpPr txBox="1">
            <a:spLocks/>
          </p:cNvSpPr>
          <p:nvPr/>
        </p:nvSpPr>
        <p:spPr>
          <a:xfrm>
            <a:off x="1629305" y="5358503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Grundbacken</a:t>
            </a:r>
          </a:p>
        </p:txBody>
      </p:sp>
      <p:sp>
        <p:nvSpPr>
          <p:cNvPr id="23" name="Inhaltsplatzhalter 3"/>
          <p:cNvSpPr txBox="1">
            <a:spLocks/>
          </p:cNvSpPr>
          <p:nvPr/>
        </p:nvSpPr>
        <p:spPr>
          <a:xfrm>
            <a:off x="6665247" y="2794740"/>
            <a:ext cx="2290621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1" dirty="0">
                <a:solidFill>
                  <a:srgbClr val="00446B"/>
                </a:solidFill>
              </a:rPr>
              <a:t>Stufenblockbacken </a:t>
            </a:r>
            <a:r>
              <a:rPr lang="de-DE" sz="1200" dirty="0">
                <a:solidFill>
                  <a:srgbClr val="00446B"/>
                </a:solidFill>
              </a:rPr>
              <a:t>ausgeschliffen unter Spanndruck</a:t>
            </a:r>
          </a:p>
        </p:txBody>
      </p:sp>
      <p:sp>
        <p:nvSpPr>
          <p:cNvPr id="26" name="Inhaltsplatzhalter 3"/>
          <p:cNvSpPr txBox="1">
            <a:spLocks/>
          </p:cNvSpPr>
          <p:nvPr/>
        </p:nvSpPr>
        <p:spPr>
          <a:xfrm>
            <a:off x="2946142" y="5361270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1" dirty="0">
                <a:solidFill>
                  <a:srgbClr val="00446B"/>
                </a:solidFill>
              </a:rPr>
              <a:t>Harte Aufsatzbacken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Ausgeschliffen unter Spanndruck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23101" r="15732"/>
          <a:stretch/>
        </p:blipFill>
        <p:spPr>
          <a:xfrm>
            <a:off x="2302838" y="4201136"/>
            <a:ext cx="68694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18444" r="14167"/>
          <a:stretch/>
        </p:blipFill>
        <p:spPr>
          <a:xfrm>
            <a:off x="3579423" y="4192823"/>
            <a:ext cx="777428" cy="9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1530" r="17949"/>
          <a:stretch/>
        </p:blipFill>
        <p:spPr>
          <a:xfrm>
            <a:off x="3014185" y="1652813"/>
            <a:ext cx="679689" cy="9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12308" r="12580"/>
          <a:stretch/>
        </p:blipFill>
        <p:spPr>
          <a:xfrm>
            <a:off x="7485803" y="1533167"/>
            <a:ext cx="756050" cy="900000"/>
          </a:xfrm>
          <a:prstGeom prst="rect">
            <a:avLst/>
          </a:prstGeom>
        </p:spPr>
      </p:pic>
      <p:sp>
        <p:nvSpPr>
          <p:cNvPr id="30" name="Plus 29"/>
          <p:cNvSpPr/>
          <p:nvPr/>
        </p:nvSpPr>
        <p:spPr>
          <a:xfrm>
            <a:off x="1730092" y="4412212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lus 30"/>
          <p:cNvSpPr/>
          <p:nvPr/>
        </p:nvSpPr>
        <p:spPr>
          <a:xfrm>
            <a:off x="3064063" y="4412212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lus 31"/>
          <p:cNvSpPr/>
          <p:nvPr/>
        </p:nvSpPr>
        <p:spPr>
          <a:xfrm>
            <a:off x="6562452" y="1724098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lus 32"/>
          <p:cNvSpPr/>
          <p:nvPr/>
        </p:nvSpPr>
        <p:spPr>
          <a:xfrm>
            <a:off x="2111483" y="1874255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44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ROTA-S plus 2.0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2540"/>
              </p:ext>
            </p:extLst>
          </p:nvPr>
        </p:nvGraphicFramePr>
        <p:xfrm>
          <a:off x="449028" y="1135728"/>
          <a:ext cx="825504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3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045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Drehmoment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Futterbohrung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(max. Vergrößerung)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2.0 160-42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 (45)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 (55)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2.0 250-62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 (75)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2.0 315-92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92 (102)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 400-102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102 (130)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500-162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162 (180)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630-252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 (270)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800-252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 (270)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1000-402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402 (412)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745604"/>
              </p:ext>
            </p:extLst>
          </p:nvPr>
        </p:nvGraphicFramePr>
        <p:xfrm>
          <a:off x="449032" y="4455277"/>
          <a:ext cx="666666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Spannbereich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26-38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36-54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22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89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1059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5" y="3722920"/>
            <a:ext cx="1262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 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 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209309" y="5429958"/>
            <a:ext cx="1010213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Handspannfutter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mit Durchgangs-bohrung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255426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</a:rPr>
              <a:t>wechselsystem</a:t>
            </a:r>
            <a:endParaRPr lang="de-DE" sz="900" b="1" dirty="0">
              <a:solidFill>
                <a:srgbClr val="003D6A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ohne Durchgangs-bohrung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Pneumatische Vorderend-futter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Lünetten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Schnellwechsel-systeme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Kunden-spezifische Lösungen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13383" cy="1259672"/>
            <a:chOff x="-274348" y="1296415"/>
            <a:chExt cx="2717377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703266" cy="1532048"/>
              <a:chOff x="-93326" y="708363"/>
              <a:chExt cx="2703266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28878" cy="1532048"/>
                <a:chOff x="823912" y="720343"/>
                <a:chExt cx="1728878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15340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1003030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62778" y="3091454"/>
            <a:ext cx="2405042" cy="1264297"/>
            <a:chOff x="1282385" y="3845342"/>
            <a:chExt cx="2629261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82385" y="3845342"/>
              <a:ext cx="2629261" cy="1582571"/>
              <a:chOff x="1282385" y="3845342"/>
              <a:chExt cx="2629261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82385" y="3845342"/>
                <a:ext cx="2629261" cy="1582571"/>
                <a:chOff x="-55878" y="687388"/>
                <a:chExt cx="2629261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82571"/>
                  <a:chOff x="823913" y="696913"/>
                  <a:chExt cx="1692320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00359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55878" y="713891"/>
                  <a:ext cx="1015299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12963" cy="1408390"/>
              <a:chOff x="-183900" y="811398"/>
              <a:chExt cx="2612963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408390"/>
                <a:chOff x="823912" y="835439"/>
                <a:chExt cx="1548001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 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Handspannfutter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Handspannfutter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14354"/>
          <a:stretch/>
        </p:blipFill>
        <p:spPr>
          <a:xfrm>
            <a:off x="561443" y="1555929"/>
            <a:ext cx="514041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/>
              <a:t>Drehfutter: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ROTA-S plus 2.0 160 mit Stufenbacken.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 err="1"/>
              <a:t>Mermale</a:t>
            </a:r>
            <a:r>
              <a:rPr lang="de-DE" sz="1400" b="1" u="sng" dirty="0"/>
              <a:t>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Außenspannung von Stangenmaterial. Präzise und sichere Spannung in der Futterbohrung für beste Drehergebnisse. Einfaches und effizientes Umrüsten auf geänderte Durchmesserbereiche mit Backenschnellwechselsystem.</a:t>
            </a:r>
          </a:p>
        </p:txBody>
      </p:sp>
    </p:spTree>
    <p:extLst>
      <p:ext uri="{BB962C8B-B14F-4D97-AF65-F5344CB8AC3E}">
        <p14:creationId xmlns:p14="http://schemas.microsoft.com/office/powerpoint/2010/main" val="289228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1520117"/>
            <a:ext cx="5442271" cy="38095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393670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Keilstangenantrieb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Grundbacken mit schräger Verzahnung (SFG)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Verriegelungsmechanismus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Raststift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Betätigung über Sechskant-Anschluss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Druckknopf für Backenwechsel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Anzeigestift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Spezielle Formgebung mit „Spritzkante für Kühlschmierstoff“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3812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45034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406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2586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1219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102494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7876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90951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177664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11619" y="215244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134877" y="365486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416573" y="294646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939044" y="391677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622764" y="369540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61443" y="355322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152066" y="3370247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147762" y="357069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49821" y="23908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9105" y="4443475"/>
            <a:ext cx="309294" cy="198000"/>
            <a:chOff x="4569280" y="733042"/>
            <a:chExt cx="41566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779803" y="4201989"/>
            <a:ext cx="309294" cy="198000"/>
            <a:chOff x="4569280" y="733042"/>
            <a:chExt cx="41566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7151" y="4755006"/>
            <a:ext cx="309294" cy="198000"/>
            <a:chOff x="4569280" y="733042"/>
            <a:chExt cx="41566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775345" y="3990138"/>
            <a:ext cx="309294" cy="198000"/>
            <a:chOff x="4569280" y="733042"/>
            <a:chExt cx="41566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2774077" y="4889742"/>
            <a:ext cx="309294" cy="198000"/>
            <a:chOff x="4569280" y="733042"/>
            <a:chExt cx="41566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89105" y="5043205"/>
            <a:ext cx="309294" cy="198000"/>
            <a:chOff x="4569280" y="733042"/>
            <a:chExt cx="415665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050384" y="4039565"/>
            <a:ext cx="309294" cy="198000"/>
            <a:chOff x="4569280" y="733042"/>
            <a:chExt cx="415665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92118" y="5337662"/>
            <a:ext cx="309294" cy="198000"/>
            <a:chOff x="4569280" y="733042"/>
            <a:chExt cx="415665" cy="271350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5" y="1374884"/>
            <a:ext cx="2605114" cy="18942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Zentral-Schmiersystem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Keilstangensystem mit Abstreifer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Modulares Schutzbüchsensystem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Spindel mit Sechskant-Anschluss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654248" y="140573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023116" y="153653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658202" y="193979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027070" y="207502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165620" y="1494998"/>
            <a:ext cx="1359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Geschlossene Schutzbüchse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Verstellbarer Tiefenanschlag in der Schutzbüchse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Spanndorn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3027070" y="2639174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662584" y="2880344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59" y="1362905"/>
            <a:ext cx="2536519" cy="18454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8" y="3981281"/>
            <a:ext cx="2572559" cy="18715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57" y="3988798"/>
            <a:ext cx="2563736" cy="18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6" y="1345365"/>
            <a:ext cx="2377594" cy="1728833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996164" y="2750302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Maximale Bediensicherheit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Korrekter Backenwechsel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Falscher Backenwechsel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Schräg verzahnte Grundbacke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95837" y="213839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038855" y="2106926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Anzeigestift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7736872" y="2560253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7728921" y="1466191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732149" y="1827916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728921" y="2198161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878722" y="1430896"/>
            <a:ext cx="1184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Druckknopf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Querschieber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Sperrschieber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</p:txBody>
      </p:sp>
      <p:grpSp>
        <p:nvGrpSpPr>
          <p:cNvPr id="51" name="Gruppieren 50"/>
          <p:cNvGrpSpPr/>
          <p:nvPr/>
        </p:nvGrpSpPr>
        <p:grpSpPr>
          <a:xfrm>
            <a:off x="7736103" y="2920646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3291204" y="4086178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295158" y="4439582"/>
            <a:ext cx="198000" cy="198000"/>
            <a:chOff x="4645063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291204" y="4804742"/>
            <a:ext cx="198000" cy="198000"/>
            <a:chOff x="4637578" y="732456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300728" y="5169763"/>
            <a:ext cx="198000" cy="198000"/>
            <a:chOff x="4645063" y="729193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299112" y="5529478"/>
            <a:ext cx="198000" cy="198000"/>
            <a:chOff x="4645063" y="729193"/>
            <a:chExt cx="26609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88" name="Textfeld 87"/>
          <p:cNvSpPr txBox="1"/>
          <p:nvPr/>
        </p:nvSpPr>
        <p:spPr>
          <a:xfrm>
            <a:off x="3451073" y="4049563"/>
            <a:ext cx="1184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Druckknopf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Querschieber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Sperrschieber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75" y="4035718"/>
            <a:ext cx="2585408" cy="1881895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99" y="1612587"/>
            <a:ext cx="1825417" cy="1283461"/>
          </a:xfrm>
          <a:prstGeom prst="rect">
            <a:avLst/>
          </a:prstGeom>
        </p:spPr>
      </p:pic>
      <p:grpSp>
        <p:nvGrpSpPr>
          <p:cNvPr id="91" name="Gruppieren 90"/>
          <p:cNvGrpSpPr/>
          <p:nvPr/>
        </p:nvGrpSpPr>
        <p:grpSpPr>
          <a:xfrm>
            <a:off x="5600655" y="2121119"/>
            <a:ext cx="198000" cy="198000"/>
            <a:chOff x="4645063" y="729193"/>
            <a:chExt cx="266095" cy="271350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4929656" y="2088147"/>
            <a:ext cx="198000" cy="198000"/>
            <a:chOff x="4645063" y="729193"/>
            <a:chExt cx="266095" cy="271350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5337586" y="1994427"/>
            <a:ext cx="198000" cy="198000"/>
            <a:chOff x="4645063" y="732456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5387648" y="2194669"/>
            <a:ext cx="198000" cy="198000"/>
            <a:chOff x="4637578" y="732456"/>
            <a:chExt cx="266095" cy="271350"/>
          </a:xfrm>
        </p:grpSpPr>
        <p:sp>
          <p:nvSpPr>
            <p:cNvPr id="101" name="Ellipse 10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3" name="Gruppieren 102"/>
          <p:cNvGrpSpPr/>
          <p:nvPr/>
        </p:nvGrpSpPr>
        <p:grpSpPr>
          <a:xfrm>
            <a:off x="5154812" y="1674999"/>
            <a:ext cx="198000" cy="198000"/>
            <a:chOff x="4645063" y="729193"/>
            <a:chExt cx="266095" cy="271350"/>
          </a:xfrm>
        </p:grpSpPr>
        <p:sp>
          <p:nvSpPr>
            <p:cNvPr id="104" name="Ellipse 10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06" name="Gleichschenkliges Dreieck 105"/>
          <p:cNvSpPr/>
          <p:nvPr/>
        </p:nvSpPr>
        <p:spPr>
          <a:xfrm rot="16200000">
            <a:off x="5873345" y="1376088"/>
            <a:ext cx="947666" cy="1420663"/>
          </a:xfrm>
          <a:prstGeom prst="triangle">
            <a:avLst/>
          </a:prstGeom>
          <a:noFill/>
          <a:ln w="1270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7" name="Grafik 10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3" t="26767" r="48430" b="58207"/>
          <a:stretch/>
        </p:blipFill>
        <p:spPr>
          <a:xfrm>
            <a:off x="6638340" y="1610759"/>
            <a:ext cx="1007438" cy="957263"/>
          </a:xfrm>
          <a:prstGeom prst="ellipse">
            <a:avLst/>
          </a:prstGeom>
          <a:ln w="6350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8" name="Grafik 1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" y="4221230"/>
            <a:ext cx="1884657" cy="1285200"/>
          </a:xfrm>
          <a:prstGeom prst="rect">
            <a:avLst/>
          </a:prstGeom>
        </p:spPr>
      </p:pic>
      <p:grpSp>
        <p:nvGrpSpPr>
          <p:cNvPr id="109" name="Gruppieren 108"/>
          <p:cNvGrpSpPr/>
          <p:nvPr/>
        </p:nvGrpSpPr>
        <p:grpSpPr>
          <a:xfrm>
            <a:off x="467016" y="4728726"/>
            <a:ext cx="198000" cy="198000"/>
            <a:chOff x="4645063" y="729193"/>
            <a:chExt cx="266095" cy="271350"/>
          </a:xfrm>
        </p:grpSpPr>
        <p:sp>
          <p:nvSpPr>
            <p:cNvPr id="110" name="Ellipse 10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811407" y="4612292"/>
            <a:ext cx="198000" cy="198000"/>
            <a:chOff x="4645063" y="732456"/>
            <a:chExt cx="266095" cy="271350"/>
          </a:xfrm>
        </p:grpSpPr>
        <p:sp>
          <p:nvSpPr>
            <p:cNvPr id="113" name="Ellipse 1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902841" y="4823196"/>
            <a:ext cx="198000" cy="198000"/>
            <a:chOff x="4637578" y="732456"/>
            <a:chExt cx="266095" cy="271350"/>
          </a:xfrm>
        </p:grpSpPr>
        <p:sp>
          <p:nvSpPr>
            <p:cNvPr id="116" name="Ellipse 11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1139480" y="4715568"/>
            <a:ext cx="198000" cy="198000"/>
            <a:chOff x="4645063" y="729193"/>
            <a:chExt cx="266095" cy="271350"/>
          </a:xfrm>
        </p:grpSpPr>
        <p:sp>
          <p:nvSpPr>
            <p:cNvPr id="119" name="Ellipse 1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665016" y="4270786"/>
            <a:ext cx="198000" cy="198000"/>
            <a:chOff x="4645063" y="729193"/>
            <a:chExt cx="266095" cy="271350"/>
          </a:xfrm>
        </p:grpSpPr>
        <p:sp>
          <p:nvSpPr>
            <p:cNvPr id="122" name="Ellipse 1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24" name="Gleichschenkliges Dreieck 123"/>
          <p:cNvSpPr/>
          <p:nvPr/>
        </p:nvSpPr>
        <p:spPr>
          <a:xfrm rot="16200000">
            <a:off x="1407789" y="3981386"/>
            <a:ext cx="924350" cy="1420663"/>
          </a:xfrm>
          <a:prstGeom prst="triangle">
            <a:avLst/>
          </a:prstGeom>
          <a:noFill/>
          <a:ln w="190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5" name="Grafik 1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4" t="26905" r="49678" b="58575"/>
          <a:stretch/>
        </p:blipFill>
        <p:spPr>
          <a:xfrm>
            <a:off x="2216411" y="4212917"/>
            <a:ext cx="968678" cy="962048"/>
          </a:xfrm>
          <a:prstGeom prst="ellipse">
            <a:avLst/>
          </a:prstGeom>
          <a:ln w="6350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550</Words>
  <Application>Microsoft Office PowerPoint</Application>
  <PresentationFormat>Bildschirmpräsentation (4:3)</PresentationFormat>
  <Paragraphs>290</Paragraphs>
  <Slides>15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Handspannfutter</vt:lpstr>
      <vt:lpstr>ROTA Übersicht Handspannfutter</vt:lpstr>
      <vt:lpstr>ROTA-S plus 2.0 Anwendungsbeispiel</vt:lpstr>
      <vt:lpstr>ROTA-S plus 2.0</vt:lpstr>
      <vt:lpstr>ROTA-S plus 2.0</vt:lpstr>
      <vt:lpstr>ROTA-S plus 2.0</vt:lpstr>
      <vt:lpstr>ROTA-S plus 2.0</vt:lpstr>
      <vt:lpstr>ROTA-S plus 2.0</vt:lpstr>
      <vt:lpstr>ROTA-S plus 2.0</vt:lpstr>
      <vt:lpstr>Baureihen ROTA-S plus 2.0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637</cp:revision>
  <cp:lastPrinted>2018-01-05T10:34:27Z</cp:lastPrinted>
  <dcterms:created xsi:type="dcterms:W3CDTF">2015-04-07T09:55:40Z</dcterms:created>
  <dcterms:modified xsi:type="dcterms:W3CDTF">2021-07-28T11:58:46Z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