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2" r:id="rId2"/>
    <p:sldId id="262" r:id="rId3"/>
    <p:sldId id="269" r:id="rId4"/>
    <p:sldId id="270" r:id="rId5"/>
    <p:sldId id="271" r:id="rId6"/>
    <p:sldId id="263" r:id="rId7"/>
    <p:sldId id="273" r:id="rId8"/>
  </p:sldIdLst>
  <p:sldSz cx="9144000" cy="6858000" type="screen4x3"/>
  <p:notesSz cx="6648450" cy="98504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TZ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D6A"/>
    <a:srgbClr val="00446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9" autoAdjust="0"/>
    <p:restoredTop sz="94647" autoAdjust="0"/>
  </p:normalViewPr>
  <p:slideViewPr>
    <p:cSldViewPr snapToGrid="0" snapToObjects="1">
      <p:cViewPr>
        <p:scale>
          <a:sx n="70" d="100"/>
          <a:sy n="70" d="100"/>
        </p:scale>
        <p:origin x="-408" y="-948"/>
      </p:cViewPr>
      <p:guideLst>
        <p:guide orient="horz" pos="3054"/>
        <p:guide pos="4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12.06.2012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12.06.2012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97778"/>
            <a:ext cx="8229600" cy="717022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4055531"/>
            <a:ext cx="5333999" cy="40640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525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8" y="3319988"/>
            <a:ext cx="4152902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0" y="3979331"/>
            <a:ext cx="4127499" cy="4656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2" name="Bildplatzhalter 6"/>
          <p:cNvSpPr>
            <a:spLocks noGrp="1"/>
          </p:cNvSpPr>
          <p:nvPr>
            <p:ph type="pic" sz="quarter" idx="11"/>
          </p:nvPr>
        </p:nvSpPr>
        <p:spPr>
          <a:xfrm>
            <a:off x="4876800" y="2616200"/>
            <a:ext cx="3683000" cy="36957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5245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33397" y="2367488"/>
            <a:ext cx="7962903" cy="659344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 smtClean="0"/>
              <a:t>Präsentationstitel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58801" y="3026831"/>
            <a:ext cx="7937500" cy="440269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 smtClean="0"/>
              <a:t>Unterüberschrift der Präsentation</a:t>
            </a:r>
          </a:p>
        </p:txBody>
      </p:sp>
      <p:sp>
        <p:nvSpPr>
          <p:cNvPr id="14" name="Bildplatzhalter 6"/>
          <p:cNvSpPr>
            <a:spLocks noGrp="1"/>
          </p:cNvSpPr>
          <p:nvPr>
            <p:ph type="pic" sz="quarter" idx="11"/>
          </p:nvPr>
        </p:nvSpPr>
        <p:spPr>
          <a:xfrm>
            <a:off x="596901" y="3835400"/>
            <a:ext cx="7899399" cy="2476500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7" name="Bild 6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1346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1299" y="206907"/>
            <a:ext cx="8661401" cy="762529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</a:t>
            </a:r>
            <a:r>
              <a:rPr lang="de-DE" dirty="0" err="1" smtClean="0"/>
              <a:t>Powerpoint</a:t>
            </a:r>
            <a:r>
              <a:rPr lang="de-DE" dirty="0" smtClean="0"/>
              <a:t>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260327" y="909638"/>
            <a:ext cx="8642373" cy="50720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Präsentationstitel, Verfasser, Datum</a:t>
            </a:r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2831113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/>
          </p:nvPr>
        </p:nvSpPr>
        <p:spPr>
          <a:xfrm>
            <a:off x="260327" y="1066800"/>
            <a:ext cx="4298973" cy="4914899"/>
          </a:xfrm>
          <a:prstGeom prst="rect">
            <a:avLst/>
          </a:prstGeom>
        </p:spPr>
        <p:txBody>
          <a:bodyPr vert="horz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41299" y="206907"/>
            <a:ext cx="8661401" cy="762529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</a:t>
            </a:r>
            <a:r>
              <a:rPr lang="de-DE" dirty="0" err="1" smtClean="0"/>
              <a:t>Powerpoint</a:t>
            </a:r>
            <a:r>
              <a:rPr lang="de-DE" dirty="0" smtClean="0"/>
              <a:t>-Folie</a:t>
            </a:r>
            <a:endParaRPr lang="de-DE" dirty="0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909638"/>
            <a:ext cx="4140200" cy="507206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Präsentationstitel, Verfasser, Datum</a:t>
            </a:r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xmlns="" val="152936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6859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04" y="6261100"/>
            <a:ext cx="9143696" cy="5969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03508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dirty="0" smtClean="0"/>
              <a:t>Präsentationstitel, Verfasser, Datum</a:t>
            </a:r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BALKEN_FOLIE2_NEU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095118"/>
            <a:ext cx="9144000" cy="615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2" r:id="rId2"/>
    <p:sldLayoutId id="2147483663" r:id="rId3"/>
    <p:sldLayoutId id="2147483652" r:id="rId4"/>
    <p:sldLayoutId id="2147483660" r:id="rId5"/>
    <p:sldLayoutId id="2147483657" r:id="rId6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PGN_ppt_1Ze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" y="280"/>
            <a:ext cx="9144000" cy="5647764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7" name="Bild 16" descr="Fusszeile.png"/>
          <p:cNvPicPr>
            <a:picLocks noChangeAspect="1"/>
          </p:cNvPicPr>
          <p:nvPr/>
        </p:nvPicPr>
        <p:blipFill>
          <a:blip r:embed="rId3"/>
          <a:srcRect l="495" r="153"/>
          <a:stretch>
            <a:fillRect/>
          </a:stretch>
        </p:blipFill>
        <p:spPr>
          <a:xfrm>
            <a:off x="1" y="5379486"/>
            <a:ext cx="9143390" cy="1374092"/>
          </a:xfrm>
          <a:prstGeom prst="rect">
            <a:avLst/>
          </a:prstGeom>
        </p:spPr>
      </p:pic>
      <p:sp>
        <p:nvSpPr>
          <p:cNvPr id="18" name="Titel 1"/>
          <p:cNvSpPr txBox="1">
            <a:spLocks/>
          </p:cNvSpPr>
          <p:nvPr/>
        </p:nvSpPr>
        <p:spPr>
          <a:xfrm>
            <a:off x="474734" y="4586110"/>
            <a:ext cx="9144000" cy="68509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b="1" dirty="0" smtClean="0">
                <a:solidFill>
                  <a:srgbClr val="FFFFFF"/>
                </a:solidFill>
              </a:rPr>
              <a:t>Kurzpräsentation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474734" y="5045433"/>
            <a:ext cx="4181931" cy="482596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LDF</a:t>
            </a:r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74735" y="6096005"/>
            <a:ext cx="3236488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Superior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Clamping</a:t>
            </a:r>
            <a:r>
              <a:rPr lang="de-DE" sz="1500" b="1" dirty="0" smtClean="0">
                <a:solidFill>
                  <a:schemeClr val="bg1"/>
                </a:solidFill>
                <a:latin typeface="Calibri"/>
                <a:cs typeface="Calibri"/>
              </a:rPr>
              <a:t> and </a:t>
            </a:r>
            <a:r>
              <a:rPr lang="de-DE" sz="1500" b="1" dirty="0" err="1" smtClean="0">
                <a:solidFill>
                  <a:schemeClr val="bg1"/>
                </a:solidFill>
                <a:latin typeface="Calibri"/>
                <a:cs typeface="Calibri"/>
              </a:rPr>
              <a:t>Gripping</a:t>
            </a:r>
            <a:endParaRPr lang="de-DE" sz="1500" b="1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val="6876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43051" y="206907"/>
            <a:ext cx="8661401" cy="762529"/>
          </a:xfrm>
        </p:spPr>
        <p:txBody>
          <a:bodyPr/>
          <a:lstStyle/>
          <a:p>
            <a:r>
              <a:rPr lang="de-DE" dirty="0" smtClean="0"/>
              <a:t>Flachlinearmodul LDF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534150"/>
            <a:ext cx="3298712" cy="252000"/>
          </a:xfrm>
        </p:spPr>
        <p:txBody>
          <a:bodyPr/>
          <a:lstStyle/>
          <a:p>
            <a:r>
              <a:rPr lang="de-DE" dirty="0" smtClean="0"/>
              <a:t>LDF Kurzpräsentation, Jakob </a:t>
            </a:r>
            <a:r>
              <a:rPr lang="de-DE" dirty="0" err="1" smtClean="0"/>
              <a:t>Khoury</a:t>
            </a:r>
            <a:r>
              <a:rPr lang="de-DE" dirty="0" smtClean="0"/>
              <a:t>, 5.03.2012</a:t>
            </a:r>
          </a:p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534152"/>
            <a:ext cx="758961" cy="251998"/>
          </a:xfrm>
        </p:spPr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6" name="Textfeld 20"/>
          <p:cNvSpPr txBox="1">
            <a:spLocks noGrp="1" noChangeArrowheads="1"/>
          </p:cNvSpPr>
          <p:nvPr>
            <p:ph sz="quarter" idx="10"/>
          </p:nvPr>
        </p:nvSpPr>
        <p:spPr bwMode="auto">
          <a:xfrm>
            <a:off x="1997475" y="4720867"/>
            <a:ext cx="4234649" cy="910607"/>
          </a:xfrm>
          <a:prstGeom prst="rect">
            <a:avLst/>
          </a:prstGeom>
          <a:solidFill>
            <a:srgbClr val="002E5C"/>
          </a:solidFill>
          <a:ln w="9525">
            <a:noFill/>
            <a:miter lim="800000"/>
            <a:headEnd/>
            <a:tailEnd/>
          </a:ln>
        </p:spPr>
        <p:txBody>
          <a:bodyPr wrap="square" lIns="0" tIns="108000" rIns="0" bIns="108000" anchor="ctr">
            <a:spAutoFit/>
          </a:bodyPr>
          <a:lstStyle/>
          <a:p>
            <a:pPr marL="265113" indent="-265113"/>
            <a:r>
              <a:rPr lang="de-DE" sz="1800" dirty="0" smtClean="0">
                <a:solidFill>
                  <a:schemeClr val="bg1"/>
                </a:solidFill>
              </a:rPr>
              <a:t>in besonders flacher Bauweise für Lasten mit</a:t>
            </a:r>
          </a:p>
          <a:p>
            <a:pPr marL="265113" indent="-265113" algn="ctr"/>
            <a:r>
              <a:rPr lang="de-DE" sz="1800" dirty="0" smtClean="0">
                <a:solidFill>
                  <a:schemeClr val="bg1"/>
                </a:solidFill>
              </a:rPr>
              <a:t> hohem dynamischen Anforderungen</a:t>
            </a:r>
          </a:p>
        </p:txBody>
      </p:sp>
      <p:pic>
        <p:nvPicPr>
          <p:cNvPr id="8" name="fancybox-img" descr="http://www.schunk.int/pimexport/IM00080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8347" y="1972004"/>
            <a:ext cx="4370106" cy="1923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33907" y="206907"/>
            <a:ext cx="8661401" cy="762529"/>
          </a:xfrm>
        </p:spPr>
        <p:txBody>
          <a:bodyPr/>
          <a:lstStyle/>
          <a:p>
            <a:r>
              <a:rPr lang="de-DE" dirty="0" smtClean="0"/>
              <a:t>Mehrwerte LDF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534150"/>
            <a:ext cx="3298712" cy="252000"/>
          </a:xfrm>
        </p:spPr>
        <p:txBody>
          <a:bodyPr/>
          <a:lstStyle/>
          <a:p>
            <a:r>
              <a:rPr lang="de-DE" dirty="0" smtClean="0"/>
              <a:t>LDF Kurzpräsentation, Jakob </a:t>
            </a:r>
            <a:r>
              <a:rPr lang="de-DE" dirty="0" err="1" smtClean="0"/>
              <a:t>Khoury</a:t>
            </a:r>
            <a:r>
              <a:rPr lang="de-DE" dirty="0" smtClean="0"/>
              <a:t>, 5.03.2012</a:t>
            </a:r>
          </a:p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534152"/>
            <a:ext cx="758961" cy="251998"/>
          </a:xfrm>
        </p:spPr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  <p:graphicFrame>
        <p:nvGraphicFramePr>
          <p:cNvPr id="10" name="Inhaltsplatzhalter 5"/>
          <p:cNvGraphicFramePr>
            <a:graphicFrameLocks noGrp="1"/>
          </p:cNvGraphicFramePr>
          <p:nvPr>
            <p:ph idx="4294967295"/>
          </p:nvPr>
        </p:nvGraphicFramePr>
        <p:xfrm>
          <a:off x="118873" y="896239"/>
          <a:ext cx="8842248" cy="5120640"/>
        </p:xfrm>
        <a:graphic>
          <a:graphicData uri="http://schemas.openxmlformats.org/drawingml/2006/table">
            <a:tbl>
              <a:tblPr firstRow="1" bandRow="1"/>
              <a:tblGrid>
                <a:gridCol w="4461684"/>
                <a:gridCol w="4380564"/>
              </a:tblGrid>
              <a:tr h="305316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de-DE" sz="2000" b="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Produktmerkmale</a:t>
                      </a:r>
                      <a:endParaRPr lang="de-DE" sz="2000" b="0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20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Ihr Mehrwert</a:t>
                      </a: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6A"/>
                    </a:solidFill>
                  </a:tcPr>
                </a:tc>
              </a:tr>
              <a:tr h="3416165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66700" lvl="0" indent="-2667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  <a:tabLst>
                          <a:tab pos="355600" algn="l"/>
                        </a:tabLst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+15 % Nennkraft gegenüber der Vorgängerversion</a:t>
                      </a:r>
                    </a:p>
                    <a:p>
                      <a:pPr marL="266700" lvl="0" indent="-2667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  <a:tabLst>
                          <a:tab pos="355600" algn="l"/>
                        </a:tabLst>
                      </a:pPr>
                      <a:endParaRPr lang="de-DE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355600" algn="l"/>
                        </a:tabLst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Absolutes Wegmesssystem erhältlich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355600" algn="l"/>
                        </a:tabLst>
                        <a:defRPr/>
                      </a:pPr>
                      <a:endParaRPr lang="de-DE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355600" algn="l"/>
                        </a:tabLst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Kein Hallgebersensor mehr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355600" algn="l"/>
                        </a:tabLst>
                        <a:defRPr/>
                      </a:pPr>
                      <a:endParaRPr lang="de-DE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66700" lvl="0" indent="-2667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  <a:tabLst>
                          <a:tab pos="355600" algn="l"/>
                        </a:tabLst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Nahezu keine Verschleißteile</a:t>
                      </a:r>
                    </a:p>
                    <a:p>
                      <a:pPr marL="266700" lvl="0" indent="-2667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  <a:tabLst>
                          <a:tab pos="355600" algn="l"/>
                        </a:tabLst>
                      </a:pPr>
                      <a:endParaRPr lang="de-DE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66700" lvl="0" indent="-2667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  <a:tabLst>
                          <a:tab pos="355600" algn="l"/>
                        </a:tabLst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Kein mechanisches Spiel zwischen den Antriebselementen</a:t>
                      </a:r>
                    </a:p>
                    <a:p>
                      <a:pPr marL="266700" lvl="0" indent="-2667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  <a:tabLst>
                          <a:tab pos="355600" algn="l"/>
                        </a:tabLst>
                      </a:pPr>
                      <a:endParaRPr lang="de-DE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66700" lvl="0" indent="-2667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  <a:tabLst>
                          <a:tab pos="355600" algn="l"/>
                        </a:tabLst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Geringes Schwingen und hohe Haltekraft</a:t>
                      </a:r>
                    </a:p>
                    <a:p>
                      <a:pPr marL="266700" lvl="0" indent="-2667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  <a:tabLst>
                          <a:tab pos="355600" algn="l"/>
                        </a:tabLst>
                      </a:pPr>
                      <a:endParaRPr lang="de-DE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66700" lvl="0" indent="-2667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  <a:tabLst>
                          <a:tab pos="355600" algn="l"/>
                        </a:tabLst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Integrierter Motor und Maßsystem in der Achse</a:t>
                      </a:r>
                    </a:p>
                    <a:p>
                      <a:pPr marL="266700" lvl="0" indent="-2667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  <a:tabLst>
                          <a:tab pos="355600" algn="l"/>
                        </a:tabLst>
                      </a:pPr>
                      <a:endParaRPr lang="de-DE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66700" lvl="0" indent="-2667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  <a:tabLst>
                          <a:tab pos="355600" algn="l"/>
                        </a:tabLst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Mehrere frei programmierbare Schlitten auf einem Führungsprofil</a:t>
                      </a:r>
                    </a:p>
                    <a:p>
                      <a:pPr marL="266700" lvl="0" indent="-2667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  <a:tabLst>
                          <a:tab pos="355600" algn="l"/>
                        </a:tabLst>
                      </a:pPr>
                      <a:endParaRPr lang="de-DE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355600" algn="l"/>
                        </a:tabLst>
                        <a:defRPr/>
                      </a:pPr>
                      <a:r>
                        <a:rPr lang="de-DE" sz="140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Viele verschiedene Varianten und Optionen (Langschlitten, mechanisch unterstützte Version) erhältlich</a:t>
                      </a:r>
                      <a:endParaRPr lang="de-DE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266700" lvl="0" indent="-2667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  <a:tabLst>
                          <a:tab pos="355600" algn="l"/>
                        </a:tabLst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leistungsstärkere Module im gleichen Bauraum</a:t>
                      </a:r>
                    </a:p>
                    <a:p>
                      <a:pPr marL="266700" lvl="0" indent="-2667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  <a:tabLst>
                          <a:tab pos="355600" algn="l"/>
                        </a:tabLst>
                      </a:pPr>
                      <a:endParaRPr lang="de-DE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66700" lvl="0" indent="-2667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  <a:tabLst>
                          <a:tab pos="355600" algn="l"/>
                        </a:tabLst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Keine Referenzfahrten programmieren und fahren</a:t>
                      </a:r>
                    </a:p>
                    <a:p>
                      <a:pPr marL="266700" lvl="0" indent="-2667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  <a:tabLst>
                          <a:tab pos="355600" algn="l"/>
                        </a:tabLst>
                      </a:pPr>
                      <a:endParaRPr lang="de-DE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355600" algn="l"/>
                        </a:tabLst>
                        <a:defRPr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weniger Kabel im Kabelsatz, weniger Verschleißteile</a:t>
                      </a:r>
                    </a:p>
                    <a:p>
                      <a:pPr marL="266700" marR="0" lvl="0" indent="-2667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>
                          <a:tab pos="355600" algn="l"/>
                        </a:tabLst>
                        <a:defRPr/>
                      </a:pPr>
                      <a:endParaRPr lang="de-DE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66700" lvl="0" indent="-2667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hohe Standzeit und Zuverlässigkeit des Systems</a:t>
                      </a:r>
                    </a:p>
                    <a:p>
                      <a:pPr marL="266700" lvl="0" indent="-2667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endParaRPr lang="de-DE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66700" lvl="0" indent="-2667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ermöglicht ein hochpräzises Positionieren</a:t>
                      </a:r>
                    </a:p>
                    <a:p>
                      <a:pPr marL="266700" lvl="0" indent="-2667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endParaRPr lang="de-DE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66700" lvl="0" indent="-2667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endParaRPr lang="de-DE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66700" lvl="0" indent="-2667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kürzeste Positionierzeiten und Positionsstabilität</a:t>
                      </a:r>
                    </a:p>
                    <a:p>
                      <a:pPr marL="266700" lvl="0" indent="-2667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endParaRPr lang="de-DE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66700" lvl="0" indent="-2667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minimiert Störkonturen und Platzbedarf</a:t>
                      </a:r>
                    </a:p>
                    <a:p>
                      <a:pPr marL="266700" lvl="0" indent="-2667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endParaRPr lang="de-DE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66700" lvl="0" indent="-2667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ermöglichen außergewöhnliche, kompakte und kostengünstige Antriebskonzepte</a:t>
                      </a:r>
                    </a:p>
                    <a:p>
                      <a:pPr marL="266700" lvl="0" indent="-2667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endParaRPr lang="de-DE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266700" lvl="0" indent="-2667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r>
                        <a:rPr lang="de-DE" sz="14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die optimale Achse  für jede Anwendung</a:t>
                      </a:r>
                    </a:p>
                    <a:p>
                      <a:pPr marL="266700" lvl="0" indent="-26670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ourier New" pitchFamily="49" charset="0"/>
                        <a:buChar char="o"/>
                      </a:pPr>
                      <a:endParaRPr lang="de-DE" sz="1400" kern="1200" dirty="0" smtClean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33907" y="206907"/>
            <a:ext cx="8661401" cy="762529"/>
          </a:xfrm>
        </p:spPr>
        <p:txBody>
          <a:bodyPr/>
          <a:lstStyle/>
          <a:p>
            <a:r>
              <a:rPr lang="de-DE" dirty="0" smtClean="0"/>
              <a:t>Einsatzgebiete LDF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534150"/>
            <a:ext cx="3298712" cy="252000"/>
          </a:xfrm>
        </p:spPr>
        <p:txBody>
          <a:bodyPr/>
          <a:lstStyle/>
          <a:p>
            <a:r>
              <a:rPr lang="de-DE" dirty="0" smtClean="0"/>
              <a:t>LDF Kurzpräsentation, Jakob </a:t>
            </a:r>
            <a:r>
              <a:rPr lang="de-DE" dirty="0" err="1" smtClean="0"/>
              <a:t>Khoury</a:t>
            </a:r>
            <a:r>
              <a:rPr lang="de-DE" dirty="0" smtClean="0"/>
              <a:t>, 5.03.2012</a:t>
            </a:r>
          </a:p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534152"/>
            <a:ext cx="758961" cy="251998"/>
          </a:xfrm>
        </p:spPr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graphicFrame>
        <p:nvGraphicFramePr>
          <p:cNvPr id="10" name="Inhaltsplatzhalter 6"/>
          <p:cNvGraphicFramePr>
            <a:graphicFrameLocks noGrp="1"/>
          </p:cNvGraphicFramePr>
          <p:nvPr>
            <p:ph idx="4294967295"/>
          </p:nvPr>
        </p:nvGraphicFramePr>
        <p:xfrm>
          <a:off x="365114" y="1207180"/>
          <a:ext cx="8413773" cy="4526280"/>
        </p:xfrm>
        <a:graphic>
          <a:graphicData uri="http://schemas.openxmlformats.org/drawingml/2006/table">
            <a:tbl>
              <a:tblPr firstRow="1" bandRow="1"/>
              <a:tblGrid>
                <a:gridCol w="3141241"/>
                <a:gridCol w="2432304"/>
                <a:gridCol w="2840228"/>
              </a:tblGrid>
              <a:tr h="486235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2000" b="0" dirty="0" smtClean="0">
                          <a:latin typeface="Calibri" pitchFamily="34" charset="0"/>
                        </a:rPr>
                        <a:t>Einsatzlösung</a:t>
                      </a:r>
                      <a:endParaRPr lang="de-DE" sz="2000" b="0" dirty="0"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2000" b="0" dirty="0" smtClean="0">
                          <a:latin typeface="Calibri" pitchFamily="34" charset="0"/>
                        </a:rPr>
                        <a:t>Branchen </a:t>
                      </a:r>
                      <a:endParaRPr lang="de-DE" sz="2000" b="0" dirty="0"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6A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de-DE" sz="2000" b="0" dirty="0" smtClean="0">
                          <a:latin typeface="Calibri" pitchFamily="34" charset="0"/>
                        </a:rPr>
                        <a:t>Anwendungsbeispiel</a:t>
                      </a:r>
                      <a:endParaRPr lang="de-DE" sz="2000" b="0" dirty="0">
                        <a:latin typeface="Calibri" pitchFamily="34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D6A"/>
                    </a:solidFill>
                  </a:tcPr>
                </a:tc>
              </a:tr>
              <a:tr h="3655824"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latin typeface="Calibri" pitchFamily="34" charset="0"/>
                      </a:endParaRPr>
                    </a:p>
                    <a:p>
                      <a:r>
                        <a:rPr lang="de-DE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Das Achsmodul ist für kleine bis</a:t>
                      </a:r>
                    </a:p>
                    <a:p>
                      <a:r>
                        <a:rPr lang="de-DE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mittlere Lasten mit hohen</a:t>
                      </a:r>
                    </a:p>
                    <a:p>
                      <a:r>
                        <a:rPr lang="de-DE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dynamischen Anforderungen geeignet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77800" lvl="0" indent="-177800">
                        <a:buFont typeface="Courier New" pitchFamily="49" charset="0"/>
                        <a:buNone/>
                      </a:pPr>
                      <a:endParaRPr lang="de-DE" sz="1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Courier New" pitchFamily="49" charset="0"/>
                        <a:buChar char="o"/>
                      </a:pPr>
                      <a:r>
                        <a:rPr lang="de-DE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Elektro</a:t>
                      </a:r>
                      <a:endParaRPr lang="de-DE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>
                        <a:buFont typeface="Courier New" pitchFamily="49" charset="0"/>
                        <a:buChar char="o"/>
                      </a:pPr>
                      <a:r>
                        <a:rPr lang="de-DE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Kunststoff</a:t>
                      </a:r>
                    </a:p>
                    <a:p>
                      <a:pPr marL="0" lvl="0" algn="l" defTabSz="457200" rtl="0" eaLnBrk="1" latinLnBrk="0" hangingPunct="1">
                        <a:buFont typeface="Courier New" pitchFamily="49" charset="0"/>
                        <a:buChar char="o"/>
                      </a:pPr>
                      <a:r>
                        <a:rPr lang="de-DE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40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Pharma</a:t>
                      </a:r>
                      <a:endParaRPr lang="de-DE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algn="l" defTabSz="457200" rtl="0" eaLnBrk="1" latinLnBrk="0" hangingPunct="1">
                        <a:buFont typeface="Courier New" pitchFamily="49" charset="0"/>
                        <a:buChar char="o"/>
                      </a:pPr>
                      <a:r>
                        <a:rPr lang="de-DE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Automobil</a:t>
                      </a:r>
                    </a:p>
                    <a:p>
                      <a:pPr marL="0" lvl="0" algn="l" defTabSz="457200" rtl="0" eaLnBrk="1" latinLnBrk="0" hangingPunct="1">
                        <a:buFont typeface="Courier New" pitchFamily="49" charset="0"/>
                        <a:buChar char="o"/>
                      </a:pPr>
                      <a:r>
                        <a:rPr lang="de-DE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Montage von Konsumgütern</a:t>
                      </a:r>
                    </a:p>
                    <a:p>
                      <a:pPr>
                        <a:buFont typeface="Courier New" pitchFamily="49" charset="0"/>
                        <a:buNone/>
                      </a:pPr>
                      <a:endParaRPr lang="de-DE" sz="1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Courier New" pitchFamily="49" charset="0"/>
                        <a:buChar char="o"/>
                      </a:pPr>
                      <a:endParaRPr lang="de-DE" sz="14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de-DE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lvl="0" algn="l" defTabSz="914400" rtl="0" eaLnBrk="1" latinLnBrk="0" hangingPunct="1">
                        <a:buFont typeface="Courier New" pitchFamily="49" charset="0"/>
                        <a:buChar char="o"/>
                      </a:pPr>
                      <a:endParaRPr lang="de-DE" sz="1400" b="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lvl="0" indent="-177800" algn="l" defTabSz="914400" rtl="0" eaLnBrk="1" latinLnBrk="0" hangingPunct="1">
                        <a:spcAft>
                          <a:spcPts val="600"/>
                        </a:spcAft>
                        <a:buFont typeface="Courier New" pitchFamily="49" charset="0"/>
                        <a:buChar char="o"/>
                      </a:pPr>
                      <a:r>
                        <a:rPr lang="de-DE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Kann als sehr flachen Kreuztisch aufgebaut werden</a:t>
                      </a:r>
                    </a:p>
                    <a:p>
                      <a:pPr marL="177800" lvl="0" indent="-177800" algn="l" defTabSz="914400" rtl="0" eaLnBrk="1" latinLnBrk="0" hangingPunct="1">
                        <a:spcAft>
                          <a:spcPts val="600"/>
                        </a:spcAft>
                        <a:buFont typeface="Courier New" pitchFamily="49" charset="0"/>
                        <a:buChar char="o"/>
                      </a:pPr>
                      <a:r>
                        <a:rPr lang="de-DE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Montage von Kanülen</a:t>
                      </a:r>
                    </a:p>
                    <a:p>
                      <a:pPr marL="177800" lvl="0" indent="-177800" algn="l" defTabSz="914400" rtl="0" eaLnBrk="1" latinLnBrk="0" hangingPunct="1">
                        <a:spcAft>
                          <a:spcPts val="600"/>
                        </a:spcAft>
                        <a:buFont typeface="Courier New" pitchFamily="49" charset="0"/>
                        <a:buChar char="o"/>
                      </a:pPr>
                      <a:r>
                        <a:rPr lang="de-DE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Montage von Diesel-Einspritzpumpen</a:t>
                      </a:r>
                    </a:p>
                    <a:p>
                      <a:pPr marL="177800" lvl="0" indent="-177800" algn="l" defTabSz="914400" rtl="0" eaLnBrk="1" latinLnBrk="0" hangingPunct="1">
                        <a:spcAft>
                          <a:spcPts val="600"/>
                        </a:spcAft>
                        <a:buFont typeface="Courier New" pitchFamily="49" charset="0"/>
                        <a:buChar char="o"/>
                      </a:pPr>
                      <a:r>
                        <a:rPr lang="de-DE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Handhaben von elektronischen Bauelementen bei Prüf- und Bearbeitungsstationen</a:t>
                      </a:r>
                    </a:p>
                    <a:p>
                      <a:pPr marL="177800" lvl="0" indent="-177800" algn="l" defTabSz="914400" rtl="0" eaLnBrk="1" latinLnBrk="0" hangingPunct="1">
                        <a:spcAft>
                          <a:spcPts val="600"/>
                        </a:spcAft>
                        <a:buFont typeface="Courier New" pitchFamily="49" charset="0"/>
                        <a:buChar char="o"/>
                      </a:pPr>
                      <a:r>
                        <a:rPr lang="de-DE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Montage von Einwegrasierer</a:t>
                      </a:r>
                    </a:p>
                    <a:p>
                      <a:pPr marL="177800" lvl="0" indent="-177800" algn="l" defTabSz="914400" rtl="0" eaLnBrk="1" latinLnBrk="0" hangingPunct="1">
                        <a:spcAft>
                          <a:spcPts val="600"/>
                        </a:spcAft>
                        <a:buFont typeface="Courier New" pitchFamily="49" charset="0"/>
                        <a:buChar char="o"/>
                      </a:pPr>
                      <a:r>
                        <a:rPr lang="de-DE" sz="14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Platinenbestückung</a:t>
                      </a:r>
                      <a:endParaRPr lang="de-DE" sz="1400" b="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Montage von „</a:t>
                      </a:r>
                      <a:r>
                        <a:rPr lang="de-DE" sz="1400" b="0" kern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Trodat</a:t>
                      </a:r>
                      <a:r>
                        <a:rPr lang="de-DE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“ Stempeln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Montage von Lippenstiften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Courier New" pitchFamily="49" charset="0"/>
                        <a:buChar char="o"/>
                        <a:tabLst/>
                        <a:defRPr/>
                      </a:pPr>
                      <a:r>
                        <a:rPr lang="de-DE" sz="1400" b="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Montage von Zahnbürsten</a:t>
                      </a:r>
                      <a:endParaRPr lang="de-DE" sz="1400" b="0" kern="12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7800" lvl="0" indent="-177800" algn="l" defTabSz="914400" rtl="0" eaLnBrk="1" latinLnBrk="0" hangingPunct="1">
                        <a:buFont typeface="Courier New" pitchFamily="49" charset="0"/>
                        <a:buChar char="o"/>
                      </a:pPr>
                      <a:endParaRPr lang="de-DE" sz="1400" b="0" kern="1200" dirty="0" smtClean="0">
                        <a:solidFill>
                          <a:srgbClr val="002E5C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C0C0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533907" y="401610"/>
            <a:ext cx="8661401" cy="762529"/>
          </a:xfrm>
        </p:spPr>
        <p:txBody>
          <a:bodyPr/>
          <a:lstStyle/>
          <a:p>
            <a:r>
              <a:rPr lang="de-DE" dirty="0" smtClean="0"/>
              <a:t>LDF Technische Basisdaten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534150"/>
            <a:ext cx="3298712" cy="252000"/>
          </a:xfrm>
        </p:spPr>
        <p:txBody>
          <a:bodyPr/>
          <a:lstStyle/>
          <a:p>
            <a:r>
              <a:rPr lang="de-DE" dirty="0" smtClean="0"/>
              <a:t>LDF Kurzpräsentation, Jakob </a:t>
            </a:r>
            <a:r>
              <a:rPr lang="de-DE" dirty="0" err="1" smtClean="0"/>
              <a:t>Khoury</a:t>
            </a:r>
            <a:r>
              <a:rPr lang="de-DE" dirty="0" smtClean="0"/>
              <a:t>, 5.03.2012</a:t>
            </a:r>
          </a:p>
          <a:p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534152"/>
            <a:ext cx="758961" cy="251998"/>
          </a:xfrm>
        </p:spPr>
        <p:txBody>
          <a:bodyPr/>
          <a:lstStyle/>
          <a:p>
            <a:fld id="{67E460E2-A79B-FD4C-875F-CB1722C97EA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2" name="Rechteck 21"/>
          <p:cNvSpPr/>
          <p:nvPr/>
        </p:nvSpPr>
        <p:spPr>
          <a:xfrm>
            <a:off x="1104869" y="3322868"/>
            <a:ext cx="6934263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Wingdings" pitchFamily="2" charset="2"/>
              <a:buChar char="§"/>
            </a:pP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Antrieb</a:t>
            </a:r>
          </a:p>
          <a:p>
            <a:pPr marL="180975" indent="-180975"/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3­phasiger, elektronisch kommutierter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AC­Synchron­Linearmotor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Primärteil als 3­phasiger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Cu­Spulenkörper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Sekundärteil als Eisenträger mit Dauermagneten und Schmutzabdeckung.</a:t>
            </a:r>
          </a:p>
          <a:p>
            <a:pPr marL="180975" indent="-180975">
              <a:buFont typeface="Wingdings" pitchFamily="2" charset="2"/>
              <a:buChar char="§"/>
            </a:pP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975" indent="-180975">
              <a:buFont typeface="Wingdings" pitchFamily="2" charset="2"/>
              <a:buChar char="§"/>
            </a:pP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Wegmesssystem</a:t>
            </a:r>
          </a:p>
          <a:p>
            <a:pPr marL="180975" indent="-180975"/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Berührungsloses, magnetisches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Messsystem</a:t>
            </a:r>
            <a:endParaRPr lang="de-DE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975" indent="-180975">
              <a:buFont typeface="Wingdings" pitchFamily="2" charset="2"/>
              <a:buChar char="§"/>
            </a:pP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975" indent="-180975">
              <a:buFont typeface="Wingdings" pitchFamily="2" charset="2"/>
              <a:buChar char="§"/>
            </a:pP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Profil</a:t>
            </a:r>
          </a:p>
          <a:p>
            <a:pPr marL="180975" indent="-180975"/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Aluminium­Profil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mit geschliffenen 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Stahlführungsschienen</a:t>
            </a:r>
            <a:endParaRPr lang="de-DE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975" indent="-180975">
              <a:buFont typeface="Wingdings" pitchFamily="2" charset="2"/>
              <a:buChar char="§"/>
            </a:pPr>
            <a:endParaRPr lang="de-DE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80975" indent="-180975">
              <a:buFont typeface="Wingdings" pitchFamily="2" charset="2"/>
              <a:buChar char="§"/>
            </a:pPr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Schlitten</a:t>
            </a:r>
          </a:p>
          <a:p>
            <a:pPr marL="180975" indent="-180975"/>
            <a:r>
              <a:rPr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Aluminiumschlitten, Primärteil und </a:t>
            </a:r>
            <a:r>
              <a:rPr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Messsystemlesekopf</a:t>
            </a:r>
            <a:r>
              <a:rPr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direkt integriert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646113" y="2642616"/>
            <a:ext cx="1319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1019288" y="2862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pic>
        <p:nvPicPr>
          <p:cNvPr id="15" name="Picture 32"/>
          <p:cNvPicPr>
            <a:picLocks noChangeAspect="1" noChangeArrowheads="1"/>
          </p:cNvPicPr>
          <p:nvPr/>
        </p:nvPicPr>
        <p:blipFill>
          <a:blip r:embed="rId2"/>
          <a:srcRect t="17568"/>
          <a:stretch>
            <a:fillRect/>
          </a:stretch>
        </p:blipFill>
        <p:spPr bwMode="auto">
          <a:xfrm>
            <a:off x="828675" y="1389229"/>
            <a:ext cx="7591425" cy="1587334"/>
          </a:xfrm>
          <a:prstGeom prst="rect">
            <a:avLst/>
          </a:prstGeom>
          <a:ln w="127000" cap="sq">
            <a:solidFill>
              <a:srgbClr val="00446B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" name="Textfeld 28"/>
          <p:cNvSpPr txBox="1"/>
          <p:nvPr/>
        </p:nvSpPr>
        <p:spPr>
          <a:xfrm>
            <a:off x="847281" y="2493847"/>
            <a:ext cx="131984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2"/>
                </a:solidFill>
              </a:rPr>
              <a:t>Baugrößen </a:t>
            </a:r>
          </a:p>
          <a:p>
            <a:r>
              <a:rPr lang="de-DE" sz="1200" dirty="0" smtClean="0">
                <a:solidFill>
                  <a:schemeClr val="tx2"/>
                </a:solidFill>
              </a:rPr>
              <a:t>100…200 mm</a:t>
            </a:r>
          </a:p>
        </p:txBody>
      </p:sp>
      <p:sp>
        <p:nvSpPr>
          <p:cNvPr id="33" name="Textfeld 32"/>
          <p:cNvSpPr txBox="1"/>
          <p:nvPr/>
        </p:nvSpPr>
        <p:spPr>
          <a:xfrm>
            <a:off x="2368296" y="2509028"/>
            <a:ext cx="111556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2"/>
                </a:solidFill>
              </a:rPr>
              <a:t>Max. Hub</a:t>
            </a:r>
          </a:p>
          <a:p>
            <a:r>
              <a:rPr lang="de-DE" sz="1200" dirty="0" smtClean="0">
                <a:solidFill>
                  <a:schemeClr val="tx2"/>
                </a:solidFill>
              </a:rPr>
              <a:t>Bis 3.800 mm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3712464" y="2512135"/>
            <a:ext cx="18653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2"/>
                </a:solidFill>
              </a:rPr>
              <a:t>Max. Antriebskraft</a:t>
            </a:r>
          </a:p>
          <a:p>
            <a:r>
              <a:rPr lang="de-DE" sz="1200" dirty="0" smtClean="0">
                <a:solidFill>
                  <a:schemeClr val="tx2"/>
                </a:solidFill>
              </a:rPr>
              <a:t>Bis 500 N</a:t>
            </a:r>
          </a:p>
        </p:txBody>
      </p:sp>
      <p:sp>
        <p:nvSpPr>
          <p:cNvPr id="35" name="Textfeld 34"/>
          <p:cNvSpPr txBox="1"/>
          <p:nvPr/>
        </p:nvSpPr>
        <p:spPr>
          <a:xfrm>
            <a:off x="5413248" y="2515939"/>
            <a:ext cx="15636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chemeClr val="tx2"/>
                </a:solidFill>
              </a:rPr>
              <a:t>Wiederholgenauigkeit</a:t>
            </a:r>
          </a:p>
          <a:p>
            <a:r>
              <a:rPr lang="de-DE" sz="1200" dirty="0" smtClean="0">
                <a:solidFill>
                  <a:schemeClr val="tx2"/>
                </a:solidFill>
              </a:rPr>
              <a:t>0,01 mm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6912864" y="2509028"/>
            <a:ext cx="1499616" cy="461665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/>
          <a:p>
            <a:r>
              <a:rPr lang="de-DE" sz="1200" dirty="0" smtClean="0">
                <a:solidFill>
                  <a:schemeClr val="tx2"/>
                </a:solidFill>
              </a:rPr>
              <a:t>Max. Geschwindigkeit</a:t>
            </a:r>
          </a:p>
          <a:p>
            <a:r>
              <a:rPr lang="de-DE" sz="1200" dirty="0" smtClean="0">
                <a:solidFill>
                  <a:schemeClr val="tx2"/>
                </a:solidFill>
              </a:rPr>
              <a:t>4 m/s</a:t>
            </a:r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3"/>
          <a:srcRect l="32423" t="31250" r="19061" b="57129"/>
          <a:stretch>
            <a:fillRect/>
          </a:stretch>
        </p:blipFill>
        <p:spPr bwMode="auto">
          <a:xfrm>
            <a:off x="829525" y="1389229"/>
            <a:ext cx="7583805" cy="1104618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24763" y="206907"/>
            <a:ext cx="8661401" cy="762529"/>
          </a:xfrm>
        </p:spPr>
        <p:txBody>
          <a:bodyPr/>
          <a:lstStyle/>
          <a:p>
            <a:r>
              <a:rPr lang="de-DE" dirty="0" smtClean="0"/>
              <a:t>LDF Funktionsprinzip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534150"/>
            <a:ext cx="3408440" cy="252000"/>
          </a:xfrm>
        </p:spPr>
        <p:txBody>
          <a:bodyPr/>
          <a:lstStyle/>
          <a:p>
            <a:r>
              <a:rPr lang="de-DE" dirty="0" smtClean="0"/>
              <a:t>LDF Kurzpräsentation, Jakob </a:t>
            </a:r>
            <a:r>
              <a:rPr lang="de-DE" dirty="0" err="1" smtClean="0"/>
              <a:t>Khoury</a:t>
            </a:r>
            <a:r>
              <a:rPr lang="de-DE" dirty="0" smtClean="0"/>
              <a:t>, 5.03.2012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534152"/>
            <a:ext cx="758961" cy="251998"/>
          </a:xfrm>
        </p:spPr>
        <p:txBody>
          <a:bodyPr/>
          <a:lstStyle/>
          <a:p>
            <a:fld id="{67E460E2-A79B-FD4C-875F-CB1722C97EA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17" name="Inhaltsplatzhalter 6"/>
          <p:cNvSpPr txBox="1">
            <a:spLocks noChangeArrowheads="1"/>
          </p:cNvSpPr>
          <p:nvPr/>
        </p:nvSpPr>
        <p:spPr bwMode="auto">
          <a:xfrm>
            <a:off x="646113" y="1045401"/>
            <a:ext cx="3807015" cy="400110"/>
          </a:xfrm>
          <a:prstGeom prst="rect">
            <a:avLst/>
          </a:prstGeom>
          <a:solidFill>
            <a:srgbClr val="003D6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93675" marR="0" lvl="0" indent="-193675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de-DE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 </a:t>
            </a:r>
            <a:r>
              <a:rPr kumimoji="1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Funktionsschnittbild </a:t>
            </a:r>
          </a:p>
        </p:txBody>
      </p:sp>
      <p:sp>
        <p:nvSpPr>
          <p:cNvPr id="11" name="Rechteck 10"/>
          <p:cNvSpPr/>
          <p:nvPr/>
        </p:nvSpPr>
        <p:spPr>
          <a:xfrm>
            <a:off x="4599432" y="1403247"/>
            <a:ext cx="4434840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361950" eaLnBrk="0" fontAlgn="base" hangingPunct="0">
              <a:spcBef>
                <a:spcPct val="0"/>
              </a:spcBef>
              <a:spcAft>
                <a:spcPts val="600"/>
              </a:spcAft>
              <a:buFont typeface="Arial"/>
              <a:buAutoNum type="arabicParenBoth"/>
              <a:defRPr/>
            </a:pPr>
            <a:r>
              <a:rPr kumimoji="1"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Aluminium Profil</a:t>
            </a:r>
            <a:endParaRPr kumimoji="1" lang="de-DE" sz="1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361950" eaLnBrk="0" fontAlgn="base" hangingPunct="0">
              <a:spcBef>
                <a:spcPct val="0"/>
              </a:spcBef>
              <a:spcAft>
                <a:spcPts val="600"/>
              </a:spcAft>
              <a:buFont typeface="Arial"/>
              <a:defRPr/>
            </a:pPr>
            <a:r>
              <a:rPr kumimoji="1"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 flacher Bauform</a:t>
            </a:r>
            <a:endParaRPr kumimoji="1" lang="de-DE" sz="14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369888" eaLnBrk="0" fontAlgn="base" hangingPunct="0">
              <a:spcBef>
                <a:spcPct val="0"/>
              </a:spcBef>
              <a:spcAft>
                <a:spcPts val="600"/>
              </a:spcAft>
              <a:buFont typeface="Arial"/>
              <a:buAutoNum type="arabicParenBoth" startAt="2"/>
              <a:defRPr/>
            </a:pPr>
            <a:r>
              <a:rPr kumimoji="1"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Präzise, polierte Federstahlführungsschienen</a:t>
            </a:r>
          </a:p>
          <a:p>
            <a:pPr marL="342900" indent="361950" eaLnBrk="0" fontAlgn="base" hangingPunct="0">
              <a:spcBef>
                <a:spcPct val="0"/>
              </a:spcBef>
              <a:spcAft>
                <a:spcPts val="600"/>
              </a:spcAft>
              <a:buFont typeface="Arial"/>
              <a:defRPr/>
            </a:pPr>
            <a:r>
              <a:rPr kumimoji="1"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für optimale Führungseigenschaften </a:t>
            </a:r>
          </a:p>
          <a:p>
            <a:pPr marL="342900" indent="361950" eaLnBrk="0" fontAlgn="base" hangingPunct="0">
              <a:spcBef>
                <a:spcPct val="0"/>
              </a:spcBef>
              <a:spcAft>
                <a:spcPts val="600"/>
              </a:spcAft>
              <a:buFont typeface="Arial"/>
              <a:defRPr/>
            </a:pPr>
            <a:r>
              <a:rPr kumimoji="1"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 Geschwindigkeiten</a:t>
            </a:r>
          </a:p>
          <a:p>
            <a:pPr marL="685800" indent="-342900" eaLnBrk="0" fontAlgn="base" hangingPunct="0">
              <a:spcBef>
                <a:spcPct val="0"/>
              </a:spcBef>
              <a:spcAft>
                <a:spcPts val="600"/>
              </a:spcAft>
              <a:buFont typeface="Arial"/>
              <a:buAutoNum type="arabicParenBoth" startAt="3"/>
              <a:defRPr/>
            </a:pPr>
            <a:r>
              <a:rPr kumimoji="1"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Integrierte Sekundärteile</a:t>
            </a:r>
          </a:p>
          <a:p>
            <a:pPr marL="685800" indent="26988" eaLnBrk="0" fontAlgn="base" hangingPunct="0">
              <a:spcBef>
                <a:spcPct val="0"/>
              </a:spcBef>
              <a:spcAft>
                <a:spcPts val="600"/>
              </a:spcAft>
              <a:defRPr/>
            </a:pPr>
            <a:r>
              <a:rPr kumimoji="1"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mit Hochleistungsmagneten</a:t>
            </a:r>
          </a:p>
          <a:p>
            <a:pPr marL="342900" eaLnBrk="0" fontAlgn="base" hangingPunct="0">
              <a:spcBef>
                <a:spcPct val="0"/>
              </a:spcBef>
              <a:spcAft>
                <a:spcPts val="600"/>
              </a:spcAft>
              <a:buFont typeface="Arial"/>
              <a:defRPr/>
            </a:pPr>
            <a:r>
              <a:rPr kumimoji="1"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(4)   Kompakter Primärteilschlitten</a:t>
            </a:r>
          </a:p>
          <a:p>
            <a:pPr marL="342900" indent="287338" eaLnBrk="0" fontAlgn="base" hangingPunct="0">
              <a:spcBef>
                <a:spcPct val="0"/>
              </a:spcBef>
              <a:spcAft>
                <a:spcPts val="600"/>
              </a:spcAft>
              <a:buFont typeface="Arial"/>
              <a:defRPr/>
            </a:pPr>
            <a:r>
              <a:rPr kumimoji="1"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mit Montageflächen, spielfrei eingestellte</a:t>
            </a:r>
          </a:p>
          <a:p>
            <a:pPr marL="342900" eaLnBrk="0" fontAlgn="base" hangingPunct="0">
              <a:spcBef>
                <a:spcPct val="0"/>
              </a:spcBef>
              <a:spcAft>
                <a:spcPts val="600"/>
              </a:spcAft>
              <a:buFont typeface="Arial"/>
              <a:defRPr/>
            </a:pPr>
            <a:r>
              <a:rPr kumimoji="1"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Laufrollenschuhe und integriertem </a:t>
            </a:r>
            <a:r>
              <a:rPr kumimoji="1" lang="de-DE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Messsystem</a:t>
            </a:r>
            <a:r>
              <a:rPr kumimoji="1"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342900" eaLnBrk="0" fontAlgn="base" hangingPunct="0">
              <a:spcBef>
                <a:spcPct val="0"/>
              </a:spcBef>
              <a:spcAft>
                <a:spcPts val="600"/>
              </a:spcAft>
              <a:buFont typeface="Arial"/>
              <a:defRPr/>
            </a:pPr>
            <a:r>
              <a:rPr kumimoji="1"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(5)   Endplatten</a:t>
            </a:r>
          </a:p>
          <a:p>
            <a:pPr marL="342900" indent="361950" eaLnBrk="0" fontAlgn="base" hangingPunct="0">
              <a:spcBef>
                <a:spcPct val="0"/>
              </a:spcBef>
              <a:spcAft>
                <a:spcPts val="600"/>
              </a:spcAft>
              <a:buFont typeface="Arial"/>
              <a:defRPr/>
            </a:pPr>
            <a:r>
              <a:rPr kumimoji="1"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zur Befestigung von Sensoren </a:t>
            </a:r>
          </a:p>
          <a:p>
            <a:pPr marL="342900" indent="361950" eaLnBrk="0" fontAlgn="base" hangingPunct="0">
              <a:spcBef>
                <a:spcPct val="0"/>
              </a:spcBef>
              <a:spcAft>
                <a:spcPts val="600"/>
              </a:spcAft>
              <a:buFont typeface="Arial"/>
              <a:defRPr/>
            </a:pPr>
            <a:r>
              <a:rPr kumimoji="1" lang="de-DE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und Stoßdämpfern</a:t>
            </a:r>
          </a:p>
          <a:p>
            <a:pPr marL="342900" eaLnBrk="0" fontAlgn="base" hangingPunct="0">
              <a:spcBef>
                <a:spcPct val="0"/>
              </a:spcBef>
              <a:spcAft>
                <a:spcPts val="600"/>
              </a:spcAft>
              <a:buFont typeface="Arial"/>
              <a:defRPr/>
            </a:pPr>
            <a:r>
              <a:rPr kumimoji="1" lang="de-DE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(6)   Motorstecker</a:t>
            </a:r>
          </a:p>
        </p:txBody>
      </p:sp>
      <p:pic>
        <p:nvPicPr>
          <p:cNvPr id="9" name="Grafik 8" descr="http://www.schunk.int/pimexport/IM000805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887" y="2011680"/>
            <a:ext cx="4761865" cy="343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SCHLUSSCHART_LEHMAN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6" y="0"/>
            <a:ext cx="9133268" cy="685800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6561357" y="6239216"/>
            <a:ext cx="2370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4" name="Bild 3" descr="LOGOBALKEN_NEU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5" name="Bild 4" descr="TOOLS_RS_NEU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233" y="5223117"/>
            <a:ext cx="1376290" cy="1376290"/>
          </a:xfrm>
          <a:prstGeom prst="rect">
            <a:avLst/>
          </a:prstGeom>
        </p:spPr>
      </p:pic>
      <p:pic>
        <p:nvPicPr>
          <p:cNvPr id="6" name="Bild 5" descr="Lehmann_Unterschrift_ weiß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9850" y="5686267"/>
            <a:ext cx="1692507" cy="73437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694779" y="6156940"/>
            <a:ext cx="2370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900" b="1" dirty="0" smtClean="0">
                <a:solidFill>
                  <a:srgbClr val="FFFFFF"/>
                </a:solidFill>
                <a:cs typeface="Calibri"/>
              </a:rPr>
              <a:t>Jens Lehmann, </a:t>
            </a:r>
            <a:r>
              <a:rPr lang="en-US" sz="900" dirty="0" smtClean="0">
                <a:solidFill>
                  <a:srgbClr val="FFFFFF"/>
                </a:solidFill>
                <a:cs typeface="Calibri"/>
              </a:rPr>
              <a:t>a German goalkeeper legend,</a:t>
            </a:r>
          </a:p>
          <a:p>
            <a:pPr lvl="0"/>
            <a:r>
              <a:rPr lang="en-US" sz="900" dirty="0" smtClean="0">
                <a:solidFill>
                  <a:srgbClr val="FFFFFF"/>
                </a:solidFill>
                <a:cs typeface="Calibri"/>
              </a:rPr>
              <a:t>brand ambassador for SCHUNK since 2012</a:t>
            </a:r>
            <a:endParaRPr lang="de-DE" sz="900" dirty="0" smtClean="0">
              <a:solidFill>
                <a:srgbClr val="FFFFFF"/>
              </a:solidFill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 SCH_PPT_Vorlage_4-3_0802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SCH_PPT_Vorlage_4-3_080212</Template>
  <TotalTime>0</TotalTime>
  <Words>328</Words>
  <Application>Microsoft Office PowerPoint</Application>
  <PresentationFormat>Bildschirmpräsentation (4:3)</PresentationFormat>
  <Paragraphs>120</Paragraphs>
  <Slides>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 SCH_PPT_Vorlage_4-3_080212</vt:lpstr>
      <vt:lpstr>Folie 1</vt:lpstr>
      <vt:lpstr>Flachlinearmodul LDF</vt:lpstr>
      <vt:lpstr>Mehrwerte LDF</vt:lpstr>
      <vt:lpstr>Einsatzgebiete LDF</vt:lpstr>
      <vt:lpstr>LDF Technische Basisdaten</vt:lpstr>
      <vt:lpstr>LDF Funktionsprinzip</vt:lpstr>
      <vt:lpstr>Folie 7</vt:lpstr>
    </vt:vector>
  </TitlesOfParts>
  <Company>SCHUNK GmbH &amp; Co. KG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Kurzpräsentation</dc:title>
  <dc:creator>LUTZ</dc:creator>
  <cp:lastModifiedBy>SCHUNK GmbH &amp; Co. KG</cp:lastModifiedBy>
  <cp:revision>99</cp:revision>
  <dcterms:created xsi:type="dcterms:W3CDTF">2012-03-05T08:19:59Z</dcterms:created>
  <dcterms:modified xsi:type="dcterms:W3CDTF">2012-06-12T09:56:15Z</dcterms:modified>
</cp:coreProperties>
</file>