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490" r:id="rId2"/>
    <p:sldId id="292" r:id="rId3"/>
    <p:sldId id="293" r:id="rId4"/>
    <p:sldId id="436" r:id="rId5"/>
    <p:sldId id="491" r:id="rId6"/>
  </p:sldIdLst>
  <p:sldSz cx="9144000" cy="6858000" type="screen4x3"/>
  <p:notesSz cx="7099300" cy="10234613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narthan  Senthil" initials="SG&amp;C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46B"/>
    <a:srgbClr val="1BBBE9"/>
    <a:srgbClr val="D7E2ED"/>
    <a:srgbClr val="3E3D40"/>
    <a:srgbClr val="003D6A"/>
  </p:clrMru>
  <p:extLst>
    <p:ext uri="{E76CE94A-603C-4142-B9EB-6D1370010A27}">
      <p14:discardImageEditData xmlns:mc="http://schemas.openxmlformats.org/markup-compatibility/2006" xmlns:mv="urn:schemas-microsoft-com:mac:vml" xmlns:p14="http://schemas.microsoft.com/office/powerpoint/2010/main" xmlns="" val="0"/>
    </p:ext>
    <p:ext uri="{D31A062A-798A-4329-ABDD-BBA856620510}">
      <p14:defaultImageDpi xmlns:mc="http://schemas.openxmlformats.org/markup-compatibility/2006" xmlns:mv="urn:schemas-microsoft-com:mac:vml"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17" autoAdjust="0"/>
    <p:restoredTop sz="94607" autoAdjust="0"/>
  </p:normalViewPr>
  <p:slideViewPr>
    <p:cSldViewPr snapToGrid="0" snapToObjects="1">
      <p:cViewPr>
        <p:scale>
          <a:sx n="66" d="100"/>
          <a:sy n="66" d="100"/>
        </p:scale>
        <p:origin x="-2346" y="-1056"/>
      </p:cViewPr>
      <p:guideLst>
        <p:guide orient="horz" pos="1085"/>
        <p:guide pos="40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267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405EF0E5-7573-904A-8AD2-3C4D4AB28462}" type="datetimeFigureOut">
              <a:rPr lang="de-DE" smtClean="0"/>
              <a:pPr/>
              <a:t>26.06.2012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CBD9633C-3AFD-B14F-BF51-76C9B354F05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1799349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1959C942-6DF7-4645-A323-1FB2403B0B5A}" type="datetimeFigureOut">
              <a:rPr lang="de-DE" smtClean="0"/>
              <a:pPr/>
              <a:t>26.06.2012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2E218C4-41A8-684B-AF4F-B9D499E35F6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22956796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97778"/>
            <a:ext cx="8229600" cy="717022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4055531"/>
            <a:ext cx="5333999" cy="40640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3865252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19988"/>
            <a:ext cx="4152902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3979331"/>
            <a:ext cx="4127499" cy="4656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2" name="Bildplatzhalter 6"/>
          <p:cNvSpPr>
            <a:spLocks noGrp="1"/>
          </p:cNvSpPr>
          <p:nvPr>
            <p:ph type="pic" sz="quarter" idx="11"/>
          </p:nvPr>
        </p:nvSpPr>
        <p:spPr>
          <a:xfrm>
            <a:off x="4876800" y="2616200"/>
            <a:ext cx="3683000" cy="36957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3945245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7" y="2367488"/>
            <a:ext cx="7962903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1" y="3026831"/>
            <a:ext cx="7937500" cy="4402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4" name="Bildplatzhalter 6"/>
          <p:cNvSpPr>
            <a:spLocks noGrp="1"/>
          </p:cNvSpPr>
          <p:nvPr>
            <p:ph type="pic" sz="quarter" idx="11"/>
          </p:nvPr>
        </p:nvSpPr>
        <p:spPr>
          <a:xfrm>
            <a:off x="596901" y="3835400"/>
            <a:ext cx="7899399" cy="24765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4091346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61443" y="389470"/>
            <a:ext cx="8074557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15" name="Inhaltsplatzhalter 14"/>
          <p:cNvSpPr>
            <a:spLocks noGrp="1"/>
          </p:cNvSpPr>
          <p:nvPr>
            <p:ph sz="quarter" idx="10"/>
          </p:nvPr>
        </p:nvSpPr>
        <p:spPr>
          <a:xfrm>
            <a:off x="569910" y="1604434"/>
            <a:ext cx="8066089" cy="4279899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18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7" y="6496050"/>
            <a:ext cx="5911589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PGN-plus 64/100 Valve Add-on Box, Short presentation, May 8, 2012</a:t>
            </a:r>
            <a:endParaRPr lang="de-DE" dirty="0" smtClean="0"/>
          </a:p>
        </p:txBody>
      </p:sp>
      <p:sp>
        <p:nvSpPr>
          <p:cNvPr id="1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2831113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10"/>
          <p:cNvSpPr>
            <a:spLocks noGrp="1"/>
          </p:cNvSpPr>
          <p:nvPr>
            <p:ph sz="quarter" idx="11"/>
          </p:nvPr>
        </p:nvSpPr>
        <p:spPr>
          <a:xfrm>
            <a:off x="4762500" y="1604435"/>
            <a:ext cx="3941233" cy="4237566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None/>
              <a:defRPr sz="2000">
                <a:solidFill>
                  <a:srgbClr val="404040"/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rgbClr val="404040"/>
                </a:solidFill>
                <a:latin typeface="Calibri"/>
                <a:cs typeface="Calibri"/>
              </a:defRPr>
            </a:lvl2pPr>
            <a:lvl3pPr marL="914400" indent="0">
              <a:buNone/>
              <a:defRPr/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2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7" y="6496050"/>
            <a:ext cx="4586855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PGN-plus 64/100 Valve Add-on Box, Short presentation, May 8, 2012</a:t>
            </a:r>
            <a:endParaRPr lang="de-DE" dirty="0" smtClean="0"/>
          </a:p>
        </p:txBody>
      </p:sp>
      <p:sp>
        <p:nvSpPr>
          <p:cNvPr id="2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561444" y="389470"/>
            <a:ext cx="8142290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9" name="Inhaltsplatzhalter 14"/>
          <p:cNvSpPr>
            <a:spLocks noGrp="1"/>
          </p:cNvSpPr>
          <p:nvPr>
            <p:ph sz="quarter" idx="12"/>
          </p:nvPr>
        </p:nvSpPr>
        <p:spPr>
          <a:xfrm>
            <a:off x="586844" y="1604434"/>
            <a:ext cx="3951289" cy="4237567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152936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/>
          <p:cNvSpPr txBox="1"/>
          <p:nvPr userDrawn="1"/>
        </p:nvSpPr>
        <p:spPr>
          <a:xfrm>
            <a:off x="304" y="6317852"/>
            <a:ext cx="91433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buNone/>
            </a:pPr>
            <a:r>
              <a:rPr lang="de-DE" sz="1400" b="0" i="0">
                <a:solidFill>
                  <a:srgbClr val="FFFFFF"/>
                </a:solidFill>
                <a:latin typeface="Calibri"/>
                <a:ea typeface="+mn-ea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6" name="Bild 5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7" name="Bild 6" descr="TOOLS_RS_NEU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14734" y="4457701"/>
            <a:ext cx="1913922" cy="1913922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3686859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304" y="6324600"/>
            <a:ext cx="9143696" cy="5334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PGN-plus 64/100 Valve Add-on Box, Short presentation, May 8, 2012</a:t>
            </a:r>
            <a:endParaRPr lang="de-DE" dirty="0" smtClean="0"/>
          </a:p>
        </p:txBody>
      </p:sp>
      <p:sp>
        <p:nvSpPr>
          <p:cNvPr id="11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7" name="Bild 6" descr="BALKEN_FOLIE2_NEU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rcRect l="4846"/>
          <a:stretch>
            <a:fillRect/>
          </a:stretch>
        </p:blipFill>
        <p:spPr>
          <a:xfrm>
            <a:off x="0" y="6165375"/>
            <a:ext cx="9144000" cy="646883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3202786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62" r:id="rId2"/>
    <p:sldLayoutId id="2147483663" r:id="rId3"/>
    <p:sldLayoutId id="2147483652" r:id="rId4"/>
    <p:sldLayoutId id="2147483660" r:id="rId5"/>
    <p:sldLayoutId id="2147483657" r:id="rId6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533398" y="3397778"/>
            <a:ext cx="8229600" cy="717022"/>
          </a:xfrm>
        </p:spPr>
        <p:txBody>
          <a:bodyPr/>
          <a:lstStyle/>
          <a:p>
            <a:pPr marL="84125">
              <a:lnSpc>
                <a:spcPts val="3200"/>
              </a:lnSpc>
              <a:spcAft>
                <a:spcPts val="1200"/>
              </a:spcAft>
            </a:pPr>
            <a:r>
              <a:rPr lang="de-DE" b="0" dirty="0" smtClean="0">
                <a:ea typeface="ＭＳ Ｐゴシック"/>
              </a:rPr>
              <a:t>Short </a:t>
            </a:r>
            <a:r>
              <a:rPr lang="de-DE" b="0" dirty="0" err="1" smtClean="0">
                <a:ea typeface="ＭＳ Ｐゴシック"/>
              </a:rPr>
              <a:t>presentation</a:t>
            </a:r>
            <a:endParaRPr lang="de-DE" dirty="0" smtClean="0">
              <a:solidFill>
                <a:srgbClr val="FFFFFF"/>
              </a:solidFill>
            </a:endParaRPr>
          </a:p>
        </p:txBody>
      </p:sp>
      <p:sp>
        <p:nvSpPr>
          <p:cNvPr id="14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558800" y="4055531"/>
            <a:ext cx="5333999" cy="406400"/>
          </a:xfrm>
        </p:spPr>
        <p:txBody>
          <a:bodyPr/>
          <a:lstStyle/>
          <a:p>
            <a:pPr marL="84125">
              <a:spcBef>
                <a:spcPct val="0"/>
              </a:spcBef>
              <a:spcAft>
                <a:spcPts val="1200"/>
              </a:spcAft>
            </a:pPr>
            <a:r>
              <a:rPr lang="de-DE" dirty="0" smtClean="0">
                <a:solidFill>
                  <a:schemeClr val="bg1"/>
                </a:solidFill>
                <a:cs typeface="Calibri"/>
              </a:rPr>
              <a:t>PGN-plus 64/100 </a:t>
            </a:r>
            <a:r>
              <a:rPr lang="de-DE" dirty="0" err="1" smtClean="0">
                <a:solidFill>
                  <a:schemeClr val="bg1"/>
                </a:solidFill>
                <a:cs typeface="Calibri"/>
              </a:rPr>
              <a:t>Valve</a:t>
            </a:r>
            <a:r>
              <a:rPr lang="de-DE" dirty="0" smtClean="0">
                <a:solidFill>
                  <a:schemeClr val="bg1"/>
                </a:solidFill>
                <a:cs typeface="Calibri"/>
              </a:rPr>
              <a:t> Add-on Box</a:t>
            </a:r>
            <a:r>
              <a:rPr lang="de-DE" sz="1400" b="1" dirty="0" smtClean="0">
                <a:solidFill>
                  <a:schemeClr val="bg1"/>
                </a:solidFill>
                <a:cs typeface="Calibri"/>
              </a:rPr>
              <a:t/>
            </a:r>
            <a:br>
              <a:rPr lang="de-DE" sz="1400" b="1" dirty="0" smtClean="0">
                <a:solidFill>
                  <a:schemeClr val="bg1"/>
                </a:solidFill>
                <a:cs typeface="Calibri"/>
              </a:rPr>
            </a:br>
            <a:endParaRPr lang="de-DE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68760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3245225" y="1311827"/>
            <a:ext cx="5612777" cy="4237566"/>
          </a:xfrm>
        </p:spPr>
        <p:txBody>
          <a:bodyPr lIns="0" rIns="0"/>
          <a:lstStyle/>
          <a:p>
            <a: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e-DE" sz="2000" b="1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Unique selling points:</a:t>
            </a:r>
            <a:endParaRPr lang="de-DE" dirty="0" smtClean="0">
              <a:solidFill>
                <a:schemeClr val="tx1">
                  <a:lumMod val="75000"/>
                  <a:lumOff val="25000"/>
                </a:schemeClr>
              </a:solidFill>
              <a:cs typeface="Times New Roman" pitchFamily="18" charset="0"/>
            </a:endParaRPr>
          </a:p>
          <a:p>
            <a:pPr marL="182606" indent="-182606" algn="l" defTabSz="457200">
              <a:lnSpc>
                <a:spcPct val="100000"/>
              </a:lnSpc>
              <a:spcBef>
                <a:spcPts val="0"/>
              </a:spcBef>
              <a:buClr>
                <a:schemeClr val="tx1">
                  <a:lumMod val="75000"/>
                  <a:lumOff val="25000"/>
                </a:schemeClr>
              </a:buClr>
              <a:buFont typeface="Courier New"/>
              <a:buChar char="o"/>
            </a:pP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Unique valve module for direct mounting on the gripper </a:t>
            </a:r>
          </a:p>
          <a:p>
            <a:pPr marL="182606" indent="-182606" algn="l" defTabSz="457200">
              <a:lnSpc>
                <a:spcPct val="100000"/>
              </a:lnSpc>
              <a:spcBef>
                <a:spcPts val="0"/>
              </a:spcBef>
              <a:buClr>
                <a:schemeClr val="tx1">
                  <a:lumMod val="75000"/>
                  <a:lumOff val="25000"/>
                </a:schemeClr>
              </a:buClr>
              <a:buFont typeface="Courier New"/>
              <a:buChar char="o"/>
            </a:pP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Integrated valve technology reduces cycle times</a:t>
            </a:r>
          </a:p>
          <a:p>
            <a:pPr marL="182606" indent="-182606" algn="l" defTabSz="457200">
              <a:lnSpc>
                <a:spcPct val="100000"/>
              </a:lnSpc>
              <a:spcBef>
                <a:spcPts val="0"/>
              </a:spcBef>
              <a:buClr>
                <a:schemeClr val="tx1">
                  <a:lumMod val="75000"/>
                  <a:lumOff val="25000"/>
                </a:schemeClr>
              </a:buClr>
              <a:buFont typeface="Courier New"/>
              <a:buChar char="o"/>
            </a:pP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More energy-efficient use of compressed air thanks to shorter hose lengths</a:t>
            </a:r>
          </a:p>
          <a:p>
            <a:pPr marL="182606" indent="-182606" algn="l" defTabSz="457200">
              <a:lnSpc>
                <a:spcPct val="100000"/>
              </a:lnSpc>
              <a:spcBef>
                <a:spcPts val="0"/>
              </a:spcBef>
              <a:buClr>
                <a:schemeClr val="tx1">
                  <a:lumMod val="75000"/>
                  <a:lumOff val="25000"/>
                </a:schemeClr>
              </a:buClr>
              <a:buFont typeface="Courier New"/>
              <a:buChar char="o"/>
            </a:pP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Gripper ready for connection with valve actuation</a:t>
            </a:r>
          </a:p>
          <a:p>
            <a:pPr marL="182606" indent="-182606" algn="l" defTabSz="4572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Courier New"/>
              <a:buChar char="o"/>
            </a:pP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Central connections for air and electrical actuation</a:t>
            </a:r>
          </a:p>
          <a:p>
            <a:pPr marL="182606" indent="-182606" algn="l" defTabSz="4572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e-DE" sz="2000" b="1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Further product features:</a:t>
            </a:r>
          </a:p>
          <a:p>
            <a:pPr marL="182606" indent="-182606" algn="l" defTabSz="457200">
              <a:lnSpc>
                <a:spcPct val="100000"/>
              </a:lnSpc>
              <a:spcBef>
                <a:spcPts val="0"/>
              </a:spcBef>
              <a:buClr>
                <a:schemeClr val="tx1">
                  <a:lumMod val="75000"/>
                  <a:lumOff val="25000"/>
                </a:schemeClr>
              </a:buClr>
              <a:buFont typeface="Courier New"/>
              <a:buChar char="o"/>
            </a:pP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The valve add-on box can be retrofitted</a:t>
            </a:r>
          </a:p>
          <a:p>
            <a:pPr marL="182606" indent="-182606" algn="l" defTabSz="457200">
              <a:lnSpc>
                <a:spcPct val="100000"/>
              </a:lnSpc>
              <a:spcBef>
                <a:spcPts val="0"/>
              </a:spcBef>
              <a:buClr>
                <a:schemeClr val="tx1">
                  <a:lumMod val="75000"/>
                  <a:lumOff val="25000"/>
                </a:schemeClr>
              </a:buClr>
              <a:buFont typeface="Courier New"/>
              <a:buChar char="o"/>
            </a:pP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Easy to install, even if gripping force maintenance device is used </a:t>
            </a:r>
          </a:p>
          <a:p>
            <a:pPr marL="182606" indent="-182606" algn="l" defTabSz="457200">
              <a:lnSpc>
                <a:spcPct val="100000"/>
              </a:lnSpc>
              <a:spcBef>
                <a:spcPts val="0"/>
              </a:spcBef>
              <a:buClr>
                <a:schemeClr val="tx1">
                  <a:lumMod val="75000"/>
                  <a:lumOff val="25000"/>
                </a:schemeClr>
              </a:buClr>
              <a:buFont typeface="Courier New"/>
              <a:buChar char="o"/>
            </a:pP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Optional use of throttles and proximity switches also possible</a:t>
            </a:r>
          </a:p>
          <a:p>
            <a:pPr marL="0" indent="0" algn="l" defTabSz="457200">
              <a:lnSpc>
                <a:spcPct val="100000"/>
              </a:lnSpc>
              <a:spcBef>
                <a:spcPts val="0"/>
              </a:spcBef>
              <a:buNone/>
            </a:pPr>
            <a:endParaRPr lang="de-DE" dirty="0"/>
          </a:p>
        </p:txBody>
      </p:sp>
      <p:sp>
        <p:nvSpPr>
          <p:cNvPr id="47107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1044687" y="6496050"/>
            <a:ext cx="5327083" cy="252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defTabSz="457200">
              <a:buNone/>
            </a:pPr>
            <a:r>
              <a:rPr lang="en-US" sz="1200" b="0" i="0" dirty="0" smtClean="0">
                <a:solidFill>
                  <a:srgbClr val="FFFFFF"/>
                </a:solidFill>
                <a:latin typeface="Calibri"/>
                <a:ea typeface="+mn-ea"/>
                <a:cs typeface="+mn-cs"/>
              </a:rPr>
              <a:t>PGN-plus 64/100 Valve Add-on Box, Short presentation, May 8, 2012</a:t>
            </a:r>
            <a:endParaRPr lang="de-DE" dirty="0" smtClean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l" defTabSz="457200">
              <a:buNone/>
            </a:pPr>
            <a:fld id="{67E460E2-A79B-FD4C-875F-CB1722C97EA1}" type="slidenum">
              <a:rPr lang="de-DE" sz="1200" b="0" i="0">
                <a:solidFill>
                  <a:srgbClr val="FFFFFF"/>
                </a:solidFill>
                <a:latin typeface="Calibri"/>
                <a:ea typeface="+mn-ea"/>
                <a:cs typeface="+mn-cs"/>
              </a:rPr>
              <a:pPr algn="l" defTabSz="457200">
                <a:buNone/>
              </a:pPr>
              <a:t>2</a:t>
            </a:fld>
            <a:endParaRPr lang="de-DE" dirty="0"/>
          </a:p>
        </p:txBody>
      </p:sp>
      <p:sp>
        <p:nvSpPr>
          <p:cNvPr id="47106" name="Titel 2"/>
          <p:cNvSpPr>
            <a:spLocks noGrp="1"/>
          </p:cNvSpPr>
          <p:nvPr>
            <p:ph type="title"/>
          </p:nvPr>
        </p:nvSpPr>
        <p:spPr bwMode="auto">
          <a:xfrm>
            <a:off x="561444" y="298030"/>
            <a:ext cx="8142290" cy="96070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defTabSz="457200">
              <a:spcBef>
                <a:spcPct val="0"/>
              </a:spcBef>
              <a:buNone/>
            </a:pPr>
            <a:r>
              <a:rPr lang="de-DE" sz="3200" b="1" i="0" dirty="0">
                <a:solidFill>
                  <a:srgbClr val="003D6A"/>
                </a:solidFill>
                <a:latin typeface="Calibri"/>
                <a:cs typeface="Calibri"/>
              </a:rPr>
              <a:t>PGN-plus 64/100 </a:t>
            </a:r>
            <a:r>
              <a:rPr lang="de-DE" sz="3200" b="1" i="0" dirty="0" err="1">
                <a:solidFill>
                  <a:srgbClr val="003D6A"/>
                </a:solidFill>
                <a:latin typeface="Calibri"/>
                <a:cs typeface="Calibri"/>
              </a:rPr>
              <a:t>Valve</a:t>
            </a:r>
            <a:r>
              <a:rPr lang="de-DE" sz="3200" b="1" i="0" dirty="0">
                <a:solidFill>
                  <a:srgbClr val="003D6A"/>
                </a:solidFill>
                <a:latin typeface="Calibri"/>
                <a:cs typeface="Calibri"/>
              </a:rPr>
              <a:t> Add-on Box</a:t>
            </a:r>
            <a:r>
              <a:rPr lang="de-DE" sz="2000" b="1" i="0" dirty="0">
                <a:solidFill>
                  <a:schemeClr val="bg1"/>
                </a:solidFill>
                <a:latin typeface="Calibri"/>
                <a:cs typeface="Calibri"/>
              </a:rPr>
              <a:t/>
            </a:r>
            <a:br>
              <a:rPr lang="de-DE" sz="2000" b="1" i="0" dirty="0">
                <a:solidFill>
                  <a:schemeClr val="bg1"/>
                </a:solidFill>
                <a:latin typeface="Calibri"/>
                <a:cs typeface="Calibri"/>
              </a:rPr>
            </a:br>
            <a:r>
              <a:rPr lang="de-DE" sz="2000" b="1" i="0" dirty="0">
                <a:solidFill>
                  <a:srgbClr val="003D6A"/>
                </a:solidFill>
                <a:latin typeface="Calibri"/>
                <a:cs typeface="Calibri"/>
              </a:rPr>
              <a:t>#1: The </a:t>
            </a:r>
            <a:r>
              <a:rPr lang="de-DE" sz="2000" b="1" i="0" dirty="0" err="1">
                <a:solidFill>
                  <a:srgbClr val="003D6A"/>
                </a:solidFill>
                <a:latin typeface="Calibri"/>
                <a:cs typeface="Calibri"/>
              </a:rPr>
              <a:t>first</a:t>
            </a:r>
            <a:r>
              <a:rPr lang="de-DE" sz="2000" b="1" i="0" dirty="0">
                <a:solidFill>
                  <a:srgbClr val="003D6A"/>
                </a:solidFill>
                <a:latin typeface="Calibri"/>
                <a:cs typeface="Calibri"/>
              </a:rPr>
              <a:t> </a:t>
            </a:r>
            <a:r>
              <a:rPr lang="de-DE" sz="2000" b="1" i="0" dirty="0" err="1">
                <a:solidFill>
                  <a:srgbClr val="003D6A"/>
                </a:solidFill>
                <a:latin typeface="Calibri"/>
                <a:cs typeface="Calibri"/>
              </a:rPr>
              <a:t>valve</a:t>
            </a:r>
            <a:r>
              <a:rPr lang="de-DE" sz="2000" b="1" i="0" dirty="0">
                <a:solidFill>
                  <a:srgbClr val="003D6A"/>
                </a:solidFill>
                <a:latin typeface="Calibri"/>
                <a:cs typeface="Calibri"/>
              </a:rPr>
              <a:t> box </a:t>
            </a:r>
            <a:r>
              <a:rPr lang="de-DE" sz="2000" b="1" i="0" dirty="0" err="1">
                <a:solidFill>
                  <a:srgbClr val="003D6A"/>
                </a:solidFill>
                <a:latin typeface="Calibri"/>
                <a:cs typeface="Calibri"/>
              </a:rPr>
              <a:t>for</a:t>
            </a:r>
            <a:r>
              <a:rPr lang="de-DE" sz="2000" b="1" i="0" dirty="0">
                <a:solidFill>
                  <a:srgbClr val="003D6A"/>
                </a:solidFill>
                <a:latin typeface="Calibri"/>
                <a:cs typeface="Calibri"/>
              </a:rPr>
              <a:t> </a:t>
            </a:r>
            <a:r>
              <a:rPr lang="de-DE" sz="2000" b="1" i="0" dirty="0" err="1">
                <a:solidFill>
                  <a:srgbClr val="003D6A"/>
                </a:solidFill>
                <a:latin typeface="Calibri"/>
                <a:cs typeface="Calibri"/>
              </a:rPr>
              <a:t>integrated</a:t>
            </a:r>
            <a:r>
              <a:rPr lang="de-DE" sz="2000" b="1" i="0" dirty="0">
                <a:solidFill>
                  <a:srgbClr val="003D6A"/>
                </a:solidFill>
                <a:latin typeface="Calibri"/>
                <a:cs typeface="Calibri"/>
              </a:rPr>
              <a:t> </a:t>
            </a:r>
            <a:r>
              <a:rPr lang="de-DE" sz="2000" b="1" i="0" dirty="0" err="1">
                <a:solidFill>
                  <a:srgbClr val="003D6A"/>
                </a:solidFill>
                <a:latin typeface="Calibri"/>
                <a:cs typeface="Calibri"/>
              </a:rPr>
              <a:t>mounting</a:t>
            </a:r>
            <a:r>
              <a:rPr lang="de-DE" sz="2000" b="1" i="0" dirty="0">
                <a:solidFill>
                  <a:srgbClr val="003D6A"/>
                </a:solidFill>
                <a:latin typeface="Calibri"/>
                <a:cs typeface="Calibri"/>
              </a:rPr>
              <a:t> on </a:t>
            </a:r>
            <a:r>
              <a:rPr lang="de-DE" sz="2000" b="1" i="0" dirty="0" err="1">
                <a:solidFill>
                  <a:srgbClr val="003D6A"/>
                </a:solidFill>
                <a:latin typeface="Calibri"/>
                <a:cs typeface="Calibri"/>
              </a:rPr>
              <a:t>the</a:t>
            </a:r>
            <a:r>
              <a:rPr lang="de-DE" sz="2000" b="1" i="0" dirty="0">
                <a:solidFill>
                  <a:srgbClr val="003D6A"/>
                </a:solidFill>
                <a:latin typeface="Calibri"/>
                <a:cs typeface="Calibri"/>
              </a:rPr>
              <a:t> </a:t>
            </a:r>
            <a:r>
              <a:rPr lang="de-DE" sz="2000" b="1" i="0" dirty="0" err="1">
                <a:solidFill>
                  <a:srgbClr val="003D6A"/>
                </a:solidFill>
                <a:latin typeface="Calibri"/>
                <a:cs typeface="Calibri"/>
              </a:rPr>
              <a:t>gripper</a:t>
            </a:r>
            <a:endParaRPr lang="de-DE" sz="2000" dirty="0" smtClean="0">
              <a:solidFill>
                <a:srgbClr val="003D6A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pic>
        <p:nvPicPr>
          <p:cNvPr id="47108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5788" y="1347788"/>
            <a:ext cx="1938337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09" name="Grafik 8"/>
          <p:cNvPicPr>
            <a:picLocks noChangeAspect="1" noChangeArrowheads="1"/>
          </p:cNvPicPr>
          <p:nvPr/>
        </p:nvPicPr>
        <p:blipFill>
          <a:blip r:embed="rId3"/>
          <a:srcRect l="21135" t="20663" r="26161" b="14355"/>
          <a:stretch>
            <a:fillRect/>
          </a:stretch>
        </p:blipFill>
        <p:spPr bwMode="auto">
          <a:xfrm>
            <a:off x="534988" y="3751263"/>
            <a:ext cx="2179637" cy="2014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el 2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defTabSz="457200">
              <a:spcBef>
                <a:spcPct val="0"/>
              </a:spcBef>
              <a:buNone/>
            </a:pPr>
            <a:r>
              <a:rPr lang="de-DE" sz="3200" b="1" i="0">
                <a:solidFill>
                  <a:srgbClr val="003D6A"/>
                </a:solidFill>
                <a:latin typeface="Calibri"/>
                <a:cs typeface="Calibri"/>
              </a:rPr>
              <a:t>PGN-plus 64/100 Valve Add-on Box</a:t>
            </a:r>
            <a:br>
              <a:rPr lang="de-DE" sz="3200" b="1" i="0">
                <a:solidFill>
                  <a:srgbClr val="003D6A"/>
                </a:solidFill>
                <a:latin typeface="Calibri"/>
                <a:cs typeface="Calibri"/>
              </a:rPr>
            </a:br>
            <a:r>
              <a:rPr lang="de-DE" sz="2000" b="1" i="0">
                <a:solidFill>
                  <a:srgbClr val="003D6A"/>
                </a:solidFill>
                <a:latin typeface="Calibri"/>
                <a:cs typeface="Calibri"/>
              </a:rPr>
              <a:t>#1: The first valve box for integrated mounting on the gripper</a:t>
            </a:r>
            <a:endParaRPr lang="de-DE" sz="2000" dirty="0" smtClean="0">
              <a:solidFill>
                <a:srgbClr val="003D6A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5" name="Inhaltsplatzhalter 4"/>
          <p:cNvSpPr>
            <a:spLocks noGrp="1"/>
          </p:cNvSpPr>
          <p:nvPr>
            <p:ph sz="quarter" idx="10"/>
          </p:nvPr>
        </p:nvSpPr>
        <p:spPr>
          <a:xfrm>
            <a:off x="569910" y="1604434"/>
            <a:ext cx="8288370" cy="4279899"/>
          </a:xfrm>
        </p:spPr>
        <p:txBody>
          <a:bodyPr/>
          <a:lstStyle/>
          <a:p>
            <a: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e-DE" sz="2000" b="1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Customer value/selling points</a:t>
            </a:r>
            <a:endParaRPr lang="de-DE" dirty="0" smtClean="0">
              <a:cs typeface="Times New Roman" pitchFamily="18" charset="0"/>
            </a:endParaRPr>
          </a:p>
          <a:p>
            <a:pPr marL="182606" indent="-182606" algn="l" defTabSz="457200">
              <a:lnSpc>
                <a:spcPct val="100000"/>
              </a:lnSpc>
              <a:spcBef>
                <a:spcPts val="0"/>
              </a:spcBef>
              <a:buClr>
                <a:schemeClr val="tx1">
                  <a:lumMod val="75000"/>
                </a:schemeClr>
              </a:buClr>
              <a:buFont typeface="Courier New"/>
              <a:buChar char="o"/>
            </a:pP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Total cycle time 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  <a:sym typeface="Wingdings"/>
              </a:rPr>
              <a:t>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faster by a factor of </a:t>
            </a:r>
            <a:r>
              <a:rPr lang="de-DE" sz="2000" b="1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"2"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with PGN plus 64 than add-on valve/external valve with 1 m feed line (electronic). No filling and ventilation channels (exhaust line)</a:t>
            </a:r>
          </a:p>
          <a:p>
            <a:pPr marL="182606" indent="-182606" algn="l" defTabSz="457200">
              <a:lnSpc>
                <a:spcPct val="100000"/>
              </a:lnSpc>
              <a:spcBef>
                <a:spcPts val="0"/>
              </a:spcBef>
              <a:buClr>
                <a:schemeClr val="tx1">
                  <a:lumMod val="75000"/>
                </a:schemeClr>
              </a:buClr>
              <a:buFont typeface="Courier New"/>
              <a:buChar char="o"/>
            </a:pP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Approx. 1/3 less power loss in the valve box than with an add-on valve. Unlimited on-time without excess temperature, as a result</a:t>
            </a:r>
          </a:p>
          <a:p>
            <a:pPr marL="182606" indent="-182606" algn="l" defTabSz="457200">
              <a:lnSpc>
                <a:spcPct val="100000"/>
              </a:lnSpc>
              <a:spcBef>
                <a:spcPts val="0"/>
              </a:spcBef>
              <a:buClr>
                <a:schemeClr val="tx1">
                  <a:lumMod val="75000"/>
                </a:schemeClr>
              </a:buClr>
              <a:buFont typeface="Courier New"/>
              <a:buChar char="o"/>
            </a:pP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During the gripping cycle, only the gripper volume has to be ventilated, not the gripper volume + supply hose 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  <a:sym typeface="Wingdings"/>
              </a:rPr>
              <a:t>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less compressed air consumption</a:t>
            </a:r>
          </a:p>
          <a:p>
            <a:pPr marL="182606" indent="-182606" algn="l" defTabSz="457200">
              <a:lnSpc>
                <a:spcPct val="100000"/>
              </a:lnSpc>
              <a:spcBef>
                <a:spcPts val="0"/>
              </a:spcBef>
              <a:buClr>
                <a:schemeClr val="tx1">
                  <a:lumMod val="75000"/>
                </a:schemeClr>
              </a:buClr>
              <a:buFont typeface="Courier New"/>
              <a:buChar char="o"/>
            </a:pP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Only minor tubing/cabling necessary due to direct assembly on the actuator 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  <a:sym typeface="Wingdings"/>
              </a:rPr>
              <a:t>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Saving on control and compressed air lines</a:t>
            </a:r>
          </a:p>
          <a:p>
            <a:pPr marL="182606" indent="-182606" algn="l" defTabSz="457200">
              <a:lnSpc>
                <a:spcPct val="100000"/>
              </a:lnSpc>
              <a:spcBef>
                <a:spcPts val="0"/>
              </a:spcBef>
              <a:buClr>
                <a:schemeClr val="tx1">
                  <a:lumMod val="75000"/>
                </a:schemeClr>
              </a:buClr>
              <a:buFont typeface="Courier New"/>
              <a:buChar char="o"/>
            </a:pP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Minimal interfering contour 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  <a:sym typeface="Wingdings"/>
              </a:rPr>
              <a:t>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compact system design possible</a:t>
            </a:r>
          </a:p>
          <a:p>
            <a:pPr marL="182606" indent="-182606" algn="l" defTabSz="457200">
              <a:lnSpc>
                <a:spcPct val="100000"/>
              </a:lnSpc>
              <a:spcBef>
                <a:spcPts val="0"/>
              </a:spcBef>
              <a:buClr>
                <a:schemeClr val="tx1">
                  <a:lumMod val="75000"/>
                </a:schemeClr>
              </a:buClr>
              <a:buFont typeface="Courier New"/>
              <a:buChar char="o"/>
            </a:pP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Decentralized valve technology – components ready for use – plug and work/valve box can be retrofitted as option</a:t>
            </a:r>
          </a:p>
          <a:p>
            <a:pPr marL="0" indent="0" algn="l" defTabSz="457200">
              <a:lnSpc>
                <a:spcPts val="2400"/>
              </a:lnSpc>
              <a:spcBef>
                <a:spcPct val="20000"/>
              </a:spcBef>
              <a:buNone/>
            </a:pPr>
            <a:endParaRPr lang="de-DE" dirty="0"/>
          </a:p>
        </p:txBody>
      </p:sp>
      <p:sp>
        <p:nvSpPr>
          <p:cNvPr id="48131" name="Fußzeilenplatzhalter 4"/>
          <p:cNvSpPr>
            <a:spLocks noGrp="1"/>
          </p:cNvSpPr>
          <p:nvPr>
            <p:ph type="ftr" sz="quarter" idx="3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defTabSz="457200">
              <a:buNone/>
            </a:pPr>
            <a:r>
              <a:rPr lang="en-US" sz="1200" b="0" i="0" smtClean="0">
                <a:solidFill>
                  <a:srgbClr val="FFFFFF"/>
                </a:solidFill>
                <a:latin typeface="Calibri"/>
                <a:ea typeface="+mn-ea"/>
                <a:cs typeface="+mn-cs"/>
              </a:rPr>
              <a:t>PGN-plus 64/100 Valve Add-on Box, Short presentation, May 8, 2012</a:t>
            </a:r>
            <a:endParaRPr lang="de-DE" sz="1200" b="0" i="0">
              <a:solidFill>
                <a:srgbClr val="FFFFFF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l" defTabSz="457200">
              <a:buNone/>
            </a:pPr>
            <a:fld id="{67E460E2-A79B-FD4C-875F-CB1722C97EA1}" type="slidenum">
              <a:rPr lang="de-DE" sz="1200" b="0" i="0">
                <a:solidFill>
                  <a:srgbClr val="FFFFFF"/>
                </a:solidFill>
                <a:latin typeface="Calibri"/>
                <a:ea typeface="+mn-ea"/>
                <a:cs typeface="+mn-cs"/>
              </a:rPr>
              <a:pPr algn="l" defTabSz="457200">
                <a:buNone/>
              </a:pPr>
              <a:t>3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4521103" y="1522139"/>
            <a:ext cx="4676711" cy="4237566"/>
          </a:xfrm>
        </p:spPr>
        <p:txBody>
          <a:bodyPr/>
          <a:lstStyle/>
          <a:p>
            <a:pPr marL="342900" lvl="1" indent="-342900" algn="l" defTabSz="4572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e-DE" sz="2000" b="1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Basic </a:t>
            </a:r>
            <a:r>
              <a:rPr lang="de-DE" sz="2000" b="1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technical</a:t>
            </a:r>
            <a:r>
              <a:rPr lang="de-DE" sz="2000" b="1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1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functions</a:t>
            </a:r>
            <a:r>
              <a:rPr lang="de-DE" sz="2000" b="1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:</a:t>
            </a:r>
          </a:p>
          <a:p>
            <a:pPr marL="182606" indent="-182606" algn="l" defTabSz="457200">
              <a:spcBef>
                <a:spcPct val="20000"/>
              </a:spcBef>
              <a:buClr>
                <a:schemeClr val="tx1">
                  <a:lumMod val="75000"/>
                  <a:lumOff val="25000"/>
                </a:schemeClr>
              </a:buClr>
              <a:buFont typeface="Courier New"/>
              <a:buChar char="o"/>
            </a:pP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Sizes: 64, 100</a:t>
            </a:r>
          </a:p>
          <a:p>
            <a:pPr marL="182606" indent="-182606" algn="l" defTabSz="457200">
              <a:spcBef>
                <a:spcPct val="20000"/>
              </a:spcBef>
              <a:buClr>
                <a:schemeClr val="tx1">
                  <a:lumMod val="75000"/>
                  <a:lumOff val="25000"/>
                </a:schemeClr>
              </a:buClr>
              <a:buFont typeface="Courier New"/>
              <a:buChar char="o"/>
            </a:pP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Pneumatic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connection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to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</a:p>
          <a:p>
            <a:pPr marL="182606" indent="-182606" algn="l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 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customer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interface</a:t>
            </a:r>
            <a:endParaRPr lang="de-DE" sz="2000" b="0" i="0" dirty="0">
              <a:solidFill>
                <a:schemeClr val="tx1">
                  <a:lumMod val="75000"/>
                  <a:lumOff val="25000"/>
                </a:schemeClr>
              </a:solidFill>
              <a:latin typeface="Calibri"/>
              <a:ea typeface="+mn-ea"/>
              <a:cs typeface="Times New Roman"/>
            </a:endParaRPr>
          </a:p>
          <a:p>
            <a:pPr marL="182606" indent="-182606" algn="l" defTabSz="457200">
              <a:spcBef>
                <a:spcPct val="20000"/>
              </a:spcBef>
              <a:buClr>
                <a:schemeClr val="tx1">
                  <a:lumMod val="75000"/>
                  <a:lumOff val="25000"/>
                </a:schemeClr>
              </a:buClr>
              <a:buFont typeface="Courier New"/>
              <a:buChar char="o"/>
            </a:pP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Connection via 4-pin M8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circular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plug</a:t>
            </a:r>
            <a:endParaRPr lang="de-DE" sz="2000" b="0" i="0" dirty="0">
              <a:solidFill>
                <a:schemeClr val="tx1">
                  <a:lumMod val="75000"/>
                  <a:lumOff val="25000"/>
                </a:schemeClr>
              </a:solidFill>
              <a:latin typeface="Calibri"/>
              <a:ea typeface="+mn-ea"/>
              <a:cs typeface="Times New Roman"/>
            </a:endParaRPr>
          </a:p>
          <a:p>
            <a:pPr marL="182606" indent="-182606" algn="l" defTabSz="457200">
              <a:spcBef>
                <a:spcPct val="20000"/>
              </a:spcBef>
              <a:buClr>
                <a:schemeClr val="tx1">
                  <a:lumMod val="75000"/>
                  <a:lumOff val="25000"/>
                </a:schemeClr>
              </a:buClr>
              <a:buFont typeface="Courier New"/>
              <a:buChar char="o"/>
            </a:pP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2 – 8 bar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supply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pressure</a:t>
            </a:r>
            <a:endParaRPr lang="de-DE" sz="2000" b="0" i="0" dirty="0">
              <a:solidFill>
                <a:schemeClr val="tx1">
                  <a:lumMod val="75000"/>
                  <a:lumOff val="25000"/>
                </a:schemeClr>
              </a:solidFill>
              <a:latin typeface="Calibri"/>
              <a:ea typeface="+mn-ea"/>
              <a:cs typeface="Times New Roman"/>
            </a:endParaRPr>
          </a:p>
          <a:p>
            <a:pPr marL="182606" indent="-182606" algn="l" defTabSz="457200">
              <a:spcBef>
                <a:spcPct val="20000"/>
              </a:spcBef>
              <a:buClr>
                <a:schemeClr val="tx1">
                  <a:lumMod val="75000"/>
                  <a:lumOff val="25000"/>
                </a:schemeClr>
              </a:buClr>
              <a:buFont typeface="Courier New"/>
              <a:buChar char="o"/>
            </a:pP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Micro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valve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type MV 15, MV 25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depending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on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gripper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size</a:t>
            </a:r>
            <a:endParaRPr lang="de-DE" sz="2000" b="0" i="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/>
              <a:ea typeface="+mn-ea"/>
              <a:cs typeface="Times New Roman"/>
            </a:endParaRPr>
          </a:p>
          <a:p>
            <a:pPr marL="182606" indent="-182606" algn="l" defTabSz="457200">
              <a:spcBef>
                <a:spcPct val="20000"/>
              </a:spcBef>
              <a:buClr>
                <a:schemeClr val="tx1">
                  <a:lumMod val="75000"/>
                  <a:lumOff val="25000"/>
                </a:schemeClr>
              </a:buClr>
              <a:buFont typeface="Courier New"/>
              <a:buChar char="o"/>
            </a:pPr>
            <a:endParaRPr lang="de-DE" dirty="0" smtClean="0">
              <a:solidFill>
                <a:schemeClr val="tx1">
                  <a:lumMod val="75000"/>
                  <a:lumOff val="25000"/>
                </a:schemeClr>
              </a:solidFill>
              <a:cs typeface="Times New Roman" pitchFamily="18" charset="0"/>
            </a:endParaRPr>
          </a:p>
          <a:p>
            <a:pPr marL="182606" lvl="1" indent="-182606" algn="l" defTabSz="4572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e-DE" sz="2000" b="1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Complementary</a:t>
            </a:r>
            <a:r>
              <a:rPr lang="de-DE" sz="2000" b="1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1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products</a:t>
            </a:r>
            <a:r>
              <a:rPr lang="de-DE" sz="2000" b="1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:</a:t>
            </a:r>
          </a:p>
          <a:p>
            <a:pPr marL="182606" indent="-182606" algn="l" defTabSz="457200">
              <a:spcBef>
                <a:spcPct val="20000"/>
              </a:spcBef>
              <a:buClr>
                <a:schemeClr val="tx1">
                  <a:lumMod val="75000"/>
                  <a:lumOff val="25000"/>
                </a:schemeClr>
              </a:buClr>
              <a:buFont typeface="Courier New"/>
              <a:buChar char="o"/>
            </a:pP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PGN-plus 64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and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100</a:t>
            </a:r>
          </a:p>
          <a:p>
            <a:pPr marL="0" indent="0" algn="l" defTabSz="457200">
              <a:lnSpc>
                <a:spcPts val="2400"/>
              </a:lnSpc>
              <a:spcBef>
                <a:spcPct val="20000"/>
              </a:spcBef>
              <a:buNone/>
            </a:pPr>
            <a:endParaRPr lang="de-DE" dirty="0"/>
          </a:p>
        </p:txBody>
      </p:sp>
      <p:sp>
        <p:nvSpPr>
          <p:cNvPr id="44036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1044687" y="6496050"/>
            <a:ext cx="5123883" cy="252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defTabSz="457200">
              <a:buNone/>
            </a:pPr>
            <a:r>
              <a:rPr lang="en-US" sz="1200" b="0" i="0" dirty="0" smtClean="0">
                <a:solidFill>
                  <a:srgbClr val="FFFFFF"/>
                </a:solidFill>
                <a:latin typeface="Calibri"/>
                <a:ea typeface="+mn-ea"/>
                <a:cs typeface="+mn-cs"/>
              </a:rPr>
              <a:t>PGN-plus 64/100 Valve Add-on Box, Short presentation, May 8, 2012</a:t>
            </a:r>
            <a:endParaRPr lang="de-DE" dirty="0" smtClean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l" defTabSz="457200">
              <a:buNone/>
            </a:pPr>
            <a:fld id="{67E460E2-A79B-FD4C-875F-CB1722C97EA1}" type="slidenum">
              <a:rPr lang="de-DE" sz="1200" b="0" i="0">
                <a:solidFill>
                  <a:srgbClr val="FFFFFF"/>
                </a:solidFill>
                <a:latin typeface="Calibri"/>
                <a:ea typeface="+mn-ea"/>
                <a:cs typeface="+mn-cs"/>
              </a:rPr>
              <a:pPr algn="l" defTabSz="457200">
                <a:buNone/>
              </a:pPr>
              <a:t>4</a:t>
            </a:fld>
            <a:endParaRPr lang="de-DE" dirty="0"/>
          </a:p>
        </p:txBody>
      </p:sp>
      <p:sp>
        <p:nvSpPr>
          <p:cNvPr id="44035" name="Titel 2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defTabSz="457200">
              <a:spcBef>
                <a:spcPct val="0"/>
              </a:spcBef>
              <a:buNone/>
            </a:pPr>
            <a:r>
              <a:rPr lang="de-DE" sz="3200" b="1" i="0" dirty="0">
                <a:solidFill>
                  <a:srgbClr val="003D6A"/>
                </a:solidFill>
                <a:latin typeface="Calibri"/>
                <a:cs typeface="Calibri"/>
              </a:rPr>
              <a:t>PGN-plus 64/100 </a:t>
            </a:r>
            <a:r>
              <a:rPr lang="de-DE" sz="3200" b="1" i="0" dirty="0" err="1">
                <a:solidFill>
                  <a:srgbClr val="003D6A"/>
                </a:solidFill>
                <a:latin typeface="Calibri"/>
                <a:cs typeface="Calibri"/>
              </a:rPr>
              <a:t>Valve</a:t>
            </a:r>
            <a:r>
              <a:rPr lang="de-DE" sz="3200" b="1" i="0" dirty="0">
                <a:solidFill>
                  <a:srgbClr val="003D6A"/>
                </a:solidFill>
                <a:latin typeface="Calibri"/>
                <a:cs typeface="Calibri"/>
              </a:rPr>
              <a:t> Add-on Box</a:t>
            </a:r>
            <a:br>
              <a:rPr lang="de-DE" sz="3200" b="1" i="0" dirty="0">
                <a:solidFill>
                  <a:srgbClr val="003D6A"/>
                </a:solidFill>
                <a:latin typeface="Calibri"/>
                <a:cs typeface="Calibri"/>
              </a:rPr>
            </a:br>
            <a:r>
              <a:rPr lang="de-DE" sz="2000" b="1" i="0" dirty="0">
                <a:solidFill>
                  <a:srgbClr val="003D6A"/>
                </a:solidFill>
                <a:latin typeface="Calibri"/>
                <a:cs typeface="Calibri"/>
              </a:rPr>
              <a:t>#1: The </a:t>
            </a:r>
            <a:r>
              <a:rPr lang="de-DE" sz="2000" b="1" i="0" dirty="0" err="1">
                <a:solidFill>
                  <a:srgbClr val="003D6A"/>
                </a:solidFill>
                <a:latin typeface="Calibri"/>
                <a:cs typeface="Calibri"/>
              </a:rPr>
              <a:t>first</a:t>
            </a:r>
            <a:r>
              <a:rPr lang="de-DE" sz="2000" b="1" i="0" dirty="0">
                <a:solidFill>
                  <a:srgbClr val="003D6A"/>
                </a:solidFill>
                <a:latin typeface="Calibri"/>
                <a:cs typeface="Calibri"/>
              </a:rPr>
              <a:t> </a:t>
            </a:r>
            <a:r>
              <a:rPr lang="de-DE" sz="2000" b="1" i="0" dirty="0" err="1">
                <a:solidFill>
                  <a:srgbClr val="003D6A"/>
                </a:solidFill>
                <a:latin typeface="Calibri"/>
                <a:cs typeface="Calibri"/>
              </a:rPr>
              <a:t>valve</a:t>
            </a:r>
            <a:r>
              <a:rPr lang="de-DE" sz="2000" b="1" i="0" dirty="0">
                <a:solidFill>
                  <a:srgbClr val="003D6A"/>
                </a:solidFill>
                <a:latin typeface="Calibri"/>
                <a:cs typeface="Calibri"/>
              </a:rPr>
              <a:t> box </a:t>
            </a:r>
            <a:r>
              <a:rPr lang="de-DE" sz="2000" b="1" i="0" dirty="0" err="1">
                <a:solidFill>
                  <a:srgbClr val="003D6A"/>
                </a:solidFill>
                <a:latin typeface="Calibri"/>
                <a:cs typeface="Calibri"/>
              </a:rPr>
              <a:t>for</a:t>
            </a:r>
            <a:r>
              <a:rPr lang="de-DE" sz="2000" b="1" i="0" dirty="0">
                <a:solidFill>
                  <a:srgbClr val="003D6A"/>
                </a:solidFill>
                <a:latin typeface="Calibri"/>
                <a:cs typeface="Calibri"/>
              </a:rPr>
              <a:t> </a:t>
            </a:r>
            <a:r>
              <a:rPr lang="de-DE" sz="2000" b="1" i="0" dirty="0" err="1">
                <a:solidFill>
                  <a:srgbClr val="003D6A"/>
                </a:solidFill>
                <a:latin typeface="Calibri"/>
                <a:cs typeface="Calibri"/>
              </a:rPr>
              <a:t>integrated</a:t>
            </a:r>
            <a:r>
              <a:rPr lang="de-DE" sz="2000" b="1" i="0" dirty="0">
                <a:solidFill>
                  <a:srgbClr val="003D6A"/>
                </a:solidFill>
                <a:latin typeface="Calibri"/>
                <a:cs typeface="Calibri"/>
              </a:rPr>
              <a:t> </a:t>
            </a:r>
            <a:r>
              <a:rPr lang="de-DE" sz="2000" b="1" i="0" dirty="0" err="1">
                <a:solidFill>
                  <a:srgbClr val="003D6A"/>
                </a:solidFill>
                <a:latin typeface="Calibri"/>
                <a:cs typeface="Calibri"/>
              </a:rPr>
              <a:t>mounting</a:t>
            </a:r>
            <a:r>
              <a:rPr lang="de-DE" sz="2000" b="1" i="0" dirty="0">
                <a:solidFill>
                  <a:srgbClr val="003D6A"/>
                </a:solidFill>
                <a:latin typeface="Calibri"/>
                <a:cs typeface="Calibri"/>
              </a:rPr>
              <a:t> on </a:t>
            </a:r>
            <a:r>
              <a:rPr lang="de-DE" sz="2000" b="1" i="0" dirty="0" err="1">
                <a:solidFill>
                  <a:srgbClr val="003D6A"/>
                </a:solidFill>
                <a:latin typeface="Calibri"/>
                <a:cs typeface="Calibri"/>
              </a:rPr>
              <a:t>the</a:t>
            </a:r>
            <a:r>
              <a:rPr lang="de-DE" sz="2000" b="1" i="0" dirty="0">
                <a:solidFill>
                  <a:srgbClr val="003D6A"/>
                </a:solidFill>
                <a:latin typeface="Calibri"/>
                <a:cs typeface="Calibri"/>
              </a:rPr>
              <a:t> </a:t>
            </a:r>
            <a:r>
              <a:rPr lang="de-DE" sz="2000" b="1" i="0" dirty="0" err="1">
                <a:solidFill>
                  <a:srgbClr val="003D6A"/>
                </a:solidFill>
                <a:latin typeface="Calibri"/>
                <a:cs typeface="Calibri"/>
              </a:rPr>
              <a:t>gripper</a:t>
            </a:r>
            <a:endParaRPr lang="de-DE" sz="2000" dirty="0" smtClean="0">
              <a:solidFill>
                <a:srgbClr val="003D6A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1" name="Textfeld 7"/>
          <p:cNvSpPr txBox="1">
            <a:spLocks noChangeArrowheads="1"/>
          </p:cNvSpPr>
          <p:nvPr/>
        </p:nvSpPr>
        <p:spPr bwMode="auto">
          <a:xfrm>
            <a:off x="260327" y="3834948"/>
            <a:ext cx="45704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80975" indent="-180975">
              <a:buFont typeface="+mj-lt"/>
              <a:buAutoNum type="arabicPeriod" startAt="2"/>
            </a:pPr>
            <a:endParaRPr lang="de-DE" sz="1200" dirty="0" smtClean="0"/>
          </a:p>
          <a:p>
            <a:pPr marL="180975" indent="-180975">
              <a:buFont typeface="+mj-lt"/>
              <a:buAutoNum type="arabicPeriod" startAt="2"/>
            </a:pPr>
            <a:endParaRPr lang="de-DE" sz="1200" dirty="0"/>
          </a:p>
        </p:txBody>
      </p:sp>
      <p:sp>
        <p:nvSpPr>
          <p:cNvPr id="9" name="Textfeld 7"/>
          <p:cNvSpPr txBox="1">
            <a:spLocks noChangeArrowheads="1"/>
          </p:cNvSpPr>
          <p:nvPr/>
        </p:nvSpPr>
        <p:spPr bwMode="auto">
          <a:xfrm>
            <a:off x="260327" y="3616100"/>
            <a:ext cx="4570412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28600" indent="-228600" algn="l" defTabSz="457200">
              <a:buFont typeface="Calibri"/>
              <a:buAutoNum type="arabicPeriod"/>
            </a:pPr>
            <a:r>
              <a:rPr lang="de-DE" sz="1200" b="1" i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Multi-tooth guidance</a:t>
            </a:r>
            <a:r>
              <a:rPr lang="de-DE" sz="1200" b="0" i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/>
            </a:r>
            <a:br>
              <a:rPr lang="de-DE" sz="1200" b="0" i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</a:br>
            <a:r>
              <a:rPr lang="de-DE" sz="1200" b="0" i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Base jaw guide with minimal play and high load </a:t>
            </a:r>
            <a:r>
              <a:rPr lang="de-DE" sz="1200" b="0" i="0" dirty="0" smtClean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bearing</a:t>
            </a:r>
            <a:r>
              <a:rPr lang="pl-PL" sz="1200" b="0" i="0" dirty="0" smtClean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/>
            </a:r>
            <a:br>
              <a:rPr lang="pl-PL" sz="1200" b="0" i="0" dirty="0" smtClean="0">
                <a:solidFill>
                  <a:schemeClr val="tx1"/>
                </a:solidFill>
                <a:latin typeface="Calibri"/>
                <a:ea typeface="+mn-ea"/>
                <a:cs typeface="+mn-cs"/>
              </a:rPr>
            </a:br>
            <a:r>
              <a:rPr lang="de-DE" sz="1200" b="0" i="0" dirty="0" smtClean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capacity </a:t>
            </a:r>
            <a:r>
              <a:rPr lang="de-DE" sz="1200" b="0" i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for long finger lengths</a:t>
            </a:r>
          </a:p>
          <a:p>
            <a:pPr marL="228600" indent="-228600" algn="l" defTabSz="457200">
              <a:buFont typeface="Calibri"/>
              <a:buAutoNum type="arabicPeriod" startAt="2"/>
            </a:pPr>
            <a:r>
              <a:rPr lang="de-DE" sz="1200" b="1" i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Base jaw</a:t>
            </a:r>
            <a:r>
              <a:rPr lang="de-DE" sz="1200" b="0" i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/>
            </a:r>
            <a:br>
              <a:rPr lang="de-DE" sz="1200" b="0" i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</a:br>
            <a:r>
              <a:rPr lang="de-DE" sz="1200" b="0" i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For adaptation of the workpiece-specific gripper fingers</a:t>
            </a:r>
            <a:endParaRPr lang="de-DE" sz="1200" dirty="0" smtClean="0"/>
          </a:p>
          <a:p>
            <a:pPr marL="228600" indent="-228600" algn="l" defTabSz="457200">
              <a:buFont typeface="Calibri"/>
              <a:buAutoNum type="arabicPeriod" startAt="2"/>
            </a:pPr>
            <a:r>
              <a:rPr lang="de-DE" sz="1200" b="1" i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Sensor systems</a:t>
            </a:r>
            <a:r>
              <a:rPr lang="de-DE" sz="1200" b="0" i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/>
            </a:r>
            <a:br>
              <a:rPr lang="de-DE" sz="1200" b="0" i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</a:br>
            <a:r>
              <a:rPr lang="de-DE" sz="1200" b="0" i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Brackets for proximity switches and adjustable </a:t>
            </a:r>
          </a:p>
          <a:p>
            <a:pPr marL="228600" indent="-228600" algn="l" defTabSz="457200">
              <a:buNone/>
            </a:pPr>
            <a:r>
              <a:rPr lang="de-DE" sz="1200" b="0" i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       control cams in the housing</a:t>
            </a:r>
          </a:p>
          <a:p>
            <a:pPr marL="228600" indent="-228600" algn="l" defTabSz="457200">
              <a:buFont typeface="Calibri"/>
              <a:buAutoNum type="arabicPeriod" startAt="4"/>
            </a:pPr>
            <a:r>
              <a:rPr lang="de-DE" sz="1200" b="1" i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Micro valve</a:t>
            </a:r>
            <a:r>
              <a:rPr lang="de-DE" sz="1200" b="0" i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/>
            </a:r>
            <a:br>
              <a:rPr lang="de-DE" sz="1200" b="0" i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</a:br>
            <a:r>
              <a:rPr lang="de-DE" sz="1200" b="0" i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For direct and fast actuation</a:t>
            </a:r>
          </a:p>
          <a:p>
            <a:pPr marL="228600" indent="-228600" algn="l" defTabSz="457200">
              <a:buFont typeface="Calibri"/>
              <a:buAutoNum type="arabicPeriod" startAt="4"/>
            </a:pPr>
            <a:r>
              <a:rPr lang="de-DE" sz="1200" b="1" i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Supply air and actuation</a:t>
            </a:r>
            <a:r>
              <a:rPr lang="de-DE" sz="1200" b="0" i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/>
            </a:r>
            <a:br>
              <a:rPr lang="de-DE" sz="1200" b="0" i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</a:br>
            <a:r>
              <a:rPr lang="de-DE" sz="1200" b="0" i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For easy operation and precise handling</a:t>
            </a:r>
          </a:p>
          <a:p>
            <a:pPr marL="228600" indent="-228600" algn="l" defTabSz="457200">
              <a:buFont typeface="Calibri"/>
              <a:buAutoNum type="arabicPeriod" startAt="4"/>
            </a:pPr>
            <a:r>
              <a:rPr lang="de-DE" sz="1200" b="1" i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Exhaust air</a:t>
            </a:r>
            <a:r>
              <a:rPr lang="de-DE" sz="1200" b="0" i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/>
            </a:r>
            <a:br>
              <a:rPr lang="de-DE" sz="1200" b="0" i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</a:br>
            <a:r>
              <a:rPr lang="de-DE" sz="1200" b="0" i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Via sound absorber or </a:t>
            </a:r>
            <a:r>
              <a:rPr lang="de-DE" sz="1200" b="0" i="0" dirty="0" smtClean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trapped</a:t>
            </a:r>
            <a:endParaRPr lang="de-DE" sz="1200" b="0" i="0" dirty="0">
              <a:solidFill>
                <a:schemeClr val="tx1"/>
              </a:solidFill>
              <a:latin typeface="Calibri"/>
              <a:ea typeface="+mn-ea"/>
              <a:cs typeface="+mn-cs"/>
            </a:endParaRPr>
          </a:p>
        </p:txBody>
      </p:sp>
      <p:pic>
        <p:nvPicPr>
          <p:cNvPr id="12" name="Grafik 8"/>
          <p:cNvPicPr>
            <a:picLocks noChangeAspect="1" noChangeArrowheads="1"/>
          </p:cNvPicPr>
          <p:nvPr/>
        </p:nvPicPr>
        <p:blipFill>
          <a:blip r:embed="rId2"/>
          <a:srcRect l="21135" t="20663" r="26161" b="14355"/>
          <a:stretch>
            <a:fillRect/>
          </a:stretch>
        </p:blipFill>
        <p:spPr bwMode="auto">
          <a:xfrm>
            <a:off x="561444" y="1350172"/>
            <a:ext cx="2179637" cy="2014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 3" descr="LOGOBALKEN_NEU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20120410_Titel_title_PGN-plus_singleline_headlin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20120410_Titel_title_PGN-plus_singleline_headline</Template>
  <TotalTime>0</TotalTime>
  <Words>324</Words>
  <Application>Microsoft Office PowerPoint</Application>
  <PresentationFormat>Bildschirmpräsentation (4:3)</PresentationFormat>
  <Paragraphs>45</Paragraphs>
  <Slides>5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20120410_Titel_title_PGN-plus_singleline_headline</vt:lpstr>
      <vt:lpstr>Short presentation</vt:lpstr>
      <vt:lpstr>PGN-plus 64/100 Valve Add-on Box #1: The first valve box for integrated mounting on the gripper</vt:lpstr>
      <vt:lpstr>PGN-plus 64/100 Valve Add-on Box #1: The first valve box for integrated mounting on the gripper</vt:lpstr>
      <vt:lpstr>PGN-plus 64/100 Valve Add-on Box #1: The first valve box for integrated mounting on the gripper</vt:lpstr>
      <vt:lpstr>Folie 5</vt:lpstr>
    </vt:vector>
  </TitlesOfParts>
  <Company>SCHUNK GmbH &amp; Co. KG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LUTZ</dc:creator>
  <cp:lastModifiedBy>LUTZ</cp:lastModifiedBy>
  <cp:revision>575</cp:revision>
  <dcterms:created xsi:type="dcterms:W3CDTF">2012-04-16T06:22:40Z</dcterms:created>
  <dcterms:modified xsi:type="dcterms:W3CDTF">2012-06-26T09:13:20Z</dcterms:modified>
</cp:coreProperties>
</file>