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900" r:id="rId2"/>
    <p:sldId id="897" r:id="rId3"/>
    <p:sldId id="898" r:id="rId4"/>
    <p:sldId id="899" r:id="rId5"/>
    <p:sldId id="491" r:id="rId6"/>
  </p:sldIdLst>
  <p:sldSz cx="9144000" cy="6858000" type="screen4x3"/>
  <p:notesSz cx="7099300" cy="10234613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3E3D40"/>
    <a:srgbClr val="E20000"/>
    <a:srgbClr val="1BBBE9"/>
    <a:srgbClr val="D7E2ED"/>
    <a:srgbClr val="003D6A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22" autoAdjust="0"/>
    <p:restoredTop sz="99147" autoAdjust="0"/>
  </p:normalViewPr>
  <p:slideViewPr>
    <p:cSldViewPr snapToGrid="0" snapToObjects="1">
      <p:cViewPr>
        <p:scale>
          <a:sx n="66" d="100"/>
          <a:sy n="66" d="100"/>
        </p:scale>
        <p:origin x="-2400" y="-1032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05EF0E5-7573-904A-8AD2-3C4D4AB28462}" type="datetimeFigureOut">
              <a:rPr lang="de-DE" smtClean="0"/>
              <a:pPr/>
              <a:t>27.05.2014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959C942-6DF7-4645-A323-1FB2403B0B5A}" type="datetimeFigureOut">
              <a:rPr lang="de-DE" smtClean="0"/>
              <a:pPr/>
              <a:t>27.05.2014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Benchmark products Automatica 2014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Benchmark products Automatica 2014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buNone/>
            </a:pPr>
            <a:r>
              <a:rPr lang="de-DE" sz="1400" b="0" i="0" dirty="0">
                <a:solidFill>
                  <a:srgbClr val="FFFFFF"/>
                </a:solidFill>
                <a:latin typeface="Calibri"/>
                <a:ea typeface="+mn-ea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Benchmark products Automatica 2014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33398" y="3397778"/>
            <a:ext cx="8229600" cy="717022"/>
          </a:xfrm>
        </p:spPr>
        <p:txBody>
          <a:bodyPr/>
          <a:lstStyle/>
          <a:p>
            <a:pPr marL="84125">
              <a:lnSpc>
                <a:spcPts val="3200"/>
              </a:lnSpc>
              <a:spcAft>
                <a:spcPts val="1200"/>
              </a:spcAft>
            </a:pPr>
            <a:r>
              <a:rPr lang="de-DE" b="0" dirty="0" smtClean="0">
                <a:ea typeface="ＭＳ Ｐゴシック"/>
              </a:rPr>
              <a:t>Shor</a:t>
            </a:r>
            <a:r>
              <a:rPr lang="de-DE" b="0" dirty="0" smtClean="0">
                <a:ea typeface="ＭＳ Ｐゴシック"/>
              </a:rPr>
              <a:t>t </a:t>
            </a:r>
            <a:r>
              <a:rPr lang="de-DE" b="0" dirty="0" err="1" smtClean="0">
                <a:ea typeface="ＭＳ Ｐゴシック"/>
              </a:rPr>
              <a:t>presentation</a:t>
            </a:r>
            <a:r>
              <a:rPr lang="de-DE" b="0" dirty="0" smtClean="0">
                <a:ea typeface="ＭＳ Ｐゴシック"/>
              </a:rPr>
              <a:t> MV 10</a:t>
            </a:r>
            <a:endParaRPr lang="de-DE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sz="quarter" idx="11"/>
          </p:nvPr>
        </p:nvSpPr>
        <p:spPr>
          <a:xfrm>
            <a:off x="3261815" y="1210437"/>
            <a:ext cx="5882185" cy="436562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Unique </a:t>
            </a:r>
            <a:r>
              <a:rPr lang="de-DE" b="1" dirty="0" err="1" smtClean="0">
                <a:solidFill>
                  <a:schemeClr val="tx1"/>
                </a:solidFill>
                <a:cs typeface="Times New Roman" pitchFamily="18" charset="0"/>
              </a:rPr>
              <a:t>selling</a:t>
            </a: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b="1" dirty="0" err="1" smtClean="0">
                <a:solidFill>
                  <a:schemeClr val="tx1"/>
                </a:solidFill>
                <a:cs typeface="Times New Roman" pitchFamily="18" charset="0"/>
              </a:rPr>
              <a:t>points</a:t>
            </a: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: </a:t>
            </a:r>
          </a:p>
          <a:p>
            <a:pPr marL="261938" indent="-261938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Maximum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flow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rate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at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a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compact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design/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less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interfering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contours</a:t>
            </a:r>
            <a:endParaRPr lang="de-DE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261938" indent="-261938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Short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switching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times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cause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faste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motion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times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of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the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grippers</a:t>
            </a:r>
            <a:endParaRPr lang="de-DE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261938" indent="-261938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Variable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mounting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concepts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: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plug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-in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or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screw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-in</a:t>
            </a:r>
            <a:endParaRPr lang="de-DE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de-DE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Other </a:t>
            </a:r>
            <a:r>
              <a:rPr lang="de-DE" b="1" dirty="0" err="1" smtClean="0">
                <a:solidFill>
                  <a:schemeClr val="tx1"/>
                </a:solidFill>
                <a:cs typeface="Times New Roman" pitchFamily="18" charset="0"/>
              </a:rPr>
              <a:t>features</a:t>
            </a: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: </a:t>
            </a:r>
          </a:p>
          <a:p>
            <a:pPr marL="261938" indent="-261938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Flow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volume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30 NL/min</a:t>
            </a:r>
          </a:p>
          <a:p>
            <a:pPr marL="261938" indent="-261938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Complete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separation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of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media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suitable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for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non-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corrosive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gases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and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fluids</a:t>
            </a:r>
            <a:endParaRPr lang="de-DE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261938" indent="-261938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Flow rate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and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switching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time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are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configurable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to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customer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requirements</a:t>
            </a:r>
            <a:endParaRPr lang="de-DE" dirty="0" smtClean="0">
              <a:solidFill>
                <a:schemeClr val="tx1"/>
              </a:solidFill>
              <a:cs typeface="Times New Roman" pitchFamily="18" charset="0"/>
            </a:endParaRPr>
          </a:p>
          <a:p>
            <a:endParaRPr lang="de-DE" b="1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5017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717812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0178" name="Titel 2"/>
          <p:cNvSpPr>
            <a:spLocks noGrp="1"/>
          </p:cNvSpPr>
          <p:nvPr>
            <p:ph type="title"/>
          </p:nvPr>
        </p:nvSpPr>
        <p:spPr bwMode="auto">
          <a:xfrm>
            <a:off x="691355" y="231049"/>
            <a:ext cx="81422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Mikroventil MV 10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</a:t>
            </a:r>
            <a:r>
              <a:rPr lang="de-DE" sz="2000" dirty="0" smtClean="0"/>
              <a:t> </a:t>
            </a:r>
            <a:r>
              <a:rPr lang="de-DE" sz="2000" dirty="0" err="1" smtClean="0"/>
              <a:t>Shortest</a:t>
            </a:r>
            <a:r>
              <a:rPr lang="de-DE" sz="2000" dirty="0" smtClean="0"/>
              <a:t> </a:t>
            </a:r>
            <a:r>
              <a:rPr lang="de-DE" sz="2000" dirty="0" err="1" smtClean="0"/>
              <a:t>cycle</a:t>
            </a:r>
            <a:r>
              <a:rPr lang="de-DE" sz="2000" dirty="0" smtClean="0"/>
              <a:t> </a:t>
            </a:r>
            <a:r>
              <a:rPr lang="de-DE" sz="2000" dirty="0" err="1" smtClean="0"/>
              <a:t>times</a:t>
            </a:r>
            <a:r>
              <a:rPr lang="de-DE" sz="2000" dirty="0" smtClean="0"/>
              <a:t> </a:t>
            </a:r>
            <a:r>
              <a:rPr lang="de-DE" sz="2000" dirty="0" err="1" smtClean="0"/>
              <a:t>at</a:t>
            </a:r>
            <a:r>
              <a:rPr lang="de-DE" sz="2000" dirty="0" smtClean="0"/>
              <a:t> a </a:t>
            </a:r>
            <a:r>
              <a:rPr lang="de-DE" sz="2000" dirty="0" err="1" smtClean="0"/>
              <a:t>maximum</a:t>
            </a:r>
            <a:r>
              <a:rPr lang="de-DE" sz="2000" dirty="0" smtClean="0"/>
              <a:t> </a:t>
            </a:r>
            <a:r>
              <a:rPr lang="de-DE" sz="2000" dirty="0" err="1" smtClean="0"/>
              <a:t>flowrate</a:t>
            </a:r>
            <a:r>
              <a:rPr lang="de-DE" sz="2000" dirty="0" smtClean="0"/>
              <a:t> </a:t>
            </a:r>
            <a:r>
              <a:rPr lang="de-DE" sz="2000" dirty="0" err="1" smtClean="0"/>
              <a:t>and</a:t>
            </a:r>
            <a:r>
              <a:rPr lang="de-DE" sz="2000" dirty="0" smtClean="0"/>
              <a:t> </a:t>
            </a:r>
            <a:r>
              <a:rPr lang="de-DE" sz="2000" dirty="0" err="1" smtClean="0"/>
              <a:t>compact</a:t>
            </a:r>
            <a:r>
              <a:rPr lang="de-DE" sz="2000" dirty="0" smtClean="0"/>
              <a:t> design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pic>
        <p:nvPicPr>
          <p:cNvPr id="10" name="Picture 2" descr="http://pimappl.schunk.int/preview/SCHUNK/Image/IM00101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0313" y="2202769"/>
            <a:ext cx="2717688" cy="1594379"/>
          </a:xfrm>
          <a:prstGeom prst="rect">
            <a:avLst/>
          </a:prstGeom>
          <a:noFill/>
        </p:spPr>
      </p:pic>
      <p:grpSp>
        <p:nvGrpSpPr>
          <p:cNvPr id="12" name="Gruppieren 9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3" name="Textfeld 12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tx2"/>
                  </a:solidFill>
                </a:rPr>
                <a:t>Sucessor product</a:t>
              </a: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bg1"/>
                  </a:solidFill>
                </a:rPr>
                <a:t>New Sizes</a:t>
              </a:r>
            </a:p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smtClean="0">
                  <a:solidFill>
                    <a:schemeClr val="tx2"/>
                  </a:solidFill>
                </a:rPr>
                <a:t>New Product</a:t>
              </a:r>
            </a:p>
            <a:p>
              <a:endParaRPr lang="en-US" sz="120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Mikroventil MV 10 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</a:t>
            </a:r>
            <a:r>
              <a:rPr lang="de-DE" sz="2000" dirty="0" smtClean="0"/>
              <a:t> </a:t>
            </a:r>
            <a:r>
              <a:rPr lang="de-DE" sz="2000" dirty="0" err="1" smtClean="0"/>
              <a:t>Shortest</a:t>
            </a:r>
            <a:r>
              <a:rPr lang="de-DE" sz="2000" dirty="0" smtClean="0"/>
              <a:t> </a:t>
            </a:r>
            <a:r>
              <a:rPr lang="de-DE" sz="2000" dirty="0" err="1" smtClean="0"/>
              <a:t>cycle</a:t>
            </a:r>
            <a:r>
              <a:rPr lang="de-DE" sz="2000" dirty="0" smtClean="0"/>
              <a:t> </a:t>
            </a:r>
            <a:r>
              <a:rPr lang="de-DE" sz="2000" dirty="0" err="1" smtClean="0"/>
              <a:t>times</a:t>
            </a:r>
            <a:r>
              <a:rPr lang="de-DE" sz="2000" dirty="0" smtClean="0"/>
              <a:t> </a:t>
            </a:r>
            <a:r>
              <a:rPr lang="de-DE" sz="2000" dirty="0" err="1" smtClean="0"/>
              <a:t>at</a:t>
            </a:r>
            <a:r>
              <a:rPr lang="de-DE" sz="2000" dirty="0" smtClean="0"/>
              <a:t> a </a:t>
            </a:r>
            <a:r>
              <a:rPr lang="de-DE" sz="2000" dirty="0" err="1" smtClean="0"/>
              <a:t>maximum</a:t>
            </a:r>
            <a:r>
              <a:rPr lang="de-DE" sz="2000" dirty="0" smtClean="0"/>
              <a:t> </a:t>
            </a:r>
            <a:r>
              <a:rPr lang="de-DE" sz="2000" dirty="0" err="1" smtClean="0"/>
              <a:t>flowrate</a:t>
            </a:r>
            <a:r>
              <a:rPr lang="de-DE" sz="2000" dirty="0" smtClean="0"/>
              <a:t> </a:t>
            </a:r>
            <a:r>
              <a:rPr lang="de-DE" sz="2000" dirty="0" err="1" smtClean="0"/>
              <a:t>and</a:t>
            </a:r>
            <a:r>
              <a:rPr lang="de-DE" sz="2000" dirty="0" smtClean="0"/>
              <a:t> </a:t>
            </a:r>
            <a:r>
              <a:rPr lang="de-DE" sz="2000" dirty="0" err="1" smtClean="0"/>
              <a:t>compact</a:t>
            </a:r>
            <a:r>
              <a:rPr lang="de-DE" sz="2000" dirty="0" smtClean="0"/>
              <a:t> design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69910" y="1522138"/>
            <a:ext cx="8436930" cy="4650062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Cost Effectiveness</a:t>
            </a:r>
            <a:r>
              <a:rPr lang="de-DE" b="1" dirty="0" smtClean="0">
                <a:solidFill>
                  <a:schemeClr val="tx1"/>
                </a:solidFill>
              </a:rPr>
              <a:t>/ Customer </a:t>
            </a:r>
            <a:r>
              <a:rPr lang="en-US" b="1" dirty="0" smtClean="0">
                <a:solidFill>
                  <a:schemeClr val="tx1"/>
                </a:solidFill>
              </a:rPr>
              <a:t>Benefits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  <a:cs typeface="Times New Roman"/>
              </a:rPr>
              <a:t>:</a:t>
            </a:r>
          </a:p>
          <a:p>
            <a:pPr marL="261938" indent="-261938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Can be used for direct assembly at the actuator even in confined spaces. Therefore a considerable saving of air and reduced cycle times are achieved</a:t>
            </a:r>
          </a:p>
          <a:p>
            <a:pPr marL="261938" indent="-261938">
              <a:buFont typeface="Courier New" pitchFamily="49" charset="0"/>
              <a:buChar char="o"/>
            </a:pP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Integrable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into customer applications</a:t>
            </a:r>
          </a:p>
          <a:p>
            <a:pPr marL="261938" indent="-261938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Electrical control via impulses of up to 4 valves per control unit</a:t>
            </a:r>
          </a:p>
          <a:p>
            <a:endParaRPr lang="de-DE" dirty="0" smtClean="0"/>
          </a:p>
          <a:p>
            <a:pPr marL="261938" indent="-261938">
              <a:buFont typeface="Courier New" pitchFamily="49" charset="0"/>
              <a:buChar char="o"/>
            </a:pPr>
            <a:endParaRPr lang="de-DE" b="1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51203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grpSp>
        <p:nvGrpSpPr>
          <p:cNvPr id="10" name="Gruppieren 9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1" name="Textfeld 10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tx2"/>
                  </a:solidFill>
                </a:rPr>
                <a:t>Sucessor product</a:t>
              </a: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bg1"/>
                  </a:solidFill>
                </a:rPr>
                <a:t>New Sizes</a:t>
              </a:r>
            </a:p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smtClean="0">
                  <a:solidFill>
                    <a:schemeClr val="tx2"/>
                  </a:solidFill>
                </a:rPr>
                <a:t>New Product</a:t>
              </a:r>
            </a:p>
            <a:p>
              <a:endParaRPr lang="en-US" sz="120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sz="quarter" idx="11"/>
          </p:nvPr>
        </p:nvSpPr>
        <p:spPr>
          <a:xfrm>
            <a:off x="4339590" y="1388272"/>
            <a:ext cx="4762500" cy="5072853"/>
          </a:xfrm>
        </p:spPr>
        <p:txBody>
          <a:bodyPr/>
          <a:lstStyle/>
          <a:p>
            <a:pPr marL="342900" lvl="1" indent="-342900">
              <a:buNone/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Basic </a:t>
            </a:r>
            <a:r>
              <a:rPr lang="de-DE" b="1" dirty="0" err="1" smtClean="0">
                <a:solidFill>
                  <a:schemeClr val="tx1"/>
                </a:solidFill>
                <a:cs typeface="Times New Roman" pitchFamily="18" charset="0"/>
              </a:rPr>
              <a:t>technical</a:t>
            </a: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b="1" dirty="0" err="1" smtClean="0">
                <a:solidFill>
                  <a:schemeClr val="tx1"/>
                </a:solidFill>
                <a:cs typeface="Times New Roman" pitchFamily="18" charset="0"/>
              </a:rPr>
              <a:t>data</a:t>
            </a: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:</a:t>
            </a:r>
          </a:p>
          <a:p>
            <a:pPr marL="180975" lvl="0" indent="-180975">
              <a:spcBef>
                <a:spcPts val="60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Size 10</a:t>
            </a:r>
          </a:p>
          <a:p>
            <a:pPr marL="180975" lvl="0" indent="-180975">
              <a:spcBef>
                <a:spcPts val="60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Nominal </a:t>
            </a:r>
            <a:r>
              <a:rPr lang="de-DE" sz="1800" dirty="0" err="1" smtClean="0">
                <a:solidFill>
                  <a:schemeClr val="tx1"/>
                </a:solidFill>
              </a:rPr>
              <a:t>size</a:t>
            </a:r>
            <a:r>
              <a:rPr lang="de-DE" sz="1800" dirty="0" smtClean="0">
                <a:solidFill>
                  <a:schemeClr val="tx1"/>
                </a:solidFill>
              </a:rPr>
              <a:t> 1mm</a:t>
            </a:r>
          </a:p>
          <a:p>
            <a:pPr marL="180975" lvl="0" indent="-180975">
              <a:spcBef>
                <a:spcPts val="60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12V </a:t>
            </a:r>
            <a:r>
              <a:rPr lang="de-DE" sz="1800" dirty="0" err="1" smtClean="0">
                <a:solidFill>
                  <a:schemeClr val="tx1"/>
                </a:solidFill>
              </a:rPr>
              <a:t>and</a:t>
            </a:r>
            <a:r>
              <a:rPr lang="de-DE" sz="1800" dirty="0" smtClean="0">
                <a:solidFill>
                  <a:schemeClr val="tx1"/>
                </a:solidFill>
              </a:rPr>
              <a:t> 24V </a:t>
            </a:r>
            <a:r>
              <a:rPr lang="de-DE" sz="1800" dirty="0" err="1" smtClean="0">
                <a:solidFill>
                  <a:schemeClr val="tx1"/>
                </a:solidFill>
              </a:rPr>
              <a:t>operating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voltage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80975" lvl="0" indent="-180975">
              <a:spcBef>
                <a:spcPts val="600"/>
              </a:spcBef>
              <a:buFont typeface="Courier New" pitchFamily="49" charset="0"/>
              <a:buChar char="o"/>
            </a:pPr>
            <a:r>
              <a:rPr lang="de-DE" sz="1800" dirty="0" err="1" smtClean="0">
                <a:solidFill>
                  <a:schemeClr val="tx1"/>
                </a:solidFill>
              </a:rPr>
              <a:t>Up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to</a:t>
            </a:r>
            <a:r>
              <a:rPr lang="de-DE" sz="1800" dirty="0" smtClean="0">
                <a:solidFill>
                  <a:schemeClr val="tx1"/>
                </a:solidFill>
              </a:rPr>
              <a:t> 30 NI/min</a:t>
            </a:r>
          </a:p>
          <a:p>
            <a:pPr marL="180975" lvl="0" indent="-180975">
              <a:spcBef>
                <a:spcPts val="600"/>
              </a:spcBef>
              <a:buFont typeface="Courier New" pitchFamily="49" charset="0"/>
              <a:buChar char="o"/>
            </a:pPr>
            <a:r>
              <a:rPr lang="de-DE" sz="1800" dirty="0" err="1" smtClean="0">
                <a:solidFill>
                  <a:schemeClr val="tx1"/>
                </a:solidFill>
              </a:rPr>
              <a:t>Outer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diameter</a:t>
            </a:r>
            <a:r>
              <a:rPr lang="de-DE" sz="1800" dirty="0" smtClean="0">
                <a:solidFill>
                  <a:schemeClr val="tx1"/>
                </a:solidFill>
              </a:rPr>
              <a:t> 9 mm</a:t>
            </a:r>
          </a:p>
          <a:p>
            <a:pPr marL="180975" lvl="0" indent="-180975">
              <a:spcBef>
                <a:spcPts val="600"/>
              </a:spcBef>
              <a:buFont typeface="Courier New" pitchFamily="49" charset="0"/>
              <a:buChar char="o"/>
            </a:pPr>
            <a:r>
              <a:rPr lang="de-DE" sz="1800" dirty="0" err="1" smtClean="0">
                <a:solidFill>
                  <a:schemeClr val="tx1"/>
                </a:solidFill>
              </a:rPr>
              <a:t>Pressure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ranges</a:t>
            </a:r>
            <a:r>
              <a:rPr lang="de-DE" sz="1800" dirty="0" smtClean="0">
                <a:solidFill>
                  <a:schemeClr val="tx1"/>
                </a:solidFill>
              </a:rPr>
              <a:t>: -1…1 bar</a:t>
            </a:r>
          </a:p>
          <a:p>
            <a:pPr marL="180975" lvl="0" indent="-180975">
              <a:spcBef>
                <a:spcPts val="60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Options: 3-8 bar</a:t>
            </a:r>
          </a:p>
          <a:p>
            <a:pPr algn="r">
              <a:spcBef>
                <a:spcPts val="1200"/>
              </a:spcBef>
            </a:pPr>
            <a:endParaRPr lang="de-DE" sz="1200" dirty="0" smtClean="0">
              <a:solidFill>
                <a:schemeClr val="tx1"/>
              </a:solidFill>
            </a:endParaRPr>
          </a:p>
          <a:p>
            <a:pPr marL="342900" lvl="1" indent="-342900">
              <a:buNone/>
              <a:defRPr/>
            </a:pPr>
            <a:r>
              <a:rPr lang="de-DE" b="1" dirty="0" err="1" smtClean="0">
                <a:solidFill>
                  <a:schemeClr val="tx1"/>
                </a:solidFill>
                <a:cs typeface="Times New Roman" pitchFamily="18" charset="0"/>
              </a:rPr>
              <a:t>Complementary</a:t>
            </a: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b="1" dirty="0" err="1" smtClean="0">
                <a:solidFill>
                  <a:schemeClr val="tx1"/>
                </a:solidFill>
                <a:cs typeface="Times New Roman" pitchFamily="18" charset="0"/>
              </a:rPr>
              <a:t>products</a:t>
            </a: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:</a:t>
            </a:r>
            <a:endParaRPr lang="de-DE" sz="18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180975" indent="-180975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de-DE" sz="1800" dirty="0" smtClean="0">
                <a:solidFill>
                  <a:schemeClr val="tx1"/>
                </a:solidFill>
              </a:rPr>
              <a:t>MPG-plus</a:t>
            </a:r>
          </a:p>
          <a:p>
            <a:pPr marL="180975" indent="-180975">
              <a:spcBef>
                <a:spcPts val="60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SWS 001</a:t>
            </a:r>
          </a:p>
          <a:p>
            <a:pPr marL="342900" lvl="1" indent="-342900">
              <a:buNone/>
              <a:defRPr/>
            </a:pPr>
            <a:endParaRPr lang="de-DE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lvl="0"/>
            <a:endParaRPr lang="de-DE" sz="2400" dirty="0" smtClean="0"/>
          </a:p>
          <a:p>
            <a:pPr marL="180975" lvl="1" indent="-18097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endParaRPr lang="de-DE" sz="1800" b="1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5017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717812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50178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Mikroventil MV 10 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</a:t>
            </a:r>
            <a:r>
              <a:rPr lang="de-DE" sz="2000" dirty="0" smtClean="0"/>
              <a:t> </a:t>
            </a:r>
            <a:r>
              <a:rPr lang="de-DE" sz="2000" dirty="0" err="1" smtClean="0"/>
              <a:t>Shortest</a:t>
            </a:r>
            <a:r>
              <a:rPr lang="de-DE" sz="2000" dirty="0" smtClean="0"/>
              <a:t> </a:t>
            </a:r>
            <a:r>
              <a:rPr lang="de-DE" sz="2000" dirty="0" err="1" smtClean="0"/>
              <a:t>cycle</a:t>
            </a:r>
            <a:r>
              <a:rPr lang="de-DE" sz="2000" dirty="0" smtClean="0"/>
              <a:t> </a:t>
            </a:r>
            <a:r>
              <a:rPr lang="de-DE" sz="2000" dirty="0" err="1" smtClean="0"/>
              <a:t>times</a:t>
            </a:r>
            <a:r>
              <a:rPr lang="de-DE" sz="2000" dirty="0" smtClean="0"/>
              <a:t> </a:t>
            </a:r>
            <a:r>
              <a:rPr lang="de-DE" sz="2000" dirty="0" err="1" smtClean="0"/>
              <a:t>at</a:t>
            </a:r>
            <a:r>
              <a:rPr lang="de-DE" sz="2000" dirty="0" smtClean="0"/>
              <a:t> a </a:t>
            </a:r>
            <a:r>
              <a:rPr lang="de-DE" sz="2000" dirty="0" err="1" smtClean="0"/>
              <a:t>maximum</a:t>
            </a:r>
            <a:r>
              <a:rPr lang="de-DE" sz="2000" dirty="0" smtClean="0"/>
              <a:t> </a:t>
            </a:r>
            <a:r>
              <a:rPr lang="de-DE" sz="2000" dirty="0" err="1" smtClean="0"/>
              <a:t>flowrate</a:t>
            </a:r>
            <a:r>
              <a:rPr lang="de-DE" sz="2000" dirty="0" smtClean="0"/>
              <a:t> </a:t>
            </a:r>
            <a:r>
              <a:rPr lang="de-DE" sz="2000" dirty="0" err="1" smtClean="0"/>
              <a:t>and</a:t>
            </a:r>
            <a:r>
              <a:rPr lang="de-DE" sz="2000" dirty="0" smtClean="0"/>
              <a:t> </a:t>
            </a:r>
            <a:r>
              <a:rPr lang="de-DE" sz="2000" dirty="0" err="1" smtClean="0"/>
              <a:t>compact</a:t>
            </a:r>
            <a:r>
              <a:rPr lang="de-DE" sz="2000" dirty="0" smtClean="0"/>
              <a:t> design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pic>
        <p:nvPicPr>
          <p:cNvPr id="29698" name="Picture 2" descr="http://pimappl.schunk.int/preview/SCHUNK/Image/IM00101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9289" y="1388272"/>
            <a:ext cx="1391920" cy="3009557"/>
          </a:xfrm>
          <a:prstGeom prst="rect">
            <a:avLst/>
          </a:prstGeom>
          <a:noFill/>
        </p:spPr>
      </p:pic>
      <p:sp>
        <p:nvSpPr>
          <p:cNvPr id="14" name="Textfeld 13"/>
          <p:cNvSpPr txBox="1"/>
          <p:nvPr/>
        </p:nvSpPr>
        <p:spPr>
          <a:xfrm>
            <a:off x="769257" y="4630054"/>
            <a:ext cx="444137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e-DE" sz="1600" b="1" dirty="0" err="1" smtClean="0"/>
              <a:t>Electric</a:t>
            </a:r>
            <a:r>
              <a:rPr lang="de-DE" sz="1600" b="1" dirty="0" smtClean="0"/>
              <a:t> </a:t>
            </a:r>
            <a:r>
              <a:rPr lang="de-DE" sz="1600" b="1" dirty="0" err="1" smtClean="0"/>
              <a:t>connection</a:t>
            </a:r>
            <a:endParaRPr lang="de-DE" sz="1600" b="1" dirty="0" smtClean="0"/>
          </a:p>
          <a:p>
            <a:pPr marL="342900" indent="-342900">
              <a:buFont typeface="+mj-lt"/>
              <a:buAutoNum type="arabicPeriod"/>
            </a:pPr>
            <a:r>
              <a:rPr lang="de-DE" sz="1600" b="1" dirty="0" err="1" smtClean="0"/>
              <a:t>Pneumatic</a:t>
            </a:r>
            <a:r>
              <a:rPr lang="de-DE" sz="1600" b="1" dirty="0" smtClean="0"/>
              <a:t> </a:t>
            </a:r>
            <a:r>
              <a:rPr lang="de-DE" sz="1600" b="1" dirty="0" err="1" smtClean="0"/>
              <a:t>connection</a:t>
            </a:r>
            <a:endParaRPr lang="de-DE" sz="1600" b="1" dirty="0" smtClean="0"/>
          </a:p>
          <a:p>
            <a:pPr marL="342900" indent="-342900">
              <a:buFont typeface="+mj-lt"/>
              <a:buAutoNum type="arabicPeriod"/>
            </a:pPr>
            <a:r>
              <a:rPr lang="de-DE" sz="1600" b="1" dirty="0" err="1" smtClean="0"/>
              <a:t>Valve</a:t>
            </a:r>
            <a:r>
              <a:rPr lang="de-DE" sz="1600" b="1" dirty="0" smtClean="0"/>
              <a:t> </a:t>
            </a:r>
            <a:r>
              <a:rPr lang="de-DE" sz="1600" b="1" dirty="0" err="1" smtClean="0"/>
              <a:t>housing</a:t>
            </a:r>
            <a:endParaRPr lang="de-DE" sz="1600" b="1" dirty="0" smtClean="0"/>
          </a:p>
          <a:p>
            <a:pPr marL="342900" indent="-342900">
              <a:buFont typeface="+mj-lt"/>
              <a:buAutoNum type="arabicPeriod"/>
            </a:pPr>
            <a:r>
              <a:rPr lang="de-DE" sz="1600" b="1" dirty="0" err="1" smtClean="0"/>
              <a:t>Valve</a:t>
            </a:r>
            <a:r>
              <a:rPr lang="de-DE" sz="1600" b="1" dirty="0" smtClean="0"/>
              <a:t> </a:t>
            </a:r>
            <a:r>
              <a:rPr lang="de-DE" sz="1600" b="1" dirty="0" err="1" smtClean="0"/>
              <a:t>piston</a:t>
            </a:r>
            <a:endParaRPr lang="de-DE" sz="1600" b="1" dirty="0" smtClean="0"/>
          </a:p>
          <a:p>
            <a:pPr marL="342900" indent="-342900">
              <a:buFont typeface="+mj-lt"/>
              <a:buAutoNum type="arabicPeriod"/>
            </a:pPr>
            <a:r>
              <a:rPr lang="de-DE" sz="1600" b="1" dirty="0" err="1" smtClean="0"/>
              <a:t>Pneumatic</a:t>
            </a:r>
            <a:r>
              <a:rPr lang="de-DE" sz="1600" b="1" dirty="0" smtClean="0"/>
              <a:t> </a:t>
            </a:r>
            <a:r>
              <a:rPr lang="de-DE" sz="1600" b="1" dirty="0" err="1" smtClean="0"/>
              <a:t>connection</a:t>
            </a:r>
            <a:endParaRPr lang="de-DE" sz="1600" b="1" dirty="0" smtClean="0"/>
          </a:p>
          <a:p>
            <a:pPr marL="342900" indent="-342900">
              <a:buFont typeface="+mj-lt"/>
              <a:buAutoNum type="arabicPeriod"/>
            </a:pPr>
            <a:r>
              <a:rPr lang="de-DE" sz="1600" b="1" dirty="0" err="1" smtClean="0"/>
              <a:t>Pneumatic</a:t>
            </a:r>
            <a:r>
              <a:rPr lang="de-DE" sz="1600" b="1" dirty="0" smtClean="0"/>
              <a:t> </a:t>
            </a:r>
            <a:r>
              <a:rPr lang="de-DE" sz="1600" b="1" dirty="0" err="1" smtClean="0"/>
              <a:t>connection</a:t>
            </a:r>
            <a:r>
              <a:rPr lang="de-DE" sz="1600" b="1" dirty="0" smtClean="0"/>
              <a:t> A</a:t>
            </a:r>
          </a:p>
          <a:p>
            <a:endParaRPr lang="de-DE" dirty="0"/>
          </a:p>
        </p:txBody>
      </p:sp>
      <p:grpSp>
        <p:nvGrpSpPr>
          <p:cNvPr id="15" name="Gruppieren 9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6" name="Textfeld 15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tx2"/>
                  </a:solidFill>
                </a:rPr>
                <a:t>Sucessor product</a:t>
              </a:r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bg1"/>
                  </a:solidFill>
                </a:rPr>
                <a:t>New Sizes</a:t>
              </a:r>
            </a:p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8" name="Textfeld 17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smtClean="0">
                  <a:solidFill>
                    <a:schemeClr val="tx2"/>
                  </a:solidFill>
                </a:rPr>
                <a:t>New Product</a:t>
              </a:r>
            </a:p>
            <a:p>
              <a:endParaRPr lang="en-US" sz="120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201</Words>
  <Application>Microsoft Office PowerPoint</Application>
  <PresentationFormat>Bildschirmpräsentation (4:3)</PresentationFormat>
  <Paragraphs>51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Short presentation MV 10</vt:lpstr>
      <vt:lpstr>Mikroventil MV 10 #1: Shortest cycle times at a maximum flowrate and compact design</vt:lpstr>
      <vt:lpstr>Mikroventil MV 10  #1: Shortest cycle times at a maximum flowrate and compact design</vt:lpstr>
      <vt:lpstr>Mikroventil MV 10  #1: Shortest cycle times at a maximum flowrate and compact design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LUTZ</cp:lastModifiedBy>
  <cp:revision>1999</cp:revision>
  <dcterms:created xsi:type="dcterms:W3CDTF">2012-04-16T06:22:40Z</dcterms:created>
  <dcterms:modified xsi:type="dcterms:W3CDTF">2014-05-27T08:39:18Z</dcterms:modified>
</cp:coreProperties>
</file>