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70" r:id="rId2"/>
    <p:sldId id="380" r:id="rId3"/>
    <p:sldId id="381" r:id="rId4"/>
    <p:sldId id="453" r:id="rId5"/>
    <p:sldId id="454" r:id="rId6"/>
  </p:sldIdLst>
  <p:sldSz cx="9144000" cy="6858000" type="screen4x3"/>
  <p:notesSz cx="6858000" cy="9144000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narthan  Senthil" initials="SG&amp;CK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46B"/>
    <a:srgbClr val="1BBBE9"/>
    <a:srgbClr val="D7E2ED"/>
    <a:srgbClr val="3E3D40"/>
    <a:srgbClr val="003D6A"/>
  </p:clrMru>
  <p:extLst>
    <p:ext uri="{E76CE94A-603C-4142-B9EB-6D1370010A27}">
      <p14:discardImageEditData xmlns="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p14="http://schemas.microsoft.com/office/powerpoint/2010/main" xmlns:mv="urn:schemas-microsoft-com:mac:vml" xmlns:mc="http://schemas.openxmlformats.org/markup-compatibility/2006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94607" autoAdjust="0"/>
  </p:normalViewPr>
  <p:slideViewPr>
    <p:cSldViewPr snapToGrid="0" snapToObjects="1">
      <p:cViewPr>
        <p:scale>
          <a:sx n="90" d="100"/>
          <a:sy n="90" d="100"/>
        </p:scale>
        <p:origin x="-1524" y="-402"/>
      </p:cViewPr>
      <p:guideLst>
        <p:guide orient="horz" pos="1085"/>
        <p:guide pos="40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5EF0E5-7573-904A-8AD2-3C4D4AB28462}" type="datetimeFigureOut">
              <a:rPr lang="de-DE" smtClean="0"/>
              <a:pPr/>
              <a:t>15.05.2012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D9633C-3AFD-B14F-BF51-76C9B354F05A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17993495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59C942-6DF7-4645-A323-1FB2403B0B5A}" type="datetimeFigureOut">
              <a:rPr lang="de-DE" smtClean="0"/>
              <a:pPr/>
              <a:t>15.05.2012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E218C4-41A8-684B-AF4F-B9D499E35F6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229567962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E218C4-41A8-684B-AF4F-B9D499E35F6B}" type="slidenum">
              <a:rPr lang="de-DE" smtClean="0"/>
              <a:pPr/>
              <a:t>5</a:t>
            </a:fld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8" y="3397778"/>
            <a:ext cx="8229600" cy="717022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0" y="4055531"/>
            <a:ext cx="5333999" cy="406400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865252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8" y="3319988"/>
            <a:ext cx="4152902" cy="659344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0" y="3979331"/>
            <a:ext cx="4127499" cy="465669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sp>
        <p:nvSpPr>
          <p:cNvPr id="12" name="Bildplatzhalter 6"/>
          <p:cNvSpPr>
            <a:spLocks noGrp="1"/>
          </p:cNvSpPr>
          <p:nvPr>
            <p:ph type="pic" sz="quarter" idx="11"/>
          </p:nvPr>
        </p:nvSpPr>
        <p:spPr>
          <a:xfrm>
            <a:off x="4876800" y="2616200"/>
            <a:ext cx="3683000" cy="3695700"/>
          </a:xfrm>
          <a:prstGeom prst="rect">
            <a:avLst/>
          </a:prstGeom>
        </p:spPr>
        <p:txBody>
          <a:bodyPr vert="horz"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945245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7" y="2367488"/>
            <a:ext cx="7962903" cy="659344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1" y="3026831"/>
            <a:ext cx="7937500" cy="440269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sp>
        <p:nvSpPr>
          <p:cNvPr id="14" name="Bildplatzhalter 6"/>
          <p:cNvSpPr>
            <a:spLocks noGrp="1"/>
          </p:cNvSpPr>
          <p:nvPr>
            <p:ph type="pic" sz="quarter" idx="11"/>
          </p:nvPr>
        </p:nvSpPr>
        <p:spPr>
          <a:xfrm>
            <a:off x="596901" y="3835400"/>
            <a:ext cx="7899399" cy="2476500"/>
          </a:xfrm>
          <a:prstGeom prst="rect">
            <a:avLst/>
          </a:prstGeom>
        </p:spPr>
        <p:txBody>
          <a:bodyPr vert="horz"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4091346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61443" y="389470"/>
            <a:ext cx="8074557" cy="960702"/>
          </a:xfrm>
          <a:prstGeom prst="rect">
            <a:avLst/>
          </a:prstGeom>
        </p:spPr>
        <p:txBody>
          <a:bodyPr anchor="b"/>
          <a:lstStyle>
            <a:lvl1pPr algn="l">
              <a:defRPr sz="3200" b="1" i="0">
                <a:solidFill>
                  <a:srgbClr val="00446B"/>
                </a:solidFill>
                <a:latin typeface="Calibri"/>
                <a:cs typeface="Calibri"/>
              </a:defRPr>
            </a:lvl1pPr>
          </a:lstStyle>
          <a:p>
            <a:r>
              <a:rPr lang="de-DE" dirty="0" smtClean="0"/>
              <a:t>Überschrift Powerpoint-Folie</a:t>
            </a:r>
            <a:endParaRPr lang="de-DE" dirty="0"/>
          </a:p>
        </p:txBody>
      </p:sp>
      <p:sp>
        <p:nvSpPr>
          <p:cNvPr id="15" name="Inhaltsplatzhalter 14"/>
          <p:cNvSpPr>
            <a:spLocks noGrp="1"/>
          </p:cNvSpPr>
          <p:nvPr>
            <p:ph sz="quarter" idx="10"/>
          </p:nvPr>
        </p:nvSpPr>
        <p:spPr>
          <a:xfrm>
            <a:off x="569910" y="1604434"/>
            <a:ext cx="8066089" cy="4279899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FontTx/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2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  <p:sp>
        <p:nvSpPr>
          <p:cNvPr id="18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7" y="6496050"/>
            <a:ext cx="5911589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de-DE" smtClean="0"/>
              <a:t>Benchmark-Produkte Automatica 2012, 08.05.2012</a:t>
            </a:r>
            <a:endParaRPr lang="de-DE" dirty="0" smtClean="0"/>
          </a:p>
        </p:txBody>
      </p:sp>
      <p:sp>
        <p:nvSpPr>
          <p:cNvPr id="19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2831113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nhaltsplatzhalter 10"/>
          <p:cNvSpPr>
            <a:spLocks noGrp="1"/>
          </p:cNvSpPr>
          <p:nvPr>
            <p:ph sz="quarter" idx="11"/>
          </p:nvPr>
        </p:nvSpPr>
        <p:spPr>
          <a:xfrm>
            <a:off x="4762500" y="1604435"/>
            <a:ext cx="3941233" cy="4237566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None/>
              <a:defRPr sz="2000">
                <a:solidFill>
                  <a:srgbClr val="404040"/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rgbClr val="404040"/>
                </a:solidFill>
                <a:latin typeface="Calibri"/>
                <a:cs typeface="Calibri"/>
              </a:defRPr>
            </a:lvl2pPr>
            <a:lvl3pPr marL="914400" indent="0">
              <a:buNone/>
              <a:defRPr/>
            </a:lvl3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  <p:sp>
        <p:nvSpPr>
          <p:cNvPr id="2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496050"/>
            <a:ext cx="2503508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de-DE" smtClean="0"/>
              <a:t>Benchmark-Produkte Automatica 2012, 08.05.2012</a:t>
            </a:r>
            <a:endParaRPr lang="de-DE" dirty="0" smtClean="0"/>
          </a:p>
        </p:txBody>
      </p:sp>
      <p:sp>
        <p:nvSpPr>
          <p:cNvPr id="2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561444" y="389470"/>
            <a:ext cx="8142290" cy="960702"/>
          </a:xfrm>
          <a:prstGeom prst="rect">
            <a:avLst/>
          </a:prstGeom>
        </p:spPr>
        <p:txBody>
          <a:bodyPr anchor="b"/>
          <a:lstStyle>
            <a:lvl1pPr algn="l">
              <a:defRPr sz="3200" b="1" i="0">
                <a:solidFill>
                  <a:srgbClr val="00446B"/>
                </a:solidFill>
                <a:latin typeface="Calibri"/>
                <a:cs typeface="Calibri"/>
              </a:defRPr>
            </a:lvl1pPr>
          </a:lstStyle>
          <a:p>
            <a:r>
              <a:rPr lang="de-DE" dirty="0" smtClean="0"/>
              <a:t>Überschrift Powerpoint-Folie</a:t>
            </a:r>
            <a:endParaRPr lang="de-DE" dirty="0"/>
          </a:p>
        </p:txBody>
      </p:sp>
      <p:sp>
        <p:nvSpPr>
          <p:cNvPr id="9" name="Inhaltsplatzhalter 14"/>
          <p:cNvSpPr>
            <a:spLocks noGrp="1"/>
          </p:cNvSpPr>
          <p:nvPr>
            <p:ph sz="quarter" idx="12"/>
          </p:nvPr>
        </p:nvSpPr>
        <p:spPr>
          <a:xfrm>
            <a:off x="586844" y="1604434"/>
            <a:ext cx="3951289" cy="4237567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FontTx/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2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152936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luss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Textfeld 11"/>
          <p:cNvSpPr txBox="1"/>
          <p:nvPr userDrawn="1"/>
        </p:nvSpPr>
        <p:spPr>
          <a:xfrm>
            <a:off x="304" y="6317852"/>
            <a:ext cx="91433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de-DE" sz="1400" dirty="0" err="1" smtClean="0">
                <a:solidFill>
                  <a:srgbClr val="FFFFFF"/>
                </a:solidFill>
                <a:latin typeface="Calibri"/>
                <a:cs typeface="Calibri"/>
              </a:rPr>
              <a:t>www.schunk.com</a:t>
            </a:r>
            <a:endParaRPr lang="de-DE" sz="1400" dirty="0" smtClean="0">
              <a:solidFill>
                <a:srgbClr val="FFFFFF"/>
              </a:solidFill>
              <a:latin typeface="Calibri"/>
              <a:cs typeface="Calibri"/>
            </a:endParaRPr>
          </a:p>
        </p:txBody>
      </p:sp>
      <p:pic>
        <p:nvPicPr>
          <p:cNvPr id="6" name="Bild 5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  <p:pic>
        <p:nvPicPr>
          <p:cNvPr id="7" name="Bild 6" descr="TOOLS_RS_NEU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3614734" y="4457701"/>
            <a:ext cx="1913922" cy="191392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686859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304" y="6324600"/>
            <a:ext cx="9143696" cy="5334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496050"/>
            <a:ext cx="2503508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de-DE" smtClean="0"/>
              <a:t>Benchmark-Produkte Automatica 2012, 08.05.2012</a:t>
            </a:r>
            <a:endParaRPr lang="de-DE" dirty="0" smtClean="0"/>
          </a:p>
        </p:txBody>
      </p:sp>
      <p:sp>
        <p:nvSpPr>
          <p:cNvPr id="11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7" name="Bild 6" descr="BALKEN_FOLIE2_NEU.p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 l="4846"/>
          <a:stretch>
            <a:fillRect/>
          </a:stretch>
        </p:blipFill>
        <p:spPr>
          <a:xfrm>
            <a:off x="0" y="6165375"/>
            <a:ext cx="9144000" cy="64688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202786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62" r:id="rId2"/>
    <p:sldLayoutId id="2147483663" r:id="rId3"/>
    <p:sldLayoutId id="2147483652" r:id="rId4"/>
    <p:sldLayoutId id="2147483660" r:id="rId5"/>
    <p:sldLayoutId id="2147483657" r:id="rId6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pimappl.schunk.int/daten/Archiv/Image/2012/4/20/IM0010075/IM0010075.TIF" TargetMode="Externa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7.jpeg"/><Relationship Id="rId4" Type="http://schemas.openxmlformats.org/officeDocument/2006/relationships/hyperlink" Target="http://pimappl.schunk.int/daten/Archiv/Image/2012/5/3/IM0010138/IM0010138.PSD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pimappl.schunk.int/daten/Archiv/Image/2012/4/20/IM0010075/IM0010075.TIF" TargetMode="Externa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9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Bild 9" descr="PGN_ppt_1Zeil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609" y="280"/>
            <a:ext cx="9144000" cy="5647764"/>
          </a:xfrm>
          <a:prstGeom prst="rect">
            <a:avLst/>
          </a:prstGeom>
        </p:spPr>
      </p:pic>
      <p:sp>
        <p:nvSpPr>
          <p:cNvPr id="15" name="Rechteck 14"/>
          <p:cNvSpPr/>
          <p:nvPr/>
        </p:nvSpPr>
        <p:spPr>
          <a:xfrm>
            <a:off x="-304" y="5644445"/>
            <a:ext cx="9143695" cy="1213555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pic>
        <p:nvPicPr>
          <p:cNvPr id="17" name="Bild 16" descr="Fusszeile.png"/>
          <p:cNvPicPr>
            <a:picLocks noChangeAspect="1"/>
          </p:cNvPicPr>
          <p:nvPr/>
        </p:nvPicPr>
        <p:blipFill>
          <a:blip r:embed="rId3"/>
          <a:srcRect l="495" r="153"/>
          <a:stretch>
            <a:fillRect/>
          </a:stretch>
        </p:blipFill>
        <p:spPr>
          <a:xfrm>
            <a:off x="1" y="5379486"/>
            <a:ext cx="9143390" cy="1374092"/>
          </a:xfrm>
          <a:prstGeom prst="rect">
            <a:avLst/>
          </a:prstGeom>
        </p:spPr>
      </p:pic>
      <p:sp>
        <p:nvSpPr>
          <p:cNvPr id="18" name="Titel 1"/>
          <p:cNvSpPr txBox="1">
            <a:spLocks/>
          </p:cNvSpPr>
          <p:nvPr/>
        </p:nvSpPr>
        <p:spPr>
          <a:xfrm>
            <a:off x="474734" y="4586110"/>
            <a:ext cx="9144000" cy="685099"/>
          </a:xfrm>
          <a:prstGeom prst="rect">
            <a:avLst/>
          </a:prstGeom>
          <a:noFill/>
          <a:ln>
            <a:noFill/>
          </a:ln>
          <a:effectLst>
            <a:outerShdw blurRad="431800" dist="38100" dir="2700000">
              <a:srgbClr val="000000">
                <a:alpha val="43000"/>
              </a:srgbClr>
            </a:outerShdw>
          </a:effectLst>
        </p:spPr>
        <p:txBody>
          <a:bodyPr wrap="square" anchor="ctr" anchorCtr="0">
            <a:noAutofit/>
          </a:bodyPr>
          <a:lstStyle/>
          <a:p>
            <a:pPr marL="84138" lvl="0">
              <a:lnSpc>
                <a:spcPts val="3200"/>
              </a:lnSpc>
              <a:spcBef>
                <a:spcPct val="0"/>
              </a:spcBef>
              <a:spcAft>
                <a:spcPts val="1200"/>
              </a:spcAft>
              <a:defRPr/>
            </a:pPr>
            <a:r>
              <a:rPr lang="de-DE" sz="3200" dirty="0" smtClean="0">
                <a:solidFill>
                  <a:schemeClr val="bg1"/>
                </a:solidFill>
                <a:ea typeface="ＭＳ Ｐゴシック" charset="-128"/>
              </a:rPr>
              <a:t>Kurzpräsentation</a:t>
            </a:r>
            <a:endParaRPr lang="de-DE" sz="3000" dirty="0" smtClean="0">
              <a:solidFill>
                <a:srgbClr val="FFFFFF"/>
              </a:solidFill>
            </a:endParaRPr>
          </a:p>
        </p:txBody>
      </p:sp>
      <p:sp>
        <p:nvSpPr>
          <p:cNvPr id="19" name="Titel 1"/>
          <p:cNvSpPr txBox="1">
            <a:spLocks/>
          </p:cNvSpPr>
          <p:nvPr/>
        </p:nvSpPr>
        <p:spPr>
          <a:xfrm>
            <a:off x="474734" y="5045433"/>
            <a:ext cx="4181931" cy="482596"/>
          </a:xfrm>
          <a:prstGeom prst="rect">
            <a:avLst/>
          </a:prstGeom>
          <a:noFill/>
          <a:ln>
            <a:noFill/>
          </a:ln>
          <a:effectLst>
            <a:outerShdw blurRad="431800" dist="38100" dir="2700000">
              <a:srgbClr val="000000">
                <a:alpha val="43000"/>
              </a:srgbClr>
            </a:outerShdw>
          </a:effectLst>
        </p:spPr>
        <p:txBody>
          <a:bodyPr wrap="square" anchor="ctr" anchorCtr="0">
            <a:noAutofit/>
          </a:bodyPr>
          <a:lstStyle/>
          <a:p>
            <a:pPr marL="84138">
              <a:spcBef>
                <a:spcPct val="0"/>
              </a:spcBef>
              <a:spcAft>
                <a:spcPts val="1200"/>
              </a:spcAft>
              <a:defRPr/>
            </a:pPr>
            <a:r>
              <a:rPr lang="de-DE" sz="1500" smtClean="0">
                <a:solidFill>
                  <a:srgbClr val="FFFFFF"/>
                </a:solidFill>
              </a:rPr>
              <a:t>SRH-plus 20-S</a:t>
            </a:r>
            <a:endParaRPr lang="de-DE" sz="1500" dirty="0" smtClean="0">
              <a:solidFill>
                <a:srgbClr val="FFFFFF"/>
              </a:solidFill>
            </a:endParaRPr>
          </a:p>
        </p:txBody>
      </p:sp>
      <p:sp>
        <p:nvSpPr>
          <p:cNvPr id="20" name="Titel 1"/>
          <p:cNvSpPr txBox="1">
            <a:spLocks/>
          </p:cNvSpPr>
          <p:nvPr/>
        </p:nvSpPr>
        <p:spPr>
          <a:xfrm>
            <a:off x="474735" y="6096005"/>
            <a:ext cx="3236488" cy="601129"/>
          </a:xfrm>
          <a:prstGeom prst="rect">
            <a:avLst/>
          </a:prstGeom>
          <a:noFill/>
          <a:ln>
            <a:noFill/>
          </a:ln>
          <a:effectLst>
            <a:outerShdw blurRad="431800" dist="38100" dir="2700000">
              <a:srgbClr val="000000">
                <a:alpha val="43000"/>
              </a:srgbClr>
            </a:outerShdw>
          </a:effectLst>
        </p:spPr>
        <p:txBody>
          <a:bodyPr wrap="square" anchor="ctr" anchorCtr="0">
            <a:noAutofit/>
          </a:bodyPr>
          <a:lstStyle/>
          <a:p>
            <a:pPr marL="84138" lvl="0">
              <a:spcBef>
                <a:spcPct val="0"/>
              </a:spcBef>
              <a:spcAft>
                <a:spcPts val="1200"/>
              </a:spcAft>
              <a:defRPr/>
            </a:pPr>
            <a:r>
              <a:rPr lang="de-DE" sz="1500" b="1" dirty="0" smtClean="0">
                <a:solidFill>
                  <a:schemeClr val="bg1"/>
                </a:solidFill>
                <a:latin typeface="Calibri"/>
                <a:cs typeface="Calibri"/>
              </a:rPr>
              <a:t>Superior </a:t>
            </a:r>
            <a:r>
              <a:rPr lang="de-DE" sz="1500" b="1" dirty="0" err="1" smtClean="0">
                <a:solidFill>
                  <a:schemeClr val="bg1"/>
                </a:solidFill>
                <a:latin typeface="Calibri"/>
                <a:cs typeface="Calibri"/>
              </a:rPr>
              <a:t>Clamping</a:t>
            </a:r>
            <a:r>
              <a:rPr lang="de-DE" sz="1500" b="1" dirty="0" smtClean="0">
                <a:solidFill>
                  <a:schemeClr val="bg1"/>
                </a:solidFill>
                <a:latin typeface="Calibri"/>
                <a:cs typeface="Calibri"/>
              </a:rPr>
              <a:t> and </a:t>
            </a:r>
            <a:r>
              <a:rPr lang="de-DE" sz="1500" b="1" dirty="0" err="1" smtClean="0">
                <a:solidFill>
                  <a:schemeClr val="bg1"/>
                </a:solidFill>
                <a:latin typeface="Calibri"/>
                <a:cs typeface="Calibri"/>
              </a:rPr>
              <a:t>Gripping</a:t>
            </a:r>
            <a:endParaRPr lang="de-DE" sz="1500" b="1" dirty="0" smtClean="0">
              <a:solidFill>
                <a:schemeClr val="bg1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687602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9"/>
          <p:cNvSpPr>
            <a:spLocks noGrp="1"/>
          </p:cNvSpPr>
          <p:nvPr>
            <p:ph sz="quarter" idx="11"/>
          </p:nvPr>
        </p:nvSpPr>
        <p:spPr>
          <a:xfrm>
            <a:off x="4142232" y="1412411"/>
            <a:ext cx="5001768" cy="4237566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de-DE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Alleinstellungsmerkmale:</a:t>
            </a:r>
            <a:endParaRPr lang="de-DE" sz="1600" dirty="0" smtClean="0">
              <a:solidFill>
                <a:schemeClr val="tx1">
                  <a:lumMod val="75000"/>
                  <a:lumOff val="25000"/>
                </a:schemeClr>
              </a:solidFill>
              <a:cs typeface="Times New Roman" pitchFamily="18" charset="0"/>
            </a:endParaRPr>
          </a:p>
          <a:p>
            <a:pPr lvl="0" indent="182563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de-DE" sz="1600" dirty="0" smtClean="0"/>
              <a:t>Durchgängige </a:t>
            </a:r>
            <a:r>
              <a:rPr lang="de-DE" sz="1600" dirty="0" err="1" smtClean="0"/>
              <a:t>Modularität</a:t>
            </a:r>
            <a:r>
              <a:rPr lang="de-DE" sz="1600" dirty="0" smtClean="0"/>
              <a:t>  </a:t>
            </a:r>
          </a:p>
          <a:p>
            <a:pPr lvl="0" indent="182563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de-DE" sz="1600" dirty="0" smtClean="0"/>
              <a:t>Passende Variantengestaltung bei identischen</a:t>
            </a:r>
          </a:p>
          <a:p>
            <a:pPr lvl="0" indent="182563">
              <a:lnSpc>
                <a:spcPct val="100000"/>
              </a:lnSpc>
              <a:spcBef>
                <a:spcPts val="0"/>
              </a:spcBef>
            </a:pPr>
            <a:r>
              <a:rPr lang="de-DE" sz="1600" dirty="0" err="1" smtClean="0"/>
              <a:t>Aussenabmessungen</a:t>
            </a:r>
            <a:r>
              <a:rPr lang="de-DE" sz="1600" dirty="0" smtClean="0"/>
              <a:t> für optimalen Einsatz in</a:t>
            </a:r>
          </a:p>
          <a:p>
            <a:pPr lvl="0" indent="182563">
              <a:lnSpc>
                <a:spcPct val="100000"/>
              </a:lnSpc>
              <a:spcBef>
                <a:spcPts val="0"/>
              </a:spcBef>
            </a:pPr>
            <a:r>
              <a:rPr lang="de-DE" sz="1600" dirty="0" smtClean="0"/>
              <a:t>jeder Anwendung </a:t>
            </a:r>
          </a:p>
          <a:p>
            <a:pPr lvl="0" indent="182563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de-DE" sz="1600" dirty="0" smtClean="0"/>
              <a:t>Patentierte Stoßdämpfer-</a:t>
            </a:r>
            <a:r>
              <a:rPr lang="de-DE" sz="1600" dirty="0" err="1" smtClean="0"/>
              <a:t>Elastomer</a:t>
            </a:r>
            <a:r>
              <a:rPr lang="de-DE" sz="1600" dirty="0" smtClean="0"/>
              <a:t>-Dämpfung als</a:t>
            </a:r>
          </a:p>
          <a:p>
            <a:pPr lvl="0" indent="182563">
              <a:lnSpc>
                <a:spcPct val="100000"/>
              </a:lnSpc>
              <a:spcBef>
                <a:spcPts val="0"/>
              </a:spcBef>
            </a:pPr>
            <a:r>
              <a:rPr lang="de-DE" sz="1600" dirty="0" smtClean="0"/>
              <a:t>neuer Maßstab für Schwenkeinheiten</a:t>
            </a:r>
          </a:p>
          <a:p>
            <a:pPr indent="182563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de-DE" sz="1600" dirty="0" smtClean="0">
              <a:solidFill>
                <a:schemeClr val="tx1">
                  <a:lumMod val="75000"/>
                  <a:lumOff val="25000"/>
                </a:schemeClr>
              </a:solidFill>
              <a:cs typeface="Times New Roman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de-DE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Weitere Produktmerkmale:</a:t>
            </a:r>
          </a:p>
          <a:p>
            <a:pPr lvl="0" indent="182563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de-DE" sz="1600" dirty="0" smtClean="0"/>
              <a:t>Bewährte hydraulische Hochleistungsstoßdämpfer </a:t>
            </a:r>
          </a:p>
          <a:p>
            <a:pPr lvl="0" indent="182563">
              <a:lnSpc>
                <a:spcPct val="100000"/>
              </a:lnSpc>
              <a:spcBef>
                <a:spcPts val="0"/>
              </a:spcBef>
            </a:pPr>
            <a:r>
              <a:rPr lang="de-DE" sz="1600" dirty="0" smtClean="0"/>
              <a:t>in Kombination mit </a:t>
            </a:r>
            <a:r>
              <a:rPr lang="de-DE" sz="1600" dirty="0" err="1" smtClean="0"/>
              <a:t>Elastomer</a:t>
            </a:r>
            <a:r>
              <a:rPr lang="de-DE" sz="1600" dirty="0" smtClean="0"/>
              <a:t> </a:t>
            </a:r>
          </a:p>
          <a:p>
            <a:pPr lvl="0" indent="182563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de-DE" sz="1600" dirty="0" smtClean="0"/>
              <a:t>Kompakteres Anlagendesign, da höhere Beladungen</a:t>
            </a:r>
          </a:p>
          <a:p>
            <a:pPr lvl="0" indent="182563">
              <a:lnSpc>
                <a:spcPct val="100000"/>
              </a:lnSpc>
              <a:spcBef>
                <a:spcPts val="0"/>
              </a:spcBef>
            </a:pPr>
            <a:r>
              <a:rPr lang="de-DE" sz="1600" dirty="0" smtClean="0"/>
              <a:t>möglich auf gleichen </a:t>
            </a:r>
            <a:r>
              <a:rPr lang="de-DE" sz="1600" dirty="0" err="1" smtClean="0"/>
              <a:t>Bauraum</a:t>
            </a:r>
            <a:r>
              <a:rPr lang="de-DE" sz="1600" dirty="0" smtClean="0"/>
              <a:t> der bestehenden</a:t>
            </a:r>
          </a:p>
          <a:p>
            <a:pPr lvl="0" indent="182563">
              <a:lnSpc>
                <a:spcPct val="100000"/>
              </a:lnSpc>
              <a:spcBef>
                <a:spcPts val="0"/>
              </a:spcBef>
            </a:pPr>
            <a:r>
              <a:rPr lang="de-DE" sz="1600" dirty="0" smtClean="0"/>
              <a:t>Einheiten bei gleicher Taktzeit </a:t>
            </a:r>
          </a:p>
          <a:p>
            <a:pPr lvl="0" indent="182563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de-DE" sz="1600" dirty="0" smtClean="0"/>
              <a:t>Höhere Energieaufnahme als bisherige Dämpfungen</a:t>
            </a:r>
          </a:p>
          <a:p>
            <a:pPr indent="182563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de-DE" sz="1600" dirty="0" smtClean="0"/>
              <a:t>Höhere Leistungsdichte bezogen auf Beladung, </a:t>
            </a:r>
          </a:p>
          <a:p>
            <a:pPr indent="182563">
              <a:lnSpc>
                <a:spcPct val="100000"/>
              </a:lnSpc>
              <a:spcBef>
                <a:spcPts val="0"/>
              </a:spcBef>
            </a:pPr>
            <a:r>
              <a:rPr lang="de-DE" sz="1600" dirty="0" smtClean="0"/>
              <a:t>Taktzeit und Zyklen pro Stunde</a:t>
            </a:r>
            <a:endParaRPr lang="de-DE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7347" name="Fußzeilenplatzhalter 4"/>
          <p:cNvSpPr>
            <a:spLocks noGrp="1"/>
          </p:cNvSpPr>
          <p:nvPr>
            <p:ph type="ftr" sz="quarter" idx="3"/>
          </p:nvPr>
        </p:nvSpPr>
        <p:spPr bwMode="auto">
          <a:xfrm>
            <a:off x="1044688" y="6496050"/>
            <a:ext cx="3993656" cy="252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de-DE" smtClean="0"/>
              <a:t>Benchmark-Produkte Automatica 2012, 08.05.2012</a:t>
            </a:r>
            <a:endParaRPr lang="de-DE" dirty="0" smtClean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E460E2-A79B-FD4C-875F-CB1722C97EA1}" type="slidenum">
              <a:rPr lang="de-DE" smtClean="0"/>
              <a:pPr/>
              <a:t>2</a:t>
            </a:fld>
            <a:endParaRPr lang="de-DE" dirty="0"/>
          </a:p>
        </p:txBody>
      </p:sp>
      <p:sp>
        <p:nvSpPr>
          <p:cNvPr id="57346" name="Titel 2"/>
          <p:cNvSpPr>
            <a:spLocks noGrp="1"/>
          </p:cNvSpPr>
          <p:nvPr>
            <p:ph type="title"/>
          </p:nvPr>
        </p:nvSpPr>
        <p:spPr bwMode="auto">
          <a:xfrm>
            <a:off x="260327" y="389470"/>
            <a:ext cx="8443407" cy="96070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SRH-plus 20-S</a:t>
            </a:r>
            <a:b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de-DE" sz="2000" dirty="0" smtClean="0"/>
              <a:t>#1: Der neue Maßstab für Schwenkeinheiten in Sachen Taktzeit und Frequenz</a:t>
            </a:r>
            <a:endParaRPr lang="de-DE" sz="2000" dirty="0" smtClean="0">
              <a:solidFill>
                <a:srgbClr val="FF0000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57349" name="Rectangle 2"/>
          <p:cNvSpPr>
            <a:spLocks noChangeArrowheads="1"/>
          </p:cNvSpPr>
          <p:nvPr/>
        </p:nvSpPr>
        <p:spPr bwMode="auto">
          <a:xfrm>
            <a:off x="0" y="44450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de-DE">
              <a:latin typeface="Calibri" pitchFamily="34" charset="0"/>
            </a:endParaRPr>
          </a:p>
        </p:txBody>
      </p:sp>
      <p:pic>
        <p:nvPicPr>
          <p:cNvPr id="11" name="Grafik 10" descr="http://pimappl.schunk.int/preview/SCHUNK/Image/IM0010075.jpg">
            <a:hlinkClick r:id="rId2" tgtFrame="_blank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14195" y="3757814"/>
            <a:ext cx="3048000" cy="2202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3730" name="Picture 2" descr="http://pimappl.schunk.int/preview/SCHUNK/Image/IM0010138.jpg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294262" y="1737592"/>
            <a:ext cx="1691640" cy="1828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itel 2"/>
          <p:cNvSpPr>
            <a:spLocks noGrp="1"/>
          </p:cNvSpPr>
          <p:nvPr>
            <p:ph type="title"/>
          </p:nvPr>
        </p:nvSpPr>
        <p:spPr bwMode="auto">
          <a:xfrm>
            <a:off x="260327" y="389470"/>
            <a:ext cx="8375673" cy="96070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SRH-plus 20-S </a:t>
            </a:r>
            <a:b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de-DE" sz="2000" dirty="0" smtClean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de-DE" sz="2000" dirty="0" smtClean="0"/>
              <a:t>#1:</a:t>
            </a:r>
            <a:r>
              <a:rPr lang="de-DE" sz="2000" dirty="0" smtClean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de-DE" sz="2000" dirty="0" smtClean="0"/>
              <a:t>Der neue Maßstab für Schwenkeinheiten in Sachen Taktzeit und Frequenz</a:t>
            </a:r>
            <a:endParaRPr lang="de-DE" sz="2000" dirty="0" smtClean="0">
              <a:solidFill>
                <a:srgbClr val="003D6A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5" name="Inhaltsplatzhalter 4"/>
          <p:cNvSpPr>
            <a:spLocks noGrp="1"/>
          </p:cNvSpPr>
          <p:nvPr>
            <p:ph sz="quarter" idx="10"/>
          </p:nvPr>
        </p:nvSpPr>
        <p:spPr>
          <a:xfrm>
            <a:off x="569910" y="1604434"/>
            <a:ext cx="8820978" cy="4279899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de-DE" b="1" dirty="0" smtClean="0">
                <a:cs typeface="Times New Roman" pitchFamily="18" charset="0"/>
              </a:rPr>
              <a:t>Kundenmehrwert / Verkaufsargumentation</a:t>
            </a:r>
          </a:p>
          <a:p>
            <a:pPr lvl="0" indent="182563">
              <a:buFont typeface="Courier New" pitchFamily="49" charset="0"/>
              <a:buChar char="o"/>
            </a:pPr>
            <a:r>
              <a:rPr lang="de-DE" dirty="0" smtClean="0"/>
              <a:t>Kompakterer Anlagendesigns, da höhere Beladungen möglich auf </a:t>
            </a:r>
          </a:p>
          <a:p>
            <a:pPr lvl="0" indent="182563"/>
            <a:r>
              <a:rPr lang="de-DE" dirty="0" smtClean="0"/>
              <a:t>gleichen </a:t>
            </a:r>
            <a:r>
              <a:rPr lang="de-DE" dirty="0" err="1" smtClean="0"/>
              <a:t>Bauraum</a:t>
            </a:r>
            <a:r>
              <a:rPr lang="de-DE" dirty="0" smtClean="0"/>
              <a:t> </a:t>
            </a:r>
          </a:p>
          <a:p>
            <a:pPr lvl="0" indent="182563">
              <a:buFont typeface="Courier New" pitchFamily="49" charset="0"/>
              <a:buChar char="o"/>
            </a:pPr>
            <a:r>
              <a:rPr lang="de-DE" dirty="0" smtClean="0"/>
              <a:t>Innenliegende Hochleistungsdämpfung für zuverlässige Schwenkprozesse </a:t>
            </a:r>
          </a:p>
          <a:p>
            <a:pPr lvl="0" indent="182563">
              <a:buFont typeface="Courier New" pitchFamily="49" charset="0"/>
              <a:buChar char="o"/>
            </a:pPr>
            <a:r>
              <a:rPr lang="de-DE" dirty="0" smtClean="0"/>
              <a:t>Höhere Anlagenproduktivität durch reduzierte Zykluszeiten und erhöhte</a:t>
            </a:r>
          </a:p>
          <a:p>
            <a:pPr lvl="0" indent="182563"/>
            <a:r>
              <a:rPr lang="de-DE" dirty="0" smtClean="0"/>
              <a:t>Zyklen pro Stunde </a:t>
            </a:r>
          </a:p>
          <a:p>
            <a:pPr lvl="0" indent="182563">
              <a:buFont typeface="Courier New" pitchFamily="49" charset="0"/>
              <a:buChar char="o"/>
            </a:pPr>
            <a:r>
              <a:rPr lang="de-DE" dirty="0" smtClean="0"/>
              <a:t>Anwendbar in schwierigsten Umgebungen , da Schutzklasse IP67 Standard </a:t>
            </a:r>
            <a:endParaRPr lang="de-DE" dirty="0"/>
          </a:p>
        </p:txBody>
      </p:sp>
      <p:sp>
        <p:nvSpPr>
          <p:cNvPr id="58371" name="Fußzeilenplatzhalter 4"/>
          <p:cNvSpPr>
            <a:spLocks noGrp="1"/>
          </p:cNvSpPr>
          <p:nvPr>
            <p:ph type="ftr" sz="quarter" idx="3"/>
          </p:nvPr>
        </p:nvSpPr>
        <p:spPr bwMode="auto"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de-DE" smtClean="0"/>
              <a:t>Benchmark-Produkte Automatica 2012, 08.05.2012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E460E2-A79B-FD4C-875F-CB1722C97EA1}" type="slidenum">
              <a:rPr lang="de-DE" smtClean="0"/>
              <a:pPr/>
              <a:t>3</a:t>
            </a:fld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9"/>
          <p:cNvSpPr>
            <a:spLocks noGrp="1"/>
          </p:cNvSpPr>
          <p:nvPr>
            <p:ph sz="quarter" idx="11"/>
          </p:nvPr>
        </p:nvSpPr>
        <p:spPr>
          <a:xfrm>
            <a:off x="5038344" y="1412411"/>
            <a:ext cx="3842819" cy="4237566"/>
          </a:xfrm>
        </p:spPr>
        <p:txBody>
          <a:bodyPr/>
          <a:lstStyle/>
          <a:p>
            <a:pPr marL="354013" lvl="1" indent="-354013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de-DE" b="1" dirty="0" smtClean="0">
                <a:cs typeface="Times New Roman" pitchFamily="18" charset="0"/>
              </a:rPr>
              <a:t>Technische Basisfunktionen</a:t>
            </a:r>
            <a:r>
              <a:rPr lang="de-DE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:</a:t>
            </a:r>
          </a:p>
          <a:p>
            <a:pPr indent="182563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de-DE" dirty="0" smtClean="0">
                <a:solidFill>
                  <a:schemeClr val="tx1"/>
                </a:solidFill>
              </a:rPr>
              <a:t>Baugrößen: 20</a:t>
            </a:r>
          </a:p>
          <a:p>
            <a:pPr indent="182563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de-DE" dirty="0" smtClean="0">
                <a:solidFill>
                  <a:schemeClr val="tx1"/>
                </a:solidFill>
              </a:rPr>
              <a:t>Eigenmasse: 2.1 kg </a:t>
            </a:r>
          </a:p>
          <a:p>
            <a:pPr indent="182563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de-DE" dirty="0" smtClean="0">
                <a:solidFill>
                  <a:schemeClr val="tx1"/>
                </a:solidFill>
              </a:rPr>
              <a:t>Axialkraft: 800 N </a:t>
            </a:r>
          </a:p>
          <a:p>
            <a:pPr indent="182563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de-DE" dirty="0" smtClean="0">
                <a:solidFill>
                  <a:schemeClr val="tx1"/>
                </a:solidFill>
              </a:rPr>
              <a:t>Drehmoment: 3.0 </a:t>
            </a:r>
            <a:r>
              <a:rPr lang="de-DE" dirty="0" err="1" smtClean="0">
                <a:solidFill>
                  <a:schemeClr val="tx1"/>
                </a:solidFill>
              </a:rPr>
              <a:t>Nm</a:t>
            </a:r>
            <a:r>
              <a:rPr lang="de-DE" dirty="0" smtClean="0">
                <a:solidFill>
                  <a:schemeClr val="tx1"/>
                </a:solidFill>
              </a:rPr>
              <a:t> </a:t>
            </a:r>
          </a:p>
          <a:p>
            <a:pPr indent="182563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de-DE" dirty="0" smtClean="0">
                <a:solidFill>
                  <a:schemeClr val="tx1"/>
                </a:solidFill>
              </a:rPr>
              <a:t>Biegemoment: 10.4 </a:t>
            </a:r>
            <a:r>
              <a:rPr lang="de-DE" dirty="0" err="1" smtClean="0">
                <a:solidFill>
                  <a:schemeClr val="tx1"/>
                </a:solidFill>
              </a:rPr>
              <a:t>Nm</a:t>
            </a:r>
            <a:endParaRPr lang="de-DE" dirty="0" smtClean="0">
              <a:solidFill>
                <a:schemeClr val="tx1"/>
              </a:solidFill>
            </a:endParaRPr>
          </a:p>
          <a:p>
            <a:pPr indent="182563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de-DE" dirty="0" smtClean="0">
                <a:solidFill>
                  <a:schemeClr val="tx1"/>
                </a:solidFill>
              </a:rPr>
              <a:t>Zyklen pro Stunde bei SRH-plus</a:t>
            </a:r>
          </a:p>
          <a:p>
            <a:pPr indent="182563">
              <a:lnSpc>
                <a:spcPct val="100000"/>
              </a:lnSpc>
              <a:spcBef>
                <a:spcPts val="0"/>
              </a:spcBef>
            </a:pPr>
            <a:r>
              <a:rPr lang="de-DE" dirty="0" smtClean="0">
                <a:solidFill>
                  <a:schemeClr val="tx1"/>
                </a:solidFill>
              </a:rPr>
              <a:t>20-S bis 3700 1/h</a:t>
            </a:r>
          </a:p>
          <a:p>
            <a:pPr indent="182563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de-DE" dirty="0" smtClean="0">
                <a:solidFill>
                  <a:schemeClr val="tx1"/>
                </a:solidFill>
              </a:rPr>
              <a:t>Schwenkzeiten bei SRH-plus </a:t>
            </a:r>
          </a:p>
          <a:p>
            <a:pPr indent="182563">
              <a:lnSpc>
                <a:spcPct val="100000"/>
              </a:lnSpc>
              <a:spcBef>
                <a:spcPts val="0"/>
              </a:spcBef>
            </a:pPr>
            <a:r>
              <a:rPr lang="de-DE" dirty="0" smtClean="0">
                <a:solidFill>
                  <a:schemeClr val="tx1"/>
                </a:solidFill>
              </a:rPr>
              <a:t>20-S bis zu 0,3 s </a:t>
            </a:r>
          </a:p>
          <a:p>
            <a:pPr indent="182563">
              <a:lnSpc>
                <a:spcPct val="100000"/>
              </a:lnSpc>
              <a:spcBef>
                <a:spcPts val="0"/>
              </a:spcBef>
            </a:pPr>
            <a:endParaRPr lang="de-DE" b="1" dirty="0" smtClean="0">
              <a:cs typeface="Times New Roman" pitchFamily="18" charset="0"/>
            </a:endParaRPr>
          </a:p>
          <a:p>
            <a:pPr marL="342900" lvl="1" indent="-34290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de-DE" b="1" dirty="0" smtClean="0">
                <a:cs typeface="Times New Roman" pitchFamily="18" charset="0"/>
              </a:rPr>
              <a:t>Komplementärprodukte:</a:t>
            </a:r>
          </a:p>
          <a:p>
            <a:pPr marL="182563" lvl="1" indent="-182563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  <a:defRPr/>
            </a:pPr>
            <a:r>
              <a:rPr lang="de-DE" dirty="0" smtClean="0"/>
              <a:t>PGN+, MPG+, MMS, IN, </a:t>
            </a:r>
            <a:r>
              <a:rPr lang="de-DE" dirty="0" err="1" smtClean="0"/>
              <a:t>etc</a:t>
            </a:r>
            <a:endParaRPr lang="de-DE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7347" name="Fußzeilenplatzhalter 4"/>
          <p:cNvSpPr>
            <a:spLocks noGrp="1"/>
          </p:cNvSpPr>
          <p:nvPr>
            <p:ph type="ftr" sz="quarter" idx="3"/>
          </p:nvPr>
        </p:nvSpPr>
        <p:spPr bwMode="auto">
          <a:xfrm>
            <a:off x="1044688" y="6496050"/>
            <a:ext cx="3993656" cy="252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de-DE" smtClean="0"/>
              <a:t>Benchmark-Produkte Automatica 2012, 08.05.2012</a:t>
            </a:r>
            <a:endParaRPr lang="de-DE" dirty="0" smtClean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E460E2-A79B-FD4C-875F-CB1722C97EA1}" type="slidenum">
              <a:rPr lang="de-DE" smtClean="0"/>
              <a:pPr/>
              <a:t>4</a:t>
            </a:fld>
            <a:endParaRPr lang="de-DE" dirty="0"/>
          </a:p>
        </p:txBody>
      </p:sp>
      <p:sp>
        <p:nvSpPr>
          <p:cNvPr id="57346" name="Titel 2"/>
          <p:cNvSpPr>
            <a:spLocks noGrp="1"/>
          </p:cNvSpPr>
          <p:nvPr>
            <p:ph type="title"/>
          </p:nvPr>
        </p:nvSpPr>
        <p:spPr bwMode="auto">
          <a:xfrm>
            <a:off x="260327" y="389470"/>
            <a:ext cx="8443407" cy="96070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SRH-plus 20-S</a:t>
            </a:r>
            <a:b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de-DE" sz="2000" dirty="0" smtClean="0"/>
              <a:t>#1: Der neue Maßstab für Schwenkeinheiten in Sachen Taktzeit und Frequenz</a:t>
            </a:r>
            <a:endParaRPr lang="de-DE" sz="2000" dirty="0" smtClean="0">
              <a:solidFill>
                <a:srgbClr val="FF0000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57349" name="Rectangle 2"/>
          <p:cNvSpPr>
            <a:spLocks noChangeArrowheads="1"/>
          </p:cNvSpPr>
          <p:nvPr/>
        </p:nvSpPr>
        <p:spPr bwMode="auto">
          <a:xfrm>
            <a:off x="0" y="44450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de-DE">
              <a:latin typeface="Calibri" pitchFamily="34" charset="0"/>
            </a:endParaRPr>
          </a:p>
        </p:txBody>
      </p:sp>
      <p:pic>
        <p:nvPicPr>
          <p:cNvPr id="11" name="Grafik 10" descr="http://pimappl.schunk.int/preview/SCHUNK/Image/IM0010075.jpg">
            <a:hlinkClick r:id="rId2" tgtFrame="_blank"/>
          </p:cNvPr>
          <p:cNvPicPr/>
          <p:nvPr/>
        </p:nvPicPr>
        <p:blipFill>
          <a:blip r:embed="rId3"/>
          <a:srcRect l="18527" t="6427" r="16877"/>
          <a:stretch>
            <a:fillRect/>
          </a:stretch>
        </p:blipFill>
        <p:spPr bwMode="auto">
          <a:xfrm>
            <a:off x="1795133" y="1350172"/>
            <a:ext cx="2347098" cy="23497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feld 11"/>
          <p:cNvSpPr txBox="1"/>
          <p:nvPr/>
        </p:nvSpPr>
        <p:spPr>
          <a:xfrm>
            <a:off x="659218" y="3296092"/>
            <a:ext cx="348301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>
              <a:buFont typeface="+mj-lt"/>
              <a:buAutoNum type="arabicPeriod"/>
            </a:pPr>
            <a:r>
              <a:rPr lang="de-DE" sz="1200" b="1" dirty="0" err="1" smtClean="0"/>
              <a:t>Abtriebsseite</a:t>
            </a:r>
            <a:endParaRPr lang="de-DE" sz="1200" b="1" dirty="0" smtClean="0"/>
          </a:p>
          <a:p>
            <a:pPr marL="180975" indent="-180975"/>
            <a:r>
              <a:rPr lang="de-DE" sz="1200" dirty="0" smtClean="0"/>
              <a:t>     zur Befestigung von Endaktuatoren wie z.B. </a:t>
            </a:r>
            <a:r>
              <a:rPr lang="de-DE" sz="1200" dirty="0" err="1" smtClean="0"/>
              <a:t>Greifern</a:t>
            </a:r>
            <a:endParaRPr lang="de-DE" sz="1200" dirty="0" smtClean="0"/>
          </a:p>
          <a:p>
            <a:pPr marL="180975" indent="-180975">
              <a:buFont typeface="+mj-lt"/>
              <a:buAutoNum type="arabicPeriod" startAt="2"/>
            </a:pPr>
            <a:r>
              <a:rPr lang="de-DE" sz="1200" b="1" dirty="0" smtClean="0"/>
              <a:t>Mediendurchführung</a:t>
            </a:r>
          </a:p>
          <a:p>
            <a:pPr marL="180975" indent="-180975"/>
            <a:r>
              <a:rPr lang="de-DE" sz="1200" dirty="0" smtClean="0"/>
              <a:t>      Luftdurchführung von statische ins dynamische</a:t>
            </a:r>
          </a:p>
          <a:p>
            <a:pPr marL="180975" indent="-180975">
              <a:buFont typeface="+mj-lt"/>
              <a:buAutoNum type="arabicPeriod" startAt="3"/>
            </a:pPr>
            <a:r>
              <a:rPr lang="de-DE" sz="1200" b="1" dirty="0" smtClean="0"/>
              <a:t>Elektrische Durchführung</a:t>
            </a:r>
          </a:p>
          <a:p>
            <a:pPr marL="180975" indent="-180975"/>
            <a:r>
              <a:rPr lang="de-DE" sz="1200" dirty="0" smtClean="0"/>
              <a:t>      komplett integriert, für Sensor-, </a:t>
            </a:r>
            <a:r>
              <a:rPr lang="de-DE" sz="1200" dirty="0" err="1" smtClean="0"/>
              <a:t>Aktorsignale</a:t>
            </a:r>
            <a:r>
              <a:rPr lang="de-DE" sz="1200" dirty="0" smtClean="0"/>
              <a:t> und</a:t>
            </a:r>
          </a:p>
          <a:p>
            <a:pPr marL="180975" indent="-180975"/>
            <a:r>
              <a:rPr lang="de-DE" sz="1200" dirty="0" smtClean="0"/>
              <a:t>      Energieübertragung</a:t>
            </a:r>
          </a:p>
          <a:p>
            <a:pPr marL="180975" indent="-180975">
              <a:buFont typeface="+mj-lt"/>
              <a:buAutoNum type="arabicPeriod" startAt="4"/>
            </a:pPr>
            <a:r>
              <a:rPr lang="de-DE" sz="1200" b="1" dirty="0" smtClean="0"/>
              <a:t>Stoßdämpfer mit </a:t>
            </a:r>
            <a:r>
              <a:rPr lang="de-DE" sz="1200" b="1" dirty="0" err="1" smtClean="0"/>
              <a:t>elastomer</a:t>
            </a:r>
            <a:r>
              <a:rPr lang="de-DE" sz="1200" b="1" dirty="0" smtClean="0"/>
              <a:t> Dämpfung</a:t>
            </a:r>
          </a:p>
          <a:p>
            <a:pPr marL="180975" indent="-180975"/>
            <a:r>
              <a:rPr lang="de-DE" sz="1200" dirty="0" smtClean="0"/>
              <a:t>      Hochdynamische Energie wird über </a:t>
            </a:r>
            <a:r>
              <a:rPr lang="de-DE" sz="1200" dirty="0" err="1" smtClean="0"/>
              <a:t>Stoßdäpfer</a:t>
            </a:r>
            <a:r>
              <a:rPr lang="de-DE" sz="1200" dirty="0" smtClean="0"/>
              <a:t> aufgenommen, </a:t>
            </a:r>
            <a:r>
              <a:rPr lang="de-DE" sz="1200" dirty="0" err="1" smtClean="0"/>
              <a:t>restlische</a:t>
            </a:r>
            <a:r>
              <a:rPr lang="de-DE" sz="1200" dirty="0" smtClean="0"/>
              <a:t> Dämpfung erfolgt über </a:t>
            </a:r>
            <a:r>
              <a:rPr lang="de-DE" sz="1200" dirty="0" err="1" smtClean="0"/>
              <a:t>Elastomer</a:t>
            </a:r>
            <a:endParaRPr lang="de-DE" sz="1200" dirty="0" smtClean="0"/>
          </a:p>
          <a:p>
            <a:pPr marL="180975" indent="-180975">
              <a:buFont typeface="+mj-lt"/>
              <a:buAutoNum type="arabicPeriod" startAt="5"/>
            </a:pPr>
            <a:r>
              <a:rPr lang="de-DE" sz="1200" b="1" dirty="0" smtClean="0"/>
              <a:t>Dämpfer-Hubeinstellung</a:t>
            </a:r>
          </a:p>
          <a:p>
            <a:pPr marL="180975" indent="-180975"/>
            <a:r>
              <a:rPr lang="de-DE" sz="1200" dirty="0" smtClean="0"/>
              <a:t>      je nach Belastung kann der nutzbare Dämpferhub variiert werden</a:t>
            </a:r>
          </a:p>
          <a:p>
            <a:endParaRPr lang="de-DE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 6" descr="SCHLUSSCHART_LEHMAN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6" y="0"/>
            <a:ext cx="9133268" cy="6858000"/>
          </a:xfrm>
          <a:prstGeom prst="rect">
            <a:avLst/>
          </a:prstGeom>
        </p:spPr>
      </p:pic>
      <p:sp>
        <p:nvSpPr>
          <p:cNvPr id="3" name="Textfeld 2"/>
          <p:cNvSpPr txBox="1"/>
          <p:nvPr/>
        </p:nvSpPr>
        <p:spPr>
          <a:xfrm>
            <a:off x="6561357" y="6239216"/>
            <a:ext cx="23709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de-DE" sz="1400" dirty="0" err="1" smtClean="0">
                <a:solidFill>
                  <a:srgbClr val="FFFFFF"/>
                </a:solidFill>
                <a:latin typeface="Calibri"/>
                <a:cs typeface="Calibri"/>
              </a:rPr>
              <a:t>www.schunk.com</a:t>
            </a:r>
            <a:endParaRPr lang="de-DE" sz="1400" dirty="0" smtClean="0">
              <a:solidFill>
                <a:srgbClr val="FFFFFF"/>
              </a:solidFill>
              <a:latin typeface="Calibri"/>
              <a:cs typeface="Calibri"/>
            </a:endParaRPr>
          </a:p>
        </p:txBody>
      </p:sp>
      <p:pic>
        <p:nvPicPr>
          <p:cNvPr id="4" name="Bild 3" descr="LOGOBALKEN_NEU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  <p:pic>
        <p:nvPicPr>
          <p:cNvPr id="5" name="Bild 4" descr="TOOLS_RS_NEU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579233" y="5223117"/>
            <a:ext cx="1376290" cy="1376290"/>
          </a:xfrm>
          <a:prstGeom prst="rect">
            <a:avLst/>
          </a:prstGeom>
        </p:spPr>
      </p:pic>
      <p:pic>
        <p:nvPicPr>
          <p:cNvPr id="6" name="Bild 5" descr="Lehmann_Unterschrift_ weiß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59850" y="5686267"/>
            <a:ext cx="1692507" cy="734376"/>
          </a:xfrm>
          <a:prstGeom prst="rect">
            <a:avLst/>
          </a:prstGeom>
        </p:spPr>
      </p:pic>
      <p:sp>
        <p:nvSpPr>
          <p:cNvPr id="8" name="Textfeld 7"/>
          <p:cNvSpPr txBox="1"/>
          <p:nvPr/>
        </p:nvSpPr>
        <p:spPr>
          <a:xfrm>
            <a:off x="3694779" y="6156940"/>
            <a:ext cx="23709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de-DE" sz="900" b="1" dirty="0" smtClean="0">
                <a:solidFill>
                  <a:srgbClr val="FFFFFF"/>
                </a:solidFill>
                <a:latin typeface="Calibri"/>
                <a:cs typeface="Calibri"/>
              </a:rPr>
              <a:t>Jens Lehmann, </a:t>
            </a:r>
            <a:r>
              <a:rPr lang="de-DE" sz="900" dirty="0" smtClean="0">
                <a:solidFill>
                  <a:srgbClr val="FFFFFF"/>
                </a:solidFill>
                <a:latin typeface="Calibri"/>
                <a:cs typeface="Calibri"/>
              </a:rPr>
              <a:t>deutsche Torwartlegende, </a:t>
            </a:r>
            <a:br>
              <a:rPr lang="de-DE" sz="9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de-DE" sz="900" dirty="0" smtClean="0">
                <a:solidFill>
                  <a:srgbClr val="FFFFFF"/>
                </a:solidFill>
                <a:latin typeface="Calibri"/>
                <a:cs typeface="Calibri"/>
              </a:rPr>
              <a:t>seit 2012 Markenbotschafter von SCHUNK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0120410_Titel_title_PGN-plus_singleline_headlin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20120410_Titel_title_PGN-plus_singleline_headline</Template>
  <TotalTime>0</TotalTime>
  <Words>153</Words>
  <Application>Microsoft Office PowerPoint</Application>
  <PresentationFormat>Bildschirmpräsentation (4:3)</PresentationFormat>
  <Paragraphs>63</Paragraphs>
  <Slides>5</Slides>
  <Notes>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6" baseType="lpstr">
      <vt:lpstr>20120410_Titel_title_PGN-plus_singleline_headline</vt:lpstr>
      <vt:lpstr>Folie 1</vt:lpstr>
      <vt:lpstr>SRH-plus 20-S #1: Der neue Maßstab für Schwenkeinheiten in Sachen Taktzeit und Frequenz</vt:lpstr>
      <vt:lpstr>SRH-plus 20-S   #1: Der neue Maßstab für Schwenkeinheiten in Sachen Taktzeit und Frequenz</vt:lpstr>
      <vt:lpstr>SRH-plus 20-S #1: Der neue Maßstab für Schwenkeinheiten in Sachen Taktzeit und Frequenz</vt:lpstr>
      <vt:lpstr>Folie 5</vt:lpstr>
    </vt:vector>
  </TitlesOfParts>
  <Company>SCHUNK GmbH &amp; Co. KG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LUTZ</dc:creator>
  <cp:lastModifiedBy>LUTZ</cp:lastModifiedBy>
  <cp:revision>490</cp:revision>
  <dcterms:created xsi:type="dcterms:W3CDTF">2012-04-16T06:22:40Z</dcterms:created>
  <dcterms:modified xsi:type="dcterms:W3CDTF">2012-05-15T12:34:08Z</dcterms:modified>
</cp:coreProperties>
</file>