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90" r:id="rId2"/>
    <p:sldId id="377" r:id="rId3"/>
    <p:sldId id="378" r:id="rId4"/>
    <p:sldId id="485" r:id="rId5"/>
    <p:sldId id="491" r:id="rId6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1BBBE9"/>
    <a:srgbClr val="D7E2ED"/>
    <a:srgbClr val="3E3D40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7" autoAdjust="0"/>
    <p:restoredTop sz="94607" autoAdjust="0"/>
  </p:normalViewPr>
  <p:slideViewPr>
    <p:cSldViewPr snapToGrid="0" snapToObjects="1">
      <p:cViewPr>
        <p:scale>
          <a:sx n="66" d="100"/>
          <a:sy n="66" d="100"/>
        </p:scale>
        <p:origin x="-2346" y="-1056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5EF0E5-7573-904A-8AD2-3C4D4AB28462}" type="datetimeFigureOut">
              <a:rPr lang="de-DE" smtClean="0"/>
              <a:pPr/>
              <a:t>02.07.2012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59C942-6DF7-4645-A323-1FB2403B0B5A}" type="datetimeFigureOut">
              <a:rPr lang="de-DE" smtClean="0"/>
              <a:pPr/>
              <a:t>02.07.2012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SRU-plus 20-S, Short presentation, May 8, 2012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SRU-plus 20-S, Short presentation, May 8, 2012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None/>
            </a:pPr>
            <a:r>
              <a:rPr lang="de-DE" sz="1400" b="0" i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SRU-plus 20-S, Short presentation, May 8, 2012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3398" y="3397778"/>
            <a:ext cx="8229600" cy="717022"/>
          </a:xfrm>
        </p:spPr>
        <p:txBody>
          <a:bodyPr/>
          <a:lstStyle/>
          <a:p>
            <a:pPr marL="84125">
              <a:lnSpc>
                <a:spcPts val="3200"/>
              </a:lnSpc>
              <a:spcAft>
                <a:spcPts val="1200"/>
              </a:spcAft>
            </a:pPr>
            <a:r>
              <a:rPr lang="de-DE" b="0" dirty="0" smtClean="0">
                <a:ea typeface="ＭＳ Ｐゴシック"/>
              </a:rPr>
              <a:t>Short </a:t>
            </a:r>
            <a:r>
              <a:rPr lang="de-DE" b="0" dirty="0" err="1" smtClean="0">
                <a:ea typeface="ＭＳ Ｐゴシック"/>
              </a:rPr>
              <a:t>presentation</a:t>
            </a: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58800" y="4055531"/>
            <a:ext cx="5333999" cy="406400"/>
          </a:xfrm>
        </p:spPr>
        <p:txBody>
          <a:bodyPr/>
          <a:lstStyle/>
          <a:p>
            <a:pPr marL="84125">
              <a:spcBef>
                <a:spcPct val="0"/>
              </a:spcBef>
              <a:spcAft>
                <a:spcPts val="1200"/>
              </a:spcAft>
            </a:pPr>
            <a:r>
              <a:rPr lang="de-DE" dirty="0" smtClean="0"/>
              <a:t>SRU-plus 20-S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/>
          <p:nvPr/>
        </p:nvPicPr>
        <p:blipFill>
          <a:blip r:embed="rId2"/>
          <a:srcRect l="11979" t="14030" r="9395" b="19712"/>
          <a:stretch>
            <a:fillRect/>
          </a:stretch>
        </p:blipFill>
        <p:spPr bwMode="auto">
          <a:xfrm>
            <a:off x="782222" y="4085835"/>
            <a:ext cx="2547507" cy="155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3837438" y="1412411"/>
            <a:ext cx="5091723" cy="4237566"/>
          </a:xfrm>
        </p:spPr>
        <p:txBody>
          <a:bodyPr rIns="0"/>
          <a:lstStyle/>
          <a:p>
            <a:pPr marL="0" indent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Unique selling points:</a:t>
            </a: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Consistent modularity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Suitable variant design with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identical</a:t>
            </a:r>
            <a: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external</a:t>
            </a:r>
            <a: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dimensions</a:t>
            </a:r>
            <a: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/>
            </a:r>
            <a:b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</a:br>
            <a: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  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for optimum use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in</a:t>
            </a:r>
            <a: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any </a:t>
            </a: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application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Patented shock absorber elastomer dampening sets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new standard for swivel units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sz="16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6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Further product features: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Tried-and-tested hydraulic high-performance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shock</a:t>
            </a:r>
            <a: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/>
            </a:r>
            <a:b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</a:br>
            <a: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  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absorber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combined </a:t>
            </a: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with elastomer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More compact system design because higher loads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possible in the same space for the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existing</a:t>
            </a:r>
            <a: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units </a:t>
            </a: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with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the</a:t>
            </a:r>
            <a: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/>
            </a:r>
            <a:b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</a:br>
            <a:r>
              <a:rPr lang="pl-PL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   </a:t>
            </a:r>
            <a:r>
              <a:rPr lang="de-DE" sz="1600" b="0" i="0" dirty="0" smtClean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same cycle time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Higher energy absorption than previous shock absorbers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Font typeface="Courier New"/>
              <a:buChar char="o"/>
            </a:pP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Increased compact performance in terms of load, 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cycle time and cycles per hour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SRU-plus 20-S, Short presentation, May 8, 2012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2</a:t>
            </a:fld>
            <a:endParaRPr lang="de-DE" dirty="0"/>
          </a:p>
        </p:txBody>
      </p:sp>
      <p:sp>
        <p:nvSpPr>
          <p:cNvPr id="57346" name="Titel 2"/>
          <p:cNvSpPr>
            <a:spLocks noGrp="1"/>
          </p:cNvSpPr>
          <p:nvPr>
            <p:ph type="title"/>
          </p:nvPr>
        </p:nvSpPr>
        <p:spPr bwMode="auto">
          <a:xfrm>
            <a:off x="260327" y="389470"/>
            <a:ext cx="8443407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200" b="1" i="0" dirty="0">
                <a:solidFill>
                  <a:srgbClr val="003D6A"/>
                </a:solidFill>
                <a:latin typeface="Calibri"/>
                <a:ea typeface="Calibri"/>
                <a:cs typeface="Calibri"/>
              </a:rPr>
              <a:t>SRU-plus 20-S</a:t>
            </a:r>
            <a:br>
              <a:rPr lang="de-DE" sz="3200" b="1" i="0" dirty="0">
                <a:solidFill>
                  <a:srgbClr val="003D6A"/>
                </a:solidFill>
                <a:latin typeface="Calibri"/>
                <a:ea typeface="Calibri"/>
                <a:cs typeface="Calibri"/>
              </a:rPr>
            </a:b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#1: Sets a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new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standard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for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swivel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units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in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terms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of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cycle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time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and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frequency</a:t>
            </a:r>
            <a:endParaRPr lang="de-DE" sz="2000" b="1" i="0" dirty="0">
              <a:solidFill>
                <a:srgbClr val="00446B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13" name="Grafik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893" y="1932708"/>
            <a:ext cx="2501836" cy="129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2"/>
          <p:cNvSpPr>
            <a:spLocks noGrp="1"/>
          </p:cNvSpPr>
          <p:nvPr>
            <p:ph type="title"/>
          </p:nvPr>
        </p:nvSpPr>
        <p:spPr bwMode="auto">
          <a:xfrm>
            <a:off x="260327" y="389470"/>
            <a:ext cx="8375673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200" b="1" i="0">
                <a:solidFill>
                  <a:srgbClr val="003D6A"/>
                </a:solidFill>
                <a:latin typeface="Calibri"/>
                <a:ea typeface="Calibri"/>
                <a:cs typeface="Calibri"/>
              </a:rPr>
              <a:t>SRU-plus 20-S </a:t>
            </a:r>
            <a:br>
              <a:rPr lang="de-DE" sz="3200" b="1" i="0">
                <a:solidFill>
                  <a:srgbClr val="003D6A"/>
                </a:solidFill>
                <a:latin typeface="Calibri"/>
                <a:ea typeface="Calibri"/>
                <a:cs typeface="Calibri"/>
              </a:rPr>
            </a:br>
            <a:r>
              <a:rPr lang="de-DE" sz="2000" b="1" i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2000" b="1" i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#1: Sets a new standard for swivel units in terms of cycle time and frequency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11330" y="1604434"/>
            <a:ext cx="8820978" cy="4279899"/>
          </a:xfrm>
        </p:spPr>
        <p:txBody>
          <a:bodyPr rIns="0"/>
          <a:lstStyle/>
          <a:p>
            <a:pPr marL="0" indent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Customer value/selling points</a:t>
            </a:r>
          </a:p>
          <a:p>
            <a:pPr marL="0" indent="182606" algn="l" defTabSz="457200"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More compact system design, since higher loads are possible </a:t>
            </a:r>
            <a:r>
              <a:rPr lang="de-DE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using</a:t>
            </a:r>
            <a:r>
              <a:rPr lang="pl-PL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the </a:t>
            </a: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same space</a:t>
            </a:r>
          </a:p>
          <a:p>
            <a:pPr marL="0" indent="182606" algn="l" defTabSz="457200"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Internal high-performance dampening for reliable swivel processes</a:t>
            </a:r>
          </a:p>
          <a:p>
            <a:pPr marL="0" indent="182606" algn="l" defTabSz="457200"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Greater system productivity due to reduced cycle times and </a:t>
            </a:r>
            <a:r>
              <a:rPr lang="de-DE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more</a:t>
            </a:r>
            <a:r>
              <a:rPr lang="pl-PL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cycles </a:t>
            </a: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per hour</a:t>
            </a:r>
          </a:p>
          <a:p>
            <a:pPr marL="0" indent="182606" algn="l" defTabSz="457200"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Can be used in tough environments thanks to standard compliance with </a:t>
            </a:r>
            <a:r>
              <a:rPr lang="de-DE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IP67</a:t>
            </a:r>
            <a:r>
              <a:rPr lang="pl-PL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/>
            </a:r>
            <a:br>
              <a:rPr lang="pl-PL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</a:br>
            <a:r>
              <a:rPr lang="pl-PL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    </a:t>
            </a:r>
            <a:r>
              <a:rPr lang="de-DE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protection </a:t>
            </a: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class </a:t>
            </a:r>
            <a:endParaRPr lang="de-DE" dirty="0"/>
          </a:p>
        </p:txBody>
      </p:sp>
      <p:sp>
        <p:nvSpPr>
          <p:cNvPr id="58371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SRU-plus 20-S, Short presentation, May 8, 2012</a:t>
            </a:r>
            <a:endParaRPr lang="de-DE" sz="1200" b="0" i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4429096" y="1412411"/>
            <a:ext cx="4561502" cy="4237566"/>
          </a:xfrm>
        </p:spPr>
        <p:txBody>
          <a:bodyPr/>
          <a:lstStyle/>
          <a:p>
            <a:pPr marL="342900" lvl="1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Basic technical functions: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Sizes: 20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Weight: </a:t>
            </a:r>
            <a:r>
              <a:rPr lang="de-DE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2.1 </a:t>
            </a: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kg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Axial force: 800 N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Torque: </a:t>
            </a:r>
            <a:r>
              <a:rPr lang="de-DE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3.0 </a:t>
            </a: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Nm 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Bending moment: </a:t>
            </a:r>
            <a:r>
              <a:rPr lang="de-DE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10.4 </a:t>
            </a: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Nm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Cycles per hour for SRU-plus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20-S up to 3700 1/h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Swiveling times for SRU-plus </a:t>
            </a: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20-S up </a:t>
            </a:r>
            <a:r>
              <a:rPr lang="de-DE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to</a:t>
            </a: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 </a:t>
            </a:r>
            <a:r>
              <a:rPr lang="de-DE" sz="20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0.3 </a:t>
            </a:r>
            <a:r>
              <a:rPr 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rPr>
              <a:t>s </a:t>
            </a:r>
            <a:endParaRPr lang="de-DE" sz="20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Calibri"/>
            </a:endParaRPr>
          </a:p>
          <a:p>
            <a:pPr marL="0" indent="182606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+mn-ea"/>
              <a:cs typeface="Calibri"/>
            </a:endParaRPr>
          </a:p>
          <a:p>
            <a:pPr marL="342900" lvl="1" indent="-34290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Times New Roman"/>
              </a:rPr>
              <a:t>Complementary products:</a:t>
            </a:r>
          </a:p>
          <a:p>
            <a:pPr marL="182606" lvl="1" indent="-182606" algn="l" defTabSz="457200">
              <a:lnSpc>
                <a:spcPct val="100000"/>
              </a:lnSpc>
              <a:spcBef>
                <a:spcPts val="0"/>
              </a:spcBef>
              <a:buClr>
                <a:srgbClr val="003D6A"/>
              </a:buClr>
              <a:buFont typeface="Courier New"/>
              <a:buChar char="o"/>
            </a:pPr>
            <a:r>
              <a:rPr lang="de-DE" sz="2000" b="0" i="0" dirty="0">
                <a:solidFill>
                  <a:srgbClr val="404040"/>
                </a:solidFill>
                <a:latin typeface="Calibri"/>
                <a:ea typeface="+mn-ea"/>
                <a:cs typeface="Calibri"/>
              </a:rPr>
              <a:t>PGN+, MPG+, MMS, IN, etc.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defTabSz="457200">
              <a:buNone/>
            </a:pPr>
            <a:r>
              <a:rPr lang="en-US" sz="1200" b="0" i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SRU-plus 20-S, Short presentation, May 8, 2012</a:t>
            </a:r>
            <a:endParaRPr lang="de-DE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4</a:t>
            </a:fld>
            <a:endParaRPr lang="de-DE" dirty="0"/>
          </a:p>
        </p:txBody>
      </p:sp>
      <p:sp>
        <p:nvSpPr>
          <p:cNvPr id="57346" name="Titel 2"/>
          <p:cNvSpPr>
            <a:spLocks noGrp="1"/>
          </p:cNvSpPr>
          <p:nvPr>
            <p:ph type="title"/>
          </p:nvPr>
        </p:nvSpPr>
        <p:spPr bwMode="auto">
          <a:xfrm>
            <a:off x="260327" y="389470"/>
            <a:ext cx="8443407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>
              <a:spcBef>
                <a:spcPct val="0"/>
              </a:spcBef>
              <a:buNone/>
            </a:pPr>
            <a:r>
              <a:rPr lang="de-DE" sz="3200" b="1" i="0" dirty="0">
                <a:solidFill>
                  <a:srgbClr val="003D6A"/>
                </a:solidFill>
                <a:latin typeface="Calibri"/>
                <a:ea typeface="Calibri"/>
                <a:cs typeface="Calibri"/>
              </a:rPr>
              <a:t>SRU-plus 20-S</a:t>
            </a:r>
            <a:br>
              <a:rPr lang="de-DE" sz="3200" b="1" i="0" dirty="0">
                <a:solidFill>
                  <a:srgbClr val="003D6A"/>
                </a:solidFill>
                <a:latin typeface="Calibri"/>
                <a:ea typeface="Calibri"/>
                <a:cs typeface="Calibri"/>
              </a:rPr>
            </a:b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#1: Sets a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new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standard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for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swivel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units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in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terms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of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cycle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time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and</a:t>
            </a:r>
            <a:r>
              <a:rPr lang="de-DE" sz="2000" b="1" i="0" dirty="0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de-DE" sz="2000" b="1" i="0" dirty="0" err="1">
                <a:solidFill>
                  <a:srgbClr val="00446B"/>
                </a:solidFill>
                <a:latin typeface="Calibri"/>
                <a:ea typeface="+mj-ea"/>
                <a:cs typeface="Calibri"/>
              </a:rPr>
              <a:t>frequency</a:t>
            </a:r>
            <a:endParaRPr lang="de-DE" sz="2000" b="1" i="0" dirty="0">
              <a:solidFill>
                <a:srgbClr val="00446B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/>
          <a:srcRect l="11979" t="14030" r="9395" b="19712"/>
          <a:stretch>
            <a:fillRect/>
          </a:stretch>
        </p:blipFill>
        <p:spPr bwMode="auto">
          <a:xfrm>
            <a:off x="654631" y="1412411"/>
            <a:ext cx="2547507" cy="155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04036" y="3325640"/>
            <a:ext cx="4025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60" indent="-180960" algn="l" defTabSz="457200">
              <a:buFont typeface="Calibri"/>
              <a:buAutoNum type="arabicPeriod"/>
            </a:pPr>
            <a:r>
              <a:rPr lang="de-DE" sz="1200" b="1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Drive flange</a:t>
            </a: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Pneumatic, powerful double piston drive</a:t>
            </a:r>
          </a:p>
          <a:p>
            <a:pPr marL="180960" indent="-180960" algn="l" defTabSz="457200">
              <a:buFont typeface="Calibri"/>
              <a:buAutoNum type="arabicPeriod" startAt="2"/>
            </a:pPr>
            <a:r>
              <a:rPr lang="de-DE" sz="1200" b="1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Housing</a:t>
            </a: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Weight-reduced through the use of </a:t>
            </a:r>
            <a:r>
              <a:rPr lang="de-DE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 </a:t>
            </a: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hard-anodized</a:t>
            </a:r>
            <a:r>
              <a:rPr lang="de-DE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</a:t>
            </a:r>
            <a:r>
              <a:rPr lang="pl-PL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/>
            </a:r>
            <a:br>
              <a:rPr lang="pl-PL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r>
              <a:rPr lang="de-DE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high-strength </a:t>
            </a: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aluminum alloy</a:t>
            </a:r>
          </a:p>
          <a:p>
            <a:pPr marL="228600" indent="-228600" algn="l" defTabSz="457200">
              <a:buFont typeface="Calibri"/>
              <a:buAutoNum type="arabicPeriod" startAt="3"/>
            </a:pPr>
            <a:r>
              <a:rPr lang="de-DE" sz="1200" b="1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Sleeve technology</a:t>
            </a: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For radial end position adjustment with no </a:t>
            </a:r>
            <a:r>
              <a:rPr lang="de-DE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setting</a:t>
            </a:r>
            <a:r>
              <a:rPr lang="pl-PL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/>
            </a:r>
            <a:br>
              <a:rPr lang="pl-PL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r>
              <a:rPr lang="pl-PL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effect and </a:t>
            </a: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rapid replacement for maintenance</a:t>
            </a:r>
          </a:p>
          <a:p>
            <a:pPr marL="228600" indent="-228600" algn="l" defTabSz="457200">
              <a:buFont typeface="Calibri"/>
              <a:buAutoNum type="arabicPeriod" startAt="4"/>
            </a:pPr>
            <a:r>
              <a:rPr lang="de-DE" sz="1200" b="1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Shock absorber with elastomer dampening</a:t>
            </a: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Highly dynamic energy is absorbed by shock</a:t>
            </a: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absorber, remaining dampening is </a:t>
            </a:r>
            <a:r>
              <a:rPr lang="de-DE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via</a:t>
            </a:r>
            <a:r>
              <a:rPr lang="pl-PL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elastomer</a:t>
            </a:r>
            <a:endParaRPr lang="de-DE" sz="1200" dirty="0" smtClean="0"/>
          </a:p>
          <a:p>
            <a:pPr marL="228600" indent="-228600" algn="l" defTabSz="457200">
              <a:buFont typeface="Calibri"/>
              <a:buAutoNum type="arabicPeriod" startAt="5"/>
            </a:pPr>
            <a:r>
              <a:rPr lang="de-DE" sz="1200" b="1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Absorber stroke adjustment</a:t>
            </a:r>
          </a:p>
          <a:p>
            <a:pPr marL="180960" indent="-180960" algn="l" defTabSz="457200">
              <a:buNone/>
            </a:pP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      The usable absorber stroke can be </a:t>
            </a:r>
            <a:r>
              <a:rPr lang="de-DE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varied</a:t>
            </a:r>
            <a:r>
              <a:rPr lang="pl-PL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de-DE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according</a:t>
            </a:r>
            <a:r>
              <a:rPr lang="pl-PL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/>
            </a:r>
            <a:br>
              <a:rPr lang="pl-PL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r>
              <a:rPr lang="de-DE" sz="1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to </a:t>
            </a:r>
            <a:r>
              <a:rPr lang="de-DE" sz="1200" b="0" i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the load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144</Words>
  <Application>Microsoft Office PowerPoint</Application>
  <PresentationFormat>Bildschirmpräsentation (4:3)</PresentationFormat>
  <Paragraphs>53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Short presentation</vt:lpstr>
      <vt:lpstr>SRU-plus 20-S #1: Sets a new standard for swivel units in terms of cycle time and frequency</vt:lpstr>
      <vt:lpstr>SRU-plus 20-S   #1: Sets a new standard for swivel units in terms of cycle time and frequency</vt:lpstr>
      <vt:lpstr>SRU-plus 20-S #1: Sets a new standard for swivel units in terms of cycle time and frequency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LUTZ</cp:lastModifiedBy>
  <cp:revision>575</cp:revision>
  <dcterms:created xsi:type="dcterms:W3CDTF">2012-04-16T06:22:40Z</dcterms:created>
  <dcterms:modified xsi:type="dcterms:W3CDTF">2012-07-02T09:53:21Z</dcterms:modified>
</cp:coreProperties>
</file>