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561" r:id="rId3"/>
    <p:sldId id="562" r:id="rId4"/>
    <p:sldId id="563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7" autoAdjust="0"/>
    <p:restoredTop sz="99437" autoAdjust="0"/>
  </p:normalViewPr>
  <p:slideViewPr>
    <p:cSldViewPr snapToGrid="0" snapToObjects="1">
      <p:cViewPr>
        <p:scale>
          <a:sx n="66" d="100"/>
          <a:sy n="66" d="100"/>
        </p:scale>
        <p:origin x="-1620" y="-1038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02.10.2012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02.10.2012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VCU 50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643087" y="1159721"/>
            <a:ext cx="5252671" cy="4237566"/>
          </a:xfrm>
        </p:spPr>
        <p:txBody>
          <a:bodyPr/>
          <a:lstStyle/>
          <a:p>
            <a:r>
              <a:rPr lang="en-US" sz="1400" b="1" dirty="0" smtClean="0"/>
              <a:t>Unique Selling Points: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The typical sequence programs of pick &amp; place applications are integrated in the VCU, and are easily callable via the higher-level control unit (With the sequence programs for the PPU-P 30 and DRL 25, which are integrated in the VCU  and the attached handling components(such as gripping and/or rotary modules) the VCU is unique on the market. </a:t>
            </a:r>
            <a:endParaRPr lang="de-DE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Thus the customer can connect and start the system, which has ready pre-assembled hoses and wires (P&amp;P + gripper)</a:t>
            </a:r>
            <a:endParaRPr lang="de-DE" sz="1400" dirty="0" smtClean="0"/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400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r>
              <a:rPr lang="en-US" sz="1400" b="1" dirty="0" smtClean="0"/>
              <a:t>Further Features:</a:t>
            </a:r>
            <a:endParaRPr lang="de-DE" sz="1400" dirty="0" smtClean="0"/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Direct communication/control in the valve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400" dirty="0" smtClean="0"/>
              <a:t>block. </a:t>
            </a:r>
            <a:r>
              <a:rPr lang="de-DE" sz="1400" dirty="0" err="1" smtClean="0"/>
              <a:t>There</a:t>
            </a:r>
            <a:r>
              <a:rPr lang="de-DE" sz="1400" dirty="0" smtClean="0"/>
              <a:t> </a:t>
            </a:r>
            <a:r>
              <a:rPr lang="de-DE" sz="1400" dirty="0" err="1" smtClean="0"/>
              <a:t>are</a:t>
            </a:r>
            <a:r>
              <a:rPr lang="de-DE" sz="1400" dirty="0" smtClean="0"/>
              <a:t> </a:t>
            </a:r>
            <a:r>
              <a:rPr lang="de-DE" sz="1400" dirty="0" err="1" smtClean="0"/>
              <a:t>no</a:t>
            </a:r>
            <a:r>
              <a:rPr lang="de-DE" sz="1400" dirty="0" smtClean="0"/>
              <a:t> "</a:t>
            </a:r>
            <a:r>
              <a:rPr lang="de-DE" sz="1400" dirty="0" err="1" smtClean="0"/>
              <a:t>long</a:t>
            </a:r>
            <a:r>
              <a:rPr lang="de-DE" sz="1400" dirty="0" smtClean="0"/>
              <a:t>" </a:t>
            </a:r>
            <a:r>
              <a:rPr lang="de-DE" sz="1400" dirty="0" err="1" smtClean="0"/>
              <a:t>communication</a:t>
            </a:r>
            <a:endParaRPr lang="de-DE" sz="1400" dirty="0" smtClean="0"/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400" dirty="0" err="1" smtClean="0"/>
              <a:t>times</a:t>
            </a:r>
            <a:r>
              <a:rPr lang="de-DE" sz="1400" dirty="0" smtClean="0"/>
              <a:t> </a:t>
            </a:r>
            <a:r>
              <a:rPr lang="de-DE" sz="1400" dirty="0" err="1" smtClean="0"/>
              <a:t>with</a:t>
            </a:r>
            <a:r>
              <a:rPr lang="de-DE" sz="1400" dirty="0" smtClean="0"/>
              <a:t> </a:t>
            </a:r>
            <a:r>
              <a:rPr lang="de-DE" sz="1400" dirty="0" err="1" smtClean="0"/>
              <a:t>the</a:t>
            </a:r>
            <a:r>
              <a:rPr lang="de-DE" sz="1400" dirty="0" smtClean="0"/>
              <a:t> SPS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400" dirty="0" err="1" smtClean="0"/>
              <a:t>Very</a:t>
            </a:r>
            <a:r>
              <a:rPr lang="de-DE" sz="1400" dirty="0" smtClean="0"/>
              <a:t> </a:t>
            </a:r>
            <a:r>
              <a:rPr lang="de-DE" sz="1400" dirty="0" err="1" smtClean="0"/>
              <a:t>compact</a:t>
            </a:r>
            <a:r>
              <a:rPr lang="de-DE" sz="1400" dirty="0" smtClean="0"/>
              <a:t> design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Complete ready-to-install solution</a:t>
            </a:r>
            <a:endParaRPr lang="de-DE" sz="1400" dirty="0" smtClean="0"/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Low air consumption of the system</a:t>
            </a:r>
            <a:endParaRPr lang="de-DE" sz="1400" dirty="0" smtClean="0"/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On request with five to nine 3/2-way valves (micro valves) equipped. To control u</a:t>
            </a:r>
            <a:r>
              <a:rPr lang="de-DE" sz="1400" dirty="0" smtClean="0"/>
              <a:t>p </a:t>
            </a:r>
            <a:r>
              <a:rPr lang="de-DE" sz="1400" dirty="0" err="1" smtClean="0"/>
              <a:t>to</a:t>
            </a:r>
            <a:r>
              <a:rPr lang="de-DE" sz="1400" dirty="0" smtClean="0"/>
              <a:t> </a:t>
            </a:r>
            <a:r>
              <a:rPr lang="de-DE" sz="1400" dirty="0" err="1" smtClean="0"/>
              <a:t>two</a:t>
            </a:r>
            <a:r>
              <a:rPr lang="de-DE" sz="1400" dirty="0" smtClean="0"/>
              <a:t> </a:t>
            </a:r>
            <a:r>
              <a:rPr lang="de-DE" sz="1400" dirty="0" err="1" smtClean="0"/>
              <a:t>components</a:t>
            </a:r>
            <a:r>
              <a:rPr lang="de-DE" sz="1400" dirty="0" smtClean="0"/>
              <a:t> in </a:t>
            </a:r>
            <a:r>
              <a:rPr lang="de-DE" sz="1400" dirty="0" err="1" smtClean="0"/>
              <a:t>addition</a:t>
            </a:r>
            <a:r>
              <a:rPr lang="de-DE" sz="1400" dirty="0" smtClean="0"/>
              <a:t> </a:t>
            </a:r>
            <a:r>
              <a:rPr lang="de-DE" sz="1400" dirty="0" err="1" smtClean="0"/>
              <a:t>to</a:t>
            </a:r>
            <a:r>
              <a:rPr lang="de-DE" sz="1400" dirty="0" smtClean="0"/>
              <a:t> </a:t>
            </a:r>
            <a:r>
              <a:rPr lang="de-DE" sz="1400" dirty="0" err="1" smtClean="0"/>
              <a:t>handling</a:t>
            </a:r>
            <a:r>
              <a:rPr lang="de-DE" sz="1400" dirty="0" smtClean="0"/>
              <a:t> PPU-P 30 </a:t>
            </a:r>
            <a:r>
              <a:rPr lang="de-DE" sz="1400" dirty="0" err="1" smtClean="0"/>
              <a:t>or</a:t>
            </a:r>
            <a:r>
              <a:rPr lang="de-DE" sz="1400" dirty="0" smtClean="0"/>
              <a:t> DRL 25.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On request, control via digital I/O’s, via </a:t>
            </a:r>
            <a:r>
              <a:rPr lang="en-US" sz="1400" dirty="0" err="1" smtClean="0"/>
              <a:t>Profibus</a:t>
            </a:r>
            <a:r>
              <a:rPr lang="en-US" sz="1400" dirty="0" smtClean="0"/>
              <a:t> or CAN Bus</a:t>
            </a:r>
            <a:endParaRPr lang="de-DE" sz="1400" dirty="0" smtClean="0"/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400" dirty="0" smtClean="0"/>
              <a:t>Every supply lines are connected on the back</a:t>
            </a:r>
            <a:endParaRPr lang="de-DE" sz="1400" dirty="0" smtClean="0"/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13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36856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91141" name="Picture 7" descr="K:\DATEN\Allg\Koop_Entw_Vertrieb\Highlights_2011_nicht_freigegeben\Schnittbilder\Proma_geprüft\vcu_schnittbild_mit_legen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3" y="3851275"/>
            <a:ext cx="2944812" cy="212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afik 7"/>
          <p:cNvPicPr/>
          <p:nvPr/>
        </p:nvPicPr>
        <p:blipFill>
          <a:blip r:embed="rId3" cstate="print"/>
          <a:srcRect l="33551" t="35700" r="34917" b="21109"/>
          <a:stretch>
            <a:fillRect/>
          </a:stretch>
        </p:blipFill>
        <p:spPr bwMode="auto">
          <a:xfrm>
            <a:off x="500062" y="1756229"/>
            <a:ext cx="2373767" cy="1857828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15" name="Titel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VCU 50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Compact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Valve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Control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Unit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integrated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sequence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programs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PPU-P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DRL</a:t>
            </a:r>
          </a:p>
        </p:txBody>
      </p:sp>
      <p:grpSp>
        <p:nvGrpSpPr>
          <p:cNvPr id="20" name="Gruppieren 1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1" name="Textfeld 2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feld 2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VCU 50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 Compact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Valve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Control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Unit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integrated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sequence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programs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PPU-P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DRL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Inhaltsplatzhalter 6"/>
          <p:cNvSpPr>
            <a:spLocks noGrp="1"/>
          </p:cNvSpPr>
          <p:nvPr>
            <p:ph sz="quarter" idx="10"/>
          </p:nvPr>
        </p:nvSpPr>
        <p:spPr>
          <a:xfrm>
            <a:off x="569910" y="1669888"/>
            <a:ext cx="8318058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cs typeface="Times New Roman" pitchFamily="18" charset="0"/>
              </a:rPr>
              <a:t>Kundenmehrwert / Verkaufsargumentation</a:t>
            </a:r>
            <a:endParaRPr lang="de-DE" dirty="0" smtClean="0">
              <a:cs typeface="Times New Roman" pitchFamily="18" charset="0"/>
            </a:endParaRP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/>
              <a:t>Complete ready-to-install solution (almost no hose connection effort):</a:t>
            </a:r>
            <a:endParaRPr lang="de-DE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/>
              <a:t>screw the unit, connect one hose and two cables. Ready.</a:t>
            </a:r>
            <a:endParaRPr lang="de-DE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/>
              <a:t>Time- and therefore cost saving system (VCU with PPU-P/DRL and if necessary gripper/rotary module) is ready programmed. No programming effort. </a:t>
            </a:r>
            <a:r>
              <a:rPr lang="en-US" dirty="0" err="1" smtClean="0"/>
              <a:t>Plug&amp;play</a:t>
            </a:r>
            <a:r>
              <a:rPr lang="en-US" dirty="0" smtClean="0"/>
              <a:t> solution. Time- and therefore cost saving</a:t>
            </a:r>
            <a:endParaRPr lang="de-DE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/>
              <a:t> Valves are located very close to the handling components, and therefore have a low air consumption. Cost saving </a:t>
            </a:r>
            <a:endParaRPr lang="de-DE" dirty="0" smtClean="0"/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/>
              <a:t>Low cycle times, due to short paths to the valve block (short hose loading and unloading, and direct control of the handling components in the valve block)</a:t>
            </a:r>
            <a:endParaRPr lang="de-DE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/>
              <a:t>Time saving and therefore higher productivity</a:t>
            </a:r>
            <a:endParaRPr lang="de-DE" dirty="0" smtClean="0"/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defRPr/>
            </a:pPr>
            <a:endParaRPr lang="de-DE" dirty="0"/>
          </a:p>
        </p:txBody>
      </p:sp>
      <p:sp>
        <p:nvSpPr>
          <p:cNvPr id="92164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261956" y="1551599"/>
            <a:ext cx="4997302" cy="4237566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None/>
              <a:defRPr/>
            </a:pPr>
            <a:r>
              <a:rPr lang="de-DE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Basic </a:t>
            </a:r>
            <a:r>
              <a:rPr lang="de-DE" sz="1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technical</a:t>
            </a:r>
            <a:r>
              <a:rPr lang="de-DE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de-DE" sz="1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data</a:t>
            </a:r>
            <a:r>
              <a:rPr lang="de-DE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: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Sizes: VCU 025 - </a:t>
            </a:r>
            <a:r>
              <a:rPr lang="de-DE" sz="1800" dirty="0" smtClean="0">
                <a:solidFill>
                  <a:srgbClr val="FF0000"/>
                </a:solidFill>
                <a:cs typeface="Times New Roman" pitchFamily="18" charset="0"/>
              </a:rPr>
              <a:t>050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defRPr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Suitable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: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VCU 25      -&gt;      PPU-P 10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VCU 50      -&gt;      PPU-P 30 und DRL 25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Valves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: </a:t>
            </a: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defRPr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 On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request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4, 5, 6, 7, 8 oder 9 3/2-way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valves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  <a:defRPr/>
            </a:pP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r>
              <a:rPr lang="en-US" sz="1800" b="1" dirty="0" smtClean="0"/>
              <a:t>Complementary Products:</a:t>
            </a:r>
            <a:r>
              <a:rPr lang="en-US" sz="1800" dirty="0" smtClean="0"/>
              <a:t> </a:t>
            </a:r>
            <a:endParaRPr lang="de-DE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PPU-P 30</a:t>
            </a:r>
            <a:endParaRPr lang="de-DE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DRL 25</a:t>
            </a:r>
            <a:endParaRPr lang="de-DE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MPG+, MPZ, KGG (every gripper for small components used in</a:t>
            </a:r>
            <a:endParaRPr lang="de-DE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the assembly automation)</a:t>
            </a:r>
            <a:endParaRPr lang="de-DE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SRU Mini</a:t>
            </a:r>
            <a:endParaRPr lang="de-DE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RP, RC, RW (products from the modular system</a:t>
            </a:r>
            <a:endParaRPr lang="de-D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13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36856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Presentation, VCU 50, October 2,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9113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VCU 50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 Compact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Valve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Control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Unit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integrated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sequence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programs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PPU-P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DRL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91141" name="Picture 7" descr="K:\DATEN\Allg\Koop_Entw_Vertrieb\Highlights_2011_nicht_freigegeben\Schnittbilder\Proma_geprüft\vcu_schnittbild_mit_legende.jpg"/>
          <p:cNvPicPr>
            <a:picLocks noChangeAspect="1" noChangeArrowheads="1"/>
          </p:cNvPicPr>
          <p:nvPr/>
        </p:nvPicPr>
        <p:blipFill>
          <a:blip r:embed="rId2"/>
          <a:srcRect l="19371" t="11022" r="17811" b="10010"/>
          <a:stretch>
            <a:fillRect/>
          </a:stretch>
        </p:blipFill>
        <p:spPr bwMode="auto">
          <a:xfrm>
            <a:off x="405517" y="1622065"/>
            <a:ext cx="2663686" cy="2417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feld 7"/>
          <p:cNvSpPr txBox="1"/>
          <p:nvPr/>
        </p:nvSpPr>
        <p:spPr>
          <a:xfrm>
            <a:off x="561444" y="4699591"/>
            <a:ext cx="3030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1.Output air pipes</a:t>
            </a:r>
            <a:endParaRPr lang="de-DE" sz="1200" b="1" dirty="0" smtClean="0"/>
          </a:p>
          <a:p>
            <a:r>
              <a:rPr lang="en-US" sz="1200" b="1" dirty="0" smtClean="0"/>
              <a:t>2. Micro valves</a:t>
            </a:r>
            <a:endParaRPr lang="de-DE" sz="1200" b="1" dirty="0" smtClean="0"/>
          </a:p>
          <a:p>
            <a:r>
              <a:rPr lang="en-US" sz="1200" b="1" dirty="0" smtClean="0"/>
              <a:t>3. Control electronics</a:t>
            </a:r>
            <a:endParaRPr lang="de-DE" sz="1200" b="1" dirty="0" smtClean="0"/>
          </a:p>
          <a:p>
            <a:r>
              <a:rPr lang="de-DE" sz="1200" b="1" dirty="0" smtClean="0"/>
              <a:t>4. Sensor </a:t>
            </a:r>
            <a:r>
              <a:rPr lang="de-DE" sz="1200" b="1" dirty="0" err="1" smtClean="0"/>
              <a:t>inputs</a:t>
            </a:r>
            <a:endParaRPr lang="de-DE" sz="1200" b="1" dirty="0" smtClean="0"/>
          </a:p>
          <a:p>
            <a:r>
              <a:rPr lang="de-DE" sz="1200" b="1" dirty="0" smtClean="0"/>
              <a:t>5. Connector </a:t>
            </a:r>
            <a:r>
              <a:rPr lang="de-DE" sz="1200" b="1" dirty="0" err="1" smtClean="0"/>
              <a:t>control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unit</a:t>
            </a:r>
            <a:endParaRPr lang="de-DE" sz="1200" b="1" dirty="0"/>
          </a:p>
        </p:txBody>
      </p:sp>
      <p:grpSp>
        <p:nvGrpSpPr>
          <p:cNvPr id="12" name="Gruppieren 11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9" name="Picture 2" descr="http://www.schunk.int/schip/salestoolbox/bilder/new_produkt_klein.png"/>
          <p:cNvPicPr>
            <a:picLocks noChangeAspect="1" noChangeArrowheads="1"/>
          </p:cNvPicPr>
          <p:nvPr/>
        </p:nvPicPr>
        <p:blipFill>
          <a:blip r:embed="rId3"/>
          <a:srcRect l="34085"/>
          <a:stretch>
            <a:fillRect/>
          </a:stretch>
        </p:blipFill>
        <p:spPr bwMode="auto">
          <a:xfrm>
            <a:off x="7031128" y="2131422"/>
            <a:ext cx="301362" cy="15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188</Words>
  <Application>Microsoft Office PowerPoint</Application>
  <PresentationFormat>Bildschirmpräsentation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VCU 50  #1: Compact Valve Control Unit with integrated sequence programs for PPU-P and DRL</vt:lpstr>
      <vt:lpstr>VCU 50   #1: Compact Valve Control Unit with integrated sequence programs for PPU-P and DRL</vt:lpstr>
      <vt:lpstr>VCU 50   #1: Compact Valve Control Unit with integrated sequence programs for PPU-P and DRL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MADJARIC</cp:lastModifiedBy>
  <cp:revision>712</cp:revision>
  <dcterms:created xsi:type="dcterms:W3CDTF">2012-04-16T06:22:40Z</dcterms:created>
  <dcterms:modified xsi:type="dcterms:W3CDTF">2012-10-02T15:35:22Z</dcterms:modified>
</cp:coreProperties>
</file>