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90" r:id="rId2"/>
    <p:sldId id="577" r:id="rId3"/>
    <p:sldId id="578" r:id="rId4"/>
    <p:sldId id="576" r:id="rId5"/>
    <p:sldId id="491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7" autoAdjust="0"/>
    <p:restoredTop sz="99437" autoAdjust="0"/>
  </p:normalViewPr>
  <p:slideViewPr>
    <p:cSldViewPr snapToGrid="0" snapToObjects="1">
      <p:cViewPr>
        <p:scale>
          <a:sx n="66" d="100"/>
          <a:sy n="66" d="100"/>
        </p:scale>
        <p:origin x="-2430" y="-112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12.09.2013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12.09.2013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DDF-I, September 9, 2013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DDF-I, September 9, 2013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DDF-I, September 9, 2013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Short </a:t>
            </a:r>
            <a:r>
              <a:rPr lang="de-DE" b="0" dirty="0" err="1" smtClean="0">
                <a:ea typeface="ＭＳ Ｐゴシック"/>
              </a:rPr>
              <a:t>Presentation</a:t>
            </a:r>
            <a:endParaRPr lang="de-DE" dirty="0" smtClean="0">
              <a:solidFill>
                <a:srgbClr val="FFFFFF"/>
              </a:solidFill>
            </a:endParaRP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58800" y="4055531"/>
            <a:ext cx="5333999" cy="406400"/>
          </a:xfrm>
        </p:spPr>
        <p:txBody>
          <a:bodyPr/>
          <a:lstStyle/>
          <a:p>
            <a:pPr marL="84125">
              <a:spcBef>
                <a:spcPct val="0"/>
              </a:spcBef>
              <a:spcAft>
                <a:spcPts val="1200"/>
              </a:spcAft>
            </a:pPr>
            <a:r>
              <a:rPr lang="de-DE" dirty="0" smtClean="0"/>
              <a:t>DDF-I</a:t>
            </a:r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3964360" y="1613579"/>
            <a:ext cx="4929222" cy="4237566"/>
          </a:xfrm>
        </p:spPr>
        <p:txBody>
          <a:bodyPr rIns="0"/>
          <a:lstStyle/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Unique selling points:</a:t>
            </a:r>
          </a:p>
          <a:p>
            <a:pPr marL="182606" lvl="1" indent="-182606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/>
              </a:rPr>
              <a:t>Version 1:w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ith integrated (1x) air transmission and vacuum transmission</a:t>
            </a:r>
          </a:p>
          <a:p>
            <a:pPr marL="182606" lvl="1" indent="-182606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/>
              </a:rPr>
              <a:t>Version 2: w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ith integrated (1x) air transmission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/>
            </a:endParaRPr>
          </a:p>
          <a:p>
            <a:pPr marL="182606" lvl="1" indent="-182606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/>
              </a:rPr>
              <a:t>Integrated BUS technology</a:t>
            </a:r>
          </a:p>
          <a:p>
            <a:pPr marL="182606" lvl="1" indent="-182606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ISO flange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pattern</a:t>
            </a:r>
          </a:p>
          <a:p>
            <a:pPr marL="182606" lvl="1" indent="-182606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Profibus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connection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bustechnology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-encoded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265085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/>
              <a:buChar char="o"/>
            </a:pP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Further product features:</a:t>
            </a:r>
          </a:p>
          <a:p>
            <a:pPr marL="0" indent="265085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Air </a:t>
            </a:r>
            <a:r>
              <a:rPr lang="de-DE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purge connection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265085" algn="l" defTabSz="457200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endParaRPr lang="de-DE" dirty="0" smtClean="0"/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Short Presentation DDF-I, September 9, 2013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2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DDF-I</a:t>
            </a:r>
            <a:b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#1: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Rotary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feed-through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with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BUS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technology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grpSp>
        <p:nvGrpSpPr>
          <p:cNvPr id="2" name="Gruppieren 10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3" name="Textfeld 1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Product</a:t>
              </a:r>
              <a:endParaRPr lang="de-DE" sz="1200" dirty="0" smtClean="0">
                <a:solidFill>
                  <a:schemeClr val="bg1"/>
                </a:solidFill>
              </a:endParaRPr>
            </a:p>
            <a:p>
              <a:endParaRPr lang="de-DE" sz="1200" dirty="0" smtClean="0"/>
            </a:p>
          </p:txBody>
        </p:sp>
      </p:grpSp>
      <p:pic>
        <p:nvPicPr>
          <p:cNvPr id="16" name="Picture 2" descr="http://pimappl.schunk.int/preview/SCHUNK/Image/IM00100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333" y="2057400"/>
            <a:ext cx="2980197" cy="2582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DDF-I</a:t>
            </a:r>
            <a:b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#1: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Rotary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feed-through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with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BUS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technology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574090" cy="4279899"/>
          </a:xfrm>
        </p:spPr>
        <p:txBody>
          <a:bodyPr/>
          <a:lstStyle/>
          <a:p>
            <a:pPr marL="0" indent="0" algn="l" defTabSz="457200">
              <a:spcBef>
                <a:spcPct val="20000"/>
              </a:spcBef>
              <a:spcAft>
                <a:spcPts val="600"/>
              </a:spcAft>
              <a:buNone/>
            </a:pPr>
            <a:r>
              <a:rPr lang="de-DE" b="1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Customer </a:t>
            </a:r>
            <a:r>
              <a:rPr lang="de-DE" b="1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value</a:t>
            </a:r>
            <a:r>
              <a:rPr lang="de-DE" b="1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/</a:t>
            </a:r>
            <a:r>
              <a:rPr lang="de-DE" b="1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selling</a:t>
            </a:r>
            <a:r>
              <a:rPr lang="de-DE" b="1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b="1" i="0" dirty="0" err="1" smtClean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points</a:t>
            </a:r>
            <a:r>
              <a:rPr lang="de-DE" dirty="0">
                <a:solidFill>
                  <a:schemeClr val="tx1"/>
                </a:solidFill>
              </a:rPr>
              <a:t>:</a:t>
            </a:r>
            <a:endParaRPr lang="de-DE" b="0" i="0" dirty="0">
              <a:solidFill>
                <a:schemeClr val="tx1"/>
              </a:solidFill>
              <a:latin typeface="Calibri"/>
              <a:ea typeface="+mn-ea"/>
              <a:cs typeface="Calibri"/>
            </a:endParaRPr>
          </a:p>
          <a:p>
            <a:pPr marL="0" indent="265085" algn="l" defTabSz="457200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b="0" i="0" dirty="0">
                <a:latin typeface="Calibri"/>
                <a:ea typeface="+mn-ea"/>
                <a:cs typeface="Calibri"/>
              </a:rPr>
              <a:t>Possibility of 360° endless movement</a:t>
            </a:r>
          </a:p>
          <a:p>
            <a:pPr marL="0" indent="265085" algn="l" defTabSz="457200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b="0" i="0" dirty="0">
                <a:latin typeface="Calibri"/>
                <a:ea typeface="+mn-ea"/>
                <a:cs typeface="Calibri"/>
              </a:rPr>
              <a:t>Direct mounting on ISO </a:t>
            </a:r>
            <a:r>
              <a:rPr lang="de-DE" b="0" i="0" dirty="0" err="1">
                <a:latin typeface="Calibri"/>
                <a:ea typeface="+mn-ea"/>
                <a:cs typeface="Calibri"/>
              </a:rPr>
              <a:t>flange</a:t>
            </a:r>
            <a:r>
              <a:rPr lang="de-DE" b="0" i="0" dirty="0">
                <a:latin typeface="Calibri"/>
                <a:ea typeface="+mn-ea"/>
                <a:cs typeface="Calibri"/>
              </a:rPr>
              <a:t> </a:t>
            </a:r>
            <a:r>
              <a:rPr lang="de-DE" b="0" i="0" dirty="0" err="1" smtClean="0">
                <a:latin typeface="Calibri"/>
                <a:ea typeface="+mn-ea"/>
                <a:cs typeface="Calibri"/>
              </a:rPr>
              <a:t>pattern</a:t>
            </a:r>
            <a:endParaRPr lang="de-DE" b="0" i="0" dirty="0" smtClean="0">
              <a:latin typeface="Calibri"/>
              <a:ea typeface="+mn-ea"/>
              <a:cs typeface="Calibri"/>
            </a:endParaRPr>
          </a:p>
          <a:p>
            <a:pPr lvl="0" indent="265085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en-US" dirty="0" smtClean="0"/>
              <a:t>Integrated air and electric through-feeding for a safe power supply of the </a:t>
            </a:r>
            <a:r>
              <a:rPr lang="en-US" dirty="0" smtClean="0"/>
              <a:t>handling  	modules </a:t>
            </a:r>
            <a:r>
              <a:rPr lang="en-US" dirty="0" smtClean="0"/>
              <a:t>and </a:t>
            </a:r>
            <a:r>
              <a:rPr lang="en-US" dirty="0" smtClean="0"/>
              <a:t>tools</a:t>
            </a:r>
          </a:p>
          <a:p>
            <a:pPr indent="265085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en-US" dirty="0" smtClean="0"/>
              <a:t>Predestined for applications, where several actuators are controlled via </a:t>
            </a:r>
            <a:r>
              <a:rPr lang="en-US" dirty="0" smtClean="0"/>
              <a:t>BUS</a:t>
            </a:r>
            <a:endParaRPr lang="de-DE" dirty="0" smtClean="0"/>
          </a:p>
          <a:p>
            <a:pPr lvl="0" indent="265085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b="0" i="0" dirty="0" err="1" smtClean="0">
                <a:latin typeface="Calibri"/>
                <a:ea typeface="+mn-ea"/>
                <a:cs typeface="Calibri"/>
              </a:rPr>
              <a:t>Modularity</a:t>
            </a:r>
            <a:r>
              <a:rPr lang="de-DE" b="0" i="0" dirty="0" smtClean="0">
                <a:latin typeface="Calibri"/>
                <a:ea typeface="+mn-ea"/>
                <a:cs typeface="Calibri"/>
              </a:rPr>
              <a:t> </a:t>
            </a:r>
            <a:r>
              <a:rPr lang="de-DE" b="0" i="0" dirty="0">
                <a:latin typeface="Calibri"/>
                <a:ea typeface="+mn-ea"/>
                <a:cs typeface="Calibri"/>
              </a:rPr>
              <a:t>to other SCHUNK </a:t>
            </a:r>
            <a:r>
              <a:rPr lang="de-DE" b="0" i="0" dirty="0" err="1" smtClean="0">
                <a:latin typeface="Calibri"/>
                <a:ea typeface="+mn-ea"/>
                <a:cs typeface="Calibri"/>
              </a:rPr>
              <a:t>products</a:t>
            </a:r>
            <a:endParaRPr lang="de-DE" dirty="0" smtClean="0"/>
          </a:p>
          <a:p>
            <a:pPr>
              <a:buFont typeface="Courier New" pitchFamily="49" charset="0"/>
              <a:buChar char="o"/>
            </a:pPr>
            <a:endParaRPr lang="de-DE" sz="1800" dirty="0" smtClean="0">
              <a:solidFill>
                <a:schemeClr val="accent2"/>
              </a:solidFill>
            </a:endParaRPr>
          </a:p>
          <a:p>
            <a:pPr marL="0" indent="265085" algn="l" defTabSz="457200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</a:schemeClr>
              </a:buClr>
            </a:pPr>
            <a:endParaRPr lang="de-DE" sz="1800" b="0" i="0" dirty="0">
              <a:solidFill>
                <a:schemeClr val="tx1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58371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Short Presentation DDF-I, September 9, 2013</a:t>
            </a:r>
            <a:endParaRPr lang="de-DE" sz="1200" b="0" i="0" dirty="0">
              <a:solidFill>
                <a:srgbClr val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3</a:t>
            </a:fld>
            <a:endParaRPr lang="de-DE" dirty="0"/>
          </a:p>
        </p:txBody>
      </p:sp>
      <p:grpSp>
        <p:nvGrpSpPr>
          <p:cNvPr id="2" name="Gruppieren 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8" name="Textfeld 7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Product</a:t>
              </a:r>
              <a:endParaRPr lang="de-DE" sz="1200" dirty="0" smtClean="0">
                <a:solidFill>
                  <a:schemeClr val="bg1"/>
                </a:solidFill>
              </a:endParaRP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787416" y="1613579"/>
            <a:ext cx="4048240" cy="4237566"/>
          </a:xfrm>
        </p:spPr>
        <p:txBody>
          <a:bodyPr/>
          <a:lstStyle/>
          <a:p>
            <a:pPr marL="342900" lvl="1" indent="-34290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Basic </a:t>
            </a:r>
            <a:r>
              <a:rPr lang="de-DE" sz="2000" b="1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technical</a:t>
            </a:r>
            <a:r>
              <a:rPr lang="de-DE" sz="2000" b="1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functions</a:t>
            </a:r>
            <a:r>
              <a:rPr lang="de-DE" sz="2000" b="1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Sizes: 040, 050, 063 </a:t>
            </a: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Weight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1.9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kg</a:t>
            </a: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ISO-9409: 40, 50, 63 </a:t>
            </a: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Transmission: 2x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air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/ 2x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vacuum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 </a:t>
            </a: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Electrical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transmission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 26  </a:t>
            </a:r>
          </a:p>
          <a:p>
            <a:pPr marL="342900" lvl="1" indent="-342900" algn="l" defTabSz="457200">
              <a:lnSpc>
                <a:spcPct val="100000"/>
              </a:lnSpc>
              <a:spcBef>
                <a:spcPts val="0"/>
              </a:spcBef>
              <a:buNone/>
            </a:pP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Complementary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products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marL="0" indent="182606" algn="l" defTabSz="4572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SWS-I</a:t>
            </a:r>
          </a:p>
          <a:p>
            <a:pPr marL="0" indent="182606" algn="l" defTabSz="4572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PGN+</a:t>
            </a:r>
          </a:p>
          <a:p>
            <a:pPr marL="0" indent="182606" algn="l" defTabSz="457200"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EGP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0" indent="265085" algn="l" defTabSz="457200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endParaRPr lang="de-DE" dirty="0" smtClean="0"/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Short Presentation DDF-I, September 9, 2013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4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DDF-I</a:t>
            </a:r>
            <a:b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#1: </a:t>
            </a:r>
            <a: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Rotary feed-through with BUS technology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853293" y="3678857"/>
            <a:ext cx="359111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l" defTabSz="457200">
              <a:buFont typeface="Calibri"/>
              <a:buAutoNum type="arabicPeriod"/>
            </a:pPr>
            <a:endParaRPr lang="en-US" sz="1200" b="1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marL="228600" indent="-228600" algn="l" defTabSz="457200">
              <a:buFont typeface="Calibri"/>
              <a:buAutoNum type="arabicPeriod"/>
            </a:pPr>
            <a:endParaRPr lang="en-US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</a:endParaRPr>
          </a:p>
          <a:p>
            <a:pPr marL="228600" indent="-228600" algn="l" defTabSz="457200">
              <a:buFont typeface="Calibri"/>
              <a:buAutoNum type="arabicPeriod"/>
            </a:pPr>
            <a:endParaRPr lang="en-US" sz="1200" b="1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marL="228600" indent="-228600" algn="l" defTabSz="457200">
              <a:buFont typeface="Calibri"/>
              <a:buAutoNum type="arabicPeriod"/>
            </a:pPr>
            <a:r>
              <a:rPr lang="en-US" sz="1200" b="1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Housing</a:t>
            </a:r>
            <a:endParaRPr lang="en-US" sz="1200" b="1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marL="228600" indent="-228600" algn="l" defTabSz="457200">
              <a:buFont typeface="Calibri"/>
              <a:buAutoNum type="arabicPeriod" startAt="2"/>
            </a:pPr>
            <a:r>
              <a:rPr lang="en-US" sz="1200" b="1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Torque support</a:t>
            </a:r>
            <a:endParaRPr lang="en-US" sz="1200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marL="228600" indent="-228600" algn="l" defTabSz="457200">
              <a:buFont typeface="Calibri"/>
              <a:buAutoNum type="arabicPeriod" startAt="3"/>
            </a:pPr>
            <a:r>
              <a:rPr lang="en-US" sz="1200" b="1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ISO screwed flange </a:t>
            </a:r>
            <a:endParaRPr lang="en-US" sz="1200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marL="228600" indent="-228600" algn="l" defTabSz="457200">
              <a:buFont typeface="Calibri"/>
              <a:buAutoNum type="arabicPeriod" startAt="4"/>
            </a:pPr>
            <a:r>
              <a:rPr lang="en-US" sz="1200" b="1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Pneumatic feed-through</a:t>
            </a:r>
            <a:endParaRPr lang="en-US" sz="1200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marL="228600" indent="-228600" algn="l" defTabSz="457200">
              <a:buFont typeface="Calibri"/>
              <a:buAutoNum type="arabicPeriod" startAt="5"/>
            </a:pPr>
            <a:r>
              <a:rPr lang="en-US" sz="1200" b="1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Electrical feed-through</a:t>
            </a:r>
            <a:endParaRPr lang="en-US" sz="1200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marL="228600" indent="-228600" algn="l" defTabSz="457200">
              <a:buFont typeface="Calibri"/>
              <a:buAutoNum type="arabicPeriod" startAt="6"/>
            </a:pPr>
            <a:r>
              <a:rPr lang="en-US" sz="1200" b="1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Central bore</a:t>
            </a:r>
          </a:p>
          <a:p>
            <a:pPr marL="180960" indent="-180960" algn="l" defTabSz="457200">
              <a:buNone/>
            </a:pPr>
            <a:r>
              <a:rPr lang="en-US" sz="1200" b="0" i="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 </a:t>
            </a:r>
          </a:p>
          <a:p>
            <a:pPr algn="l" defTabSz="457200">
              <a:buNone/>
            </a:pPr>
            <a:endParaRPr lang="de-DE" sz="1200" dirty="0"/>
          </a:p>
        </p:txBody>
      </p:sp>
      <p:grpSp>
        <p:nvGrpSpPr>
          <p:cNvPr id="13" name="Gruppieren 12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4" name="Textfeld 13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Product</a:t>
              </a:r>
              <a:endParaRPr lang="de-DE" sz="1200" dirty="0" smtClean="0">
                <a:solidFill>
                  <a:schemeClr val="bg1"/>
                </a:solidFill>
              </a:endParaRPr>
            </a:p>
            <a:p>
              <a:endParaRPr lang="de-DE" sz="1200" dirty="0" smtClean="0"/>
            </a:p>
          </p:txBody>
        </p:sp>
      </p:grpSp>
      <p:pic>
        <p:nvPicPr>
          <p:cNvPr id="17" name="Grafik 16" descr="http://pimappl.schunk.int/preview/SCHUNK/Image/IM001007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444" y="1350172"/>
            <a:ext cx="3882964" cy="28132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145</Words>
  <Application>Microsoft Office PowerPoint</Application>
  <PresentationFormat>Bildschirmpräsentation (4:3)</PresentationFormat>
  <Paragraphs>56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Short Presentation</vt:lpstr>
      <vt:lpstr>DDF-I #1: Rotary feed-through with BUS technology</vt:lpstr>
      <vt:lpstr>DDF-I #1: Rotary feed-through with BUS technology</vt:lpstr>
      <vt:lpstr>DDF-I #1: Rotary feed-through with BUS technology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 .</cp:lastModifiedBy>
  <cp:revision>718</cp:revision>
  <dcterms:created xsi:type="dcterms:W3CDTF">2012-04-16T06:22:40Z</dcterms:created>
  <dcterms:modified xsi:type="dcterms:W3CDTF">2013-09-12T09:04:17Z</dcterms:modified>
</cp:coreProperties>
</file>