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0" r:id="rId2"/>
    <p:sldId id="1028" r:id="rId3"/>
    <p:sldId id="1029" r:id="rId4"/>
    <p:sldId id="1030" r:id="rId5"/>
    <p:sldId id="486" r:id="rId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rthan  Senthil" initials="SG&amp;CK" lastIdx="1" clrIdx="0"/>
  <p:cmAuthor id="1" name="Tim Sibold" initials="SG&amp;CK" lastIdx="1" clrIdx="1"/>
  <p:cmAuthor id="2" name="Jakob Khoury" initials="JK" lastIdx="10" clrIdx="2"/>
  <p:cmAuthor id="3" name=" ." initials="D" lastIdx="1" clrIdx="3"/>
  <p:cmAuthor id="4" name="KHOURY2" initials="K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446B"/>
    <a:srgbClr val="1F497D"/>
    <a:srgbClr val="CCCFD7"/>
    <a:srgbClr val="3E3D40"/>
    <a:srgbClr val="009EE0"/>
    <a:srgbClr val="1BBBE9"/>
    <a:srgbClr val="99CCFF"/>
    <a:srgbClr val="D7E2ED"/>
    <a:srgbClr val="003D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1" autoAdjust="0"/>
    <p:restoredTop sz="97686" autoAdjust="0"/>
  </p:normalViewPr>
  <p:slideViewPr>
    <p:cSldViewPr snapToGrid="0" snapToObjects="1">
      <p:cViewPr varScale="1">
        <p:scale>
          <a:sx n="135" d="100"/>
          <a:sy n="135" d="100"/>
        </p:scale>
        <p:origin x="-972" y="-90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3300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1274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525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363538" indent="-36353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=""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Benchmark-Products HMI 2015</a:t>
            </a:r>
            <a:endParaRPr lang="de-DE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19" y="-3319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74734" y="4586110"/>
            <a:ext cx="9144000" cy="68509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dirty="0" smtClean="0">
                <a:solidFill>
                  <a:schemeClr val="bg1"/>
                </a:solidFill>
                <a:ea typeface="ＭＳ Ｐゴシック"/>
              </a:rPr>
              <a:t>Short </a:t>
            </a:r>
            <a:r>
              <a:rPr lang="de-DE" sz="3200" dirty="0" err="1" smtClean="0">
                <a:solidFill>
                  <a:schemeClr val="bg1"/>
                </a:solidFill>
                <a:ea typeface="ＭＳ Ｐゴシック"/>
              </a:rPr>
              <a:t>presentation</a:t>
            </a:r>
            <a:endParaRPr lang="de-DE" sz="3000" dirty="0" smtClean="0">
              <a:solidFill>
                <a:schemeClr val="bg1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4734" y="5045433"/>
            <a:ext cx="4181931" cy="482596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DRL </a:t>
            </a:r>
            <a:r>
              <a:rPr lang="de-DE" sz="1500" dirty="0" err="1" smtClean="0">
                <a:solidFill>
                  <a:srgbClr val="FFFFFF"/>
                </a:solidFill>
              </a:rPr>
              <a:t>with</a:t>
            </a:r>
            <a:r>
              <a:rPr lang="de-DE" sz="1500" dirty="0" smtClean="0">
                <a:solidFill>
                  <a:srgbClr val="FFFFFF"/>
                </a:solidFill>
              </a:rPr>
              <a:t> </a:t>
            </a:r>
            <a:r>
              <a:rPr lang="de-DE" sz="1500" dirty="0" err="1" smtClean="0">
                <a:solidFill>
                  <a:srgbClr val="FFFFFF"/>
                </a:solidFill>
              </a:rPr>
              <a:t>middle</a:t>
            </a:r>
            <a:r>
              <a:rPr lang="de-DE" sz="1500" dirty="0" smtClean="0">
                <a:solidFill>
                  <a:srgbClr val="FFFFFF"/>
                </a:solidFill>
              </a:rPr>
              <a:t> </a:t>
            </a:r>
            <a:r>
              <a:rPr lang="de-DE" sz="1500" dirty="0" err="1" smtClean="0">
                <a:solidFill>
                  <a:srgbClr val="FFFFFF"/>
                </a:solidFill>
              </a:rPr>
              <a:t>position</a:t>
            </a:r>
            <a:endParaRPr lang="de-DE" sz="1500" dirty="0" smtClean="0">
              <a:solidFill>
                <a:srgbClr val="FFFFFF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760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44688" y="6496050"/>
            <a:ext cx="4158248" cy="25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485403" y="1716982"/>
            <a:ext cx="5794260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defRPr/>
            </a:pPr>
            <a:r>
              <a:rPr lang="en-US" sz="2000" b="1" dirty="0" smtClean="0"/>
              <a:t>Unique Selling Points: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err="1" smtClean="0">
                <a:latin typeface="Calibri"/>
                <a:cs typeface="Calibri"/>
              </a:rPr>
              <a:t>Highly</a:t>
            </a:r>
            <a:r>
              <a:rPr lang="de-DE" sz="1700" dirty="0" smtClean="0">
                <a:latin typeface="Calibri"/>
                <a:cs typeface="Calibri"/>
              </a:rPr>
              <a:t> flexible </a:t>
            </a:r>
            <a:r>
              <a:rPr lang="de-DE" sz="1700" dirty="0" err="1" smtClean="0">
                <a:latin typeface="Calibri"/>
                <a:cs typeface="Calibri"/>
              </a:rPr>
              <a:t>control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smtClean="0">
                <a:latin typeface="Calibri"/>
                <a:cs typeface="Calibri"/>
              </a:rPr>
              <a:t>Transfer </a:t>
            </a:r>
            <a:r>
              <a:rPr lang="de-DE" sz="1700" dirty="0" err="1" smtClean="0">
                <a:latin typeface="Calibri"/>
                <a:cs typeface="Calibri"/>
              </a:rPr>
              <a:t>and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rotate</a:t>
            </a:r>
            <a:r>
              <a:rPr lang="de-DE" sz="1700" dirty="0" smtClean="0">
                <a:latin typeface="Calibri"/>
                <a:cs typeface="Calibri"/>
              </a:rPr>
              <a:t> in a </a:t>
            </a:r>
            <a:r>
              <a:rPr lang="de-DE" sz="1700" dirty="0" err="1" smtClean="0">
                <a:latin typeface="Calibri"/>
                <a:cs typeface="Calibri"/>
              </a:rPr>
              <a:t>single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unit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err="1" smtClean="0">
                <a:latin typeface="Calibri"/>
                <a:cs typeface="Calibri"/>
              </a:rPr>
              <a:t>Extremely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compact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footprint</a:t>
            </a:r>
            <a:r>
              <a:rPr lang="de-DE" sz="1700" dirty="0" smtClean="0">
                <a:latin typeface="Calibri"/>
                <a:cs typeface="Calibri"/>
              </a:rPr>
              <a:t>. Radius </a:t>
            </a:r>
            <a:r>
              <a:rPr lang="de-DE" sz="1700" dirty="0" err="1" smtClean="0">
                <a:latin typeface="Calibri"/>
                <a:cs typeface="Calibri"/>
              </a:rPr>
              <a:t>of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the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mounting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pattern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is</a:t>
            </a:r>
            <a:r>
              <a:rPr lang="de-DE" sz="1700" dirty="0" smtClean="0">
                <a:latin typeface="Calibri"/>
                <a:cs typeface="Calibri"/>
              </a:rPr>
              <a:t> 52mm </a:t>
            </a:r>
            <a:r>
              <a:rPr lang="de-DE" sz="1700" dirty="0" err="1" smtClean="0">
                <a:latin typeface="Calibri"/>
                <a:cs typeface="Calibri"/>
              </a:rPr>
              <a:t>and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fits</a:t>
            </a:r>
            <a:r>
              <a:rPr lang="de-DE" sz="1700" dirty="0" smtClean="0">
                <a:latin typeface="Calibri"/>
                <a:cs typeface="Calibri"/>
              </a:rPr>
              <a:t> in </a:t>
            </a:r>
            <a:r>
              <a:rPr lang="de-DE" sz="1700" dirty="0" err="1" smtClean="0">
                <a:latin typeface="Calibri"/>
                <a:cs typeface="Calibri"/>
              </a:rPr>
              <a:t>small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areas</a:t>
            </a:r>
            <a:r>
              <a:rPr lang="de-DE" sz="1700" dirty="0" smtClean="0">
                <a:latin typeface="Calibri"/>
                <a:cs typeface="Calibri"/>
              </a:rPr>
              <a:t>.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endParaRPr lang="de-DE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</a:pP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sz="2000" b="1" dirty="0" smtClean="0"/>
              <a:t>Further Product Features: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err="1" smtClean="0">
                <a:latin typeface="Calibri"/>
                <a:cs typeface="Calibri"/>
              </a:rPr>
              <a:t>Sturdy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construction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smtClean="0">
                <a:latin typeface="Calibri"/>
                <a:cs typeface="Calibri"/>
              </a:rPr>
              <a:t>Short </a:t>
            </a:r>
            <a:r>
              <a:rPr lang="de-DE" sz="1700" dirty="0" err="1" smtClean="0">
                <a:latin typeface="Calibri"/>
                <a:cs typeface="Calibri"/>
              </a:rPr>
              <a:t>cycle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times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err="1" smtClean="0">
                <a:cs typeface="Calibri"/>
              </a:rPr>
              <a:t>Realized</a:t>
            </a:r>
            <a:r>
              <a:rPr lang="de-DE" sz="1700" dirty="0" smtClean="0">
                <a:cs typeface="Calibri"/>
              </a:rPr>
              <a:t> </a:t>
            </a:r>
            <a:r>
              <a:rPr lang="de-DE" sz="1700" dirty="0" err="1" smtClean="0">
                <a:cs typeface="Calibri"/>
              </a:rPr>
              <a:t>by</a:t>
            </a:r>
            <a:r>
              <a:rPr lang="de-DE" sz="1700" dirty="0" smtClean="0">
                <a:cs typeface="Calibri"/>
              </a:rPr>
              <a:t> </a:t>
            </a:r>
            <a:r>
              <a:rPr lang="de-DE" sz="1700" dirty="0" err="1" smtClean="0">
                <a:cs typeface="Calibri"/>
              </a:rPr>
              <a:t>driving</a:t>
            </a:r>
            <a:r>
              <a:rPr lang="de-DE" sz="1700" dirty="0" smtClean="0">
                <a:cs typeface="Calibri"/>
              </a:rPr>
              <a:t> </a:t>
            </a:r>
            <a:r>
              <a:rPr lang="de-DE" sz="1700" dirty="0" err="1" smtClean="0">
                <a:cs typeface="Calibri"/>
              </a:rPr>
              <a:t>two</a:t>
            </a:r>
            <a:r>
              <a:rPr lang="de-DE" sz="1700" dirty="0" smtClean="0">
                <a:cs typeface="Calibri"/>
              </a:rPr>
              <a:t> </a:t>
            </a:r>
            <a:r>
              <a:rPr lang="de-DE" sz="1700" dirty="0" err="1" smtClean="0">
                <a:cs typeface="Calibri"/>
              </a:rPr>
              <a:t>waiting</a:t>
            </a:r>
            <a:r>
              <a:rPr lang="de-DE" sz="1700" dirty="0" smtClean="0">
                <a:cs typeface="Calibri"/>
              </a:rPr>
              <a:t> </a:t>
            </a:r>
            <a:r>
              <a:rPr lang="de-DE" sz="1700" dirty="0" err="1" smtClean="0">
                <a:cs typeface="Calibri"/>
              </a:rPr>
              <a:t>positions</a:t>
            </a:r>
            <a:endParaRPr lang="de-DE" sz="1700" dirty="0" smtClean="0"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err="1" smtClean="0">
                <a:latin typeface="Calibri"/>
                <a:cs typeface="Calibri"/>
              </a:rPr>
              <a:t>Especially</a:t>
            </a:r>
            <a:r>
              <a:rPr lang="de-DE" sz="1700" dirty="0" smtClean="0">
                <a:latin typeface="Calibri"/>
                <a:cs typeface="Calibri"/>
              </a:rPr>
              <a:t> smooth </a:t>
            </a:r>
            <a:r>
              <a:rPr lang="de-DE" sz="1700" dirty="0" err="1" smtClean="0">
                <a:latin typeface="Calibri"/>
                <a:cs typeface="Calibri"/>
              </a:rPr>
              <a:t>and</a:t>
            </a:r>
            <a:r>
              <a:rPr lang="de-DE" sz="1700" dirty="0" smtClean="0">
                <a:latin typeface="Calibri"/>
                <a:cs typeface="Calibri"/>
              </a:rPr>
              <a:t> fast </a:t>
            </a:r>
            <a:r>
              <a:rPr lang="de-DE" sz="1700" dirty="0" err="1" smtClean="0">
                <a:latin typeface="Calibri"/>
                <a:cs typeface="Calibri"/>
              </a:rPr>
              <a:t>actuation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smtClean="0">
                <a:latin typeface="Calibri"/>
                <a:cs typeface="Calibri"/>
              </a:rPr>
              <a:t>Compact </a:t>
            </a:r>
            <a:r>
              <a:rPr lang="de-DE" sz="1700" dirty="0" err="1" smtClean="0">
                <a:latin typeface="Calibri"/>
                <a:cs typeface="Calibri"/>
              </a:rPr>
              <a:t>footprint</a:t>
            </a:r>
            <a:r>
              <a:rPr lang="de-DE" sz="1700" dirty="0" smtClean="0">
                <a:latin typeface="Calibri"/>
                <a:cs typeface="Calibri"/>
              </a:rPr>
              <a:t> – easy </a:t>
            </a:r>
            <a:r>
              <a:rPr lang="de-DE" sz="1700" dirty="0" err="1" smtClean="0">
                <a:latin typeface="Calibri"/>
                <a:cs typeface="Calibri"/>
              </a:rPr>
              <a:t>assembly</a:t>
            </a:r>
            <a:endParaRPr lang="de-DE" sz="1700" dirty="0" smtClean="0">
              <a:latin typeface="Calibri"/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700" dirty="0" smtClean="0">
                <a:latin typeface="Calibri"/>
                <a:cs typeface="Calibri"/>
              </a:rPr>
              <a:t>The </a:t>
            </a:r>
            <a:r>
              <a:rPr lang="de-DE" sz="1700" dirty="0" err="1" smtClean="0">
                <a:latin typeface="Calibri"/>
                <a:cs typeface="Calibri"/>
              </a:rPr>
              <a:t>rotation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can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be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stopped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at</a:t>
            </a:r>
            <a:r>
              <a:rPr lang="de-DE" sz="1700" dirty="0" smtClean="0">
                <a:latin typeface="Calibri"/>
                <a:cs typeface="Calibri"/>
              </a:rPr>
              <a:t> 90°. Can </a:t>
            </a:r>
            <a:r>
              <a:rPr lang="de-DE" sz="1700" dirty="0" err="1" smtClean="0">
                <a:latin typeface="Calibri"/>
                <a:cs typeface="Calibri"/>
              </a:rPr>
              <a:t>be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used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for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example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to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reject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bad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parts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from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the</a:t>
            </a:r>
            <a:r>
              <a:rPr lang="de-DE" sz="1700" dirty="0" smtClean="0">
                <a:latin typeface="Calibri"/>
                <a:cs typeface="Calibri"/>
              </a:rPr>
              <a:t> </a:t>
            </a:r>
            <a:r>
              <a:rPr lang="de-DE" sz="1700" dirty="0" err="1" smtClean="0">
                <a:latin typeface="Calibri"/>
                <a:cs typeface="Calibri"/>
              </a:rPr>
              <a:t>process</a:t>
            </a:r>
            <a:endParaRPr lang="de-DE" sz="1700" dirty="0" smtClean="0">
              <a:latin typeface="Calibri"/>
              <a:cs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1444" y="1618520"/>
            <a:ext cx="2223506" cy="465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561444" y="389469"/>
            <a:ext cx="8142290" cy="1155245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ct val="0"/>
              </a:spcBef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DRL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with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middle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position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Translate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rotate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in a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compact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space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. Now also with a middle position</a:t>
            </a:r>
            <a:endParaRPr lang="de-DE" sz="2000" b="1" dirty="0" smtClean="0">
              <a:solidFill>
                <a:srgbClr val="00446B"/>
              </a:solidFill>
              <a:latin typeface="Calibri"/>
              <a:ea typeface="+mj-ea"/>
              <a:cs typeface="Calibri"/>
            </a:endParaRPr>
          </a:p>
        </p:txBody>
      </p:sp>
      <p:grpSp>
        <p:nvGrpSpPr>
          <p:cNvPr id="12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3" name="Textfeld 12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569910" y="1612955"/>
            <a:ext cx="8066089" cy="4119105"/>
          </a:xfrm>
        </p:spPr>
        <p:txBody>
          <a:bodyPr/>
          <a:lstStyle/>
          <a:p>
            <a:pPr marL="180000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defRPr/>
            </a:pPr>
            <a:r>
              <a:rPr lang="de-DE" b="1" dirty="0" smtClean="0">
                <a:solidFill>
                  <a:schemeClr val="tx1"/>
                </a:solidFill>
                <a:cs typeface="Times New Roman" pitchFamily="18" charset="0"/>
              </a:rPr>
              <a:t>Cost Effectiveness/ Customer Benefits: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Higher cycles per hour via reduced cycle times lead to much higher productivity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  <a:defRPr/>
            </a:pPr>
            <a:r>
              <a:rPr lang="de-DE" sz="1800" dirty="0" err="1" smtClean="0">
                <a:solidFill>
                  <a:schemeClr val="tx1"/>
                </a:solidFill>
              </a:rPr>
              <a:t>Highly</a:t>
            </a:r>
            <a:r>
              <a:rPr lang="de-DE" sz="1800" dirty="0" smtClean="0">
                <a:solidFill>
                  <a:schemeClr val="tx1"/>
                </a:solidFill>
              </a:rPr>
              <a:t> flexible </a:t>
            </a:r>
            <a:r>
              <a:rPr lang="de-DE" sz="1800" dirty="0" err="1" smtClean="0">
                <a:solidFill>
                  <a:schemeClr val="tx1"/>
                </a:solidFill>
              </a:rPr>
              <a:t>controls</a:t>
            </a:r>
            <a:r>
              <a:rPr lang="de-DE" sz="1800" dirty="0" smtClean="0">
                <a:solidFill>
                  <a:schemeClr val="tx1"/>
                </a:solidFill>
              </a:rPr>
              <a:t>. The </a:t>
            </a:r>
            <a:r>
              <a:rPr lang="de-DE" sz="1800" dirty="0" err="1" smtClean="0">
                <a:solidFill>
                  <a:schemeClr val="tx1"/>
                </a:solidFill>
              </a:rPr>
              <a:t>unit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stopped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directly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above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pickup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dropoff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exit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working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area</a:t>
            </a:r>
            <a:r>
              <a:rPr lang="de-DE" sz="1800" dirty="0" smtClean="0">
                <a:solidFill>
                  <a:schemeClr val="tx1"/>
                </a:solidFill>
              </a:rPr>
              <a:t>.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Rotation </a:t>
            </a:r>
            <a:r>
              <a:rPr lang="de-DE" sz="1800" dirty="0" err="1" smtClean="0">
                <a:solidFill>
                  <a:schemeClr val="tx1"/>
                </a:solidFill>
              </a:rPr>
              <a:t>able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adjusted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by</a:t>
            </a:r>
            <a:r>
              <a:rPr lang="de-DE" sz="1800" dirty="0" smtClean="0">
                <a:solidFill>
                  <a:schemeClr val="tx1"/>
                </a:solidFill>
              </a:rPr>
              <a:t> +/- 2° on </a:t>
            </a:r>
            <a:r>
              <a:rPr lang="de-DE" sz="1800" dirty="0" err="1" smtClean="0">
                <a:solidFill>
                  <a:schemeClr val="tx1"/>
                </a:solidFill>
              </a:rPr>
              <a:t>both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side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compensate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tolerance</a:t>
            </a:r>
            <a:r>
              <a:rPr lang="de-DE" sz="1800" dirty="0" smtClean="0">
                <a:solidFill>
                  <a:schemeClr val="tx1"/>
                </a:solidFill>
              </a:rPr>
              <a:t>. Vertikalhub je Seite um 10 mm unabhängig voneinander einstellbar dadurch verschiedene Aufnahme- und Ablagepositionen realisierbar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err="1" smtClean="0">
                <a:solidFill>
                  <a:schemeClr val="tx1"/>
                </a:solidFill>
              </a:rPr>
              <a:t>Completely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compatible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with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modular </a:t>
            </a:r>
            <a:r>
              <a:rPr lang="de-DE" sz="1800" dirty="0" err="1" smtClean="0">
                <a:solidFill>
                  <a:schemeClr val="tx1"/>
                </a:solidFill>
              </a:rPr>
              <a:t>assembly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automation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system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err="1" smtClean="0">
                <a:solidFill>
                  <a:schemeClr val="tx1"/>
                </a:solidFill>
              </a:rPr>
              <a:t>Highest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flexibility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with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middle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</a:t>
            </a:r>
            <a:r>
              <a:rPr lang="de-DE" sz="1800" dirty="0" smtClean="0">
                <a:solidFill>
                  <a:schemeClr val="tx1"/>
                </a:solidFill>
              </a:rPr>
              <a:t>. The </a:t>
            </a:r>
            <a:r>
              <a:rPr lang="de-DE" sz="1800" dirty="0" err="1" smtClean="0">
                <a:solidFill>
                  <a:schemeClr val="tx1"/>
                </a:solidFill>
              </a:rPr>
              <a:t>unit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stop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example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if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dropoff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station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isn‘t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ready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wait</a:t>
            </a:r>
            <a:r>
              <a:rPr lang="de-DE" sz="1800" dirty="0" smtClean="0">
                <a:solidFill>
                  <a:schemeClr val="tx1"/>
                </a:solidFill>
              </a:rPr>
              <a:t> in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middle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</a:t>
            </a:r>
            <a:r>
              <a:rPr lang="de-DE" sz="1800" dirty="0" smtClean="0">
                <a:solidFill>
                  <a:schemeClr val="tx1"/>
                </a:solidFill>
              </a:rPr>
              <a:t>. </a:t>
            </a:r>
            <a:r>
              <a:rPr lang="de-DE" sz="1800" dirty="0" err="1" smtClean="0">
                <a:solidFill>
                  <a:schemeClr val="tx1"/>
                </a:solidFill>
              </a:rPr>
              <a:t>Or</a:t>
            </a:r>
            <a:r>
              <a:rPr lang="de-DE" sz="1800" dirty="0" smtClean="0">
                <a:solidFill>
                  <a:schemeClr val="tx1"/>
                </a:solidFill>
              </a:rPr>
              <a:t>, </a:t>
            </a:r>
            <a:r>
              <a:rPr lang="de-DE" sz="1800" dirty="0" err="1" smtClean="0">
                <a:solidFill>
                  <a:schemeClr val="tx1"/>
                </a:solidFill>
              </a:rPr>
              <a:t>pieces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that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aren‘t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good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removed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from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system</a:t>
            </a:r>
            <a:r>
              <a:rPr lang="de-DE" sz="1800" dirty="0" smtClean="0">
                <a:solidFill>
                  <a:schemeClr val="tx1"/>
                </a:solidFill>
              </a:rPr>
              <a:t> in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middle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</a:t>
            </a:r>
            <a:r>
              <a:rPr lang="de-DE" sz="1800" dirty="0" smtClean="0">
                <a:solidFill>
                  <a:schemeClr val="tx1"/>
                </a:solidFill>
              </a:rPr>
              <a:t>.</a:t>
            </a:r>
          </a:p>
          <a:p>
            <a:pPr marL="180000" lvl="1" indent="-180000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Font typeface="Courier New" pitchFamily="49" charset="0"/>
              <a:buChar char="o"/>
            </a:pPr>
            <a:r>
              <a:rPr lang="de-DE" sz="1800" dirty="0" smtClean="0">
                <a:solidFill>
                  <a:schemeClr val="tx1"/>
                </a:solidFill>
              </a:rPr>
              <a:t>The </a:t>
            </a:r>
            <a:r>
              <a:rPr lang="de-DE" sz="1800" dirty="0" err="1" smtClean="0">
                <a:solidFill>
                  <a:schemeClr val="tx1"/>
                </a:solidFill>
              </a:rPr>
              <a:t>middle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position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reached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from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both</a:t>
            </a:r>
            <a:r>
              <a:rPr lang="de-DE" sz="1800" dirty="0" smtClean="0">
                <a:solidFill>
                  <a:schemeClr val="tx1"/>
                </a:solidFill>
              </a:rPr>
              <a:t> end </a:t>
            </a:r>
            <a:r>
              <a:rPr lang="de-DE" sz="1800" dirty="0" err="1" smtClean="0">
                <a:solidFill>
                  <a:schemeClr val="tx1"/>
                </a:solidFill>
              </a:rPr>
              <a:t>positions</a:t>
            </a:r>
            <a:r>
              <a:rPr lang="de-DE" sz="18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2770" name="Fußzeilenplatzhalter 4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10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1" name="Textfeld 10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  <p:sp>
        <p:nvSpPr>
          <p:cNvPr id="12" name="Titel 4"/>
          <p:cNvSpPr txBox="1">
            <a:spLocks/>
          </p:cNvSpPr>
          <p:nvPr/>
        </p:nvSpPr>
        <p:spPr>
          <a:xfrm>
            <a:off x="561444" y="389469"/>
            <a:ext cx="8142290" cy="1155245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ct val="0"/>
              </a:spcBef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DRL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with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middle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position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Translate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rotate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in a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compact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space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. Now also with a middle position</a:t>
            </a:r>
            <a:endParaRPr lang="de-DE" sz="2000" b="1" dirty="0" smtClean="0">
              <a:solidFill>
                <a:srgbClr val="00446B"/>
              </a:solidFill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Desktop\Funktionsschnittbilder\drl_mittenstellung_funktionsschnittbild_mit_legende.tif"/>
          <p:cNvPicPr>
            <a:picLocks noChangeAspect="1" noChangeArrowheads="1"/>
          </p:cNvPicPr>
          <p:nvPr/>
        </p:nvPicPr>
        <p:blipFill>
          <a:blip r:embed="rId2" cstate="screen"/>
          <a:srcRect l="22337" r="25708"/>
          <a:stretch>
            <a:fillRect/>
          </a:stretch>
        </p:blipFill>
        <p:spPr bwMode="auto">
          <a:xfrm>
            <a:off x="88283" y="1390364"/>
            <a:ext cx="2562417" cy="3560670"/>
          </a:xfrm>
          <a:prstGeom prst="rect">
            <a:avLst/>
          </a:prstGeom>
          <a:noFill/>
        </p:spPr>
      </p:pic>
      <p:sp>
        <p:nvSpPr>
          <p:cNvPr id="33796" name="Fußzeilenplatzhalter 4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Benchmark-Products MOTEK 2015</a:t>
            </a:r>
          </a:p>
        </p:txBody>
      </p:sp>
      <p:sp>
        <p:nvSpPr>
          <p:cNvPr id="19462" name="Textfeld 7"/>
          <p:cNvSpPr txBox="1">
            <a:spLocks noChangeArrowheads="1"/>
          </p:cNvSpPr>
          <p:nvPr/>
        </p:nvSpPr>
        <p:spPr bwMode="auto">
          <a:xfrm>
            <a:off x="2907118" y="1233984"/>
            <a:ext cx="61662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000" lvl="1" indent="-180000">
              <a:defRPr/>
            </a:pPr>
            <a:r>
              <a:rPr lang="de-DE" b="1" dirty="0" smtClean="0"/>
              <a:t>Basic Technical Data:</a:t>
            </a:r>
            <a:endParaRPr lang="de-DE" b="1" dirty="0" smtClean="0">
              <a:cs typeface="Times New Roman" pitchFamily="18" charset="0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smtClean="0">
                <a:cs typeface="Calibri"/>
              </a:rPr>
              <a:t>Swivel angle either 90° or 180°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Middle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position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at</a:t>
            </a:r>
            <a:r>
              <a:rPr lang="de-DE" sz="1600" dirty="0" smtClean="0">
                <a:cs typeface="Calibri"/>
              </a:rPr>
              <a:t> 90°, but </a:t>
            </a:r>
            <a:r>
              <a:rPr lang="de-DE" sz="1600" dirty="0" err="1" smtClean="0">
                <a:cs typeface="Calibri"/>
              </a:rPr>
              <a:t>only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with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the</a:t>
            </a:r>
            <a:r>
              <a:rPr lang="de-DE" sz="1600" dirty="0" smtClean="0">
                <a:cs typeface="Calibri"/>
              </a:rPr>
              <a:t> 180° </a:t>
            </a:r>
            <a:r>
              <a:rPr lang="de-DE" sz="1600" dirty="0" err="1" smtClean="0">
                <a:cs typeface="Calibri"/>
              </a:rPr>
              <a:t>version</a:t>
            </a:r>
            <a:endParaRPr lang="de-DE" sz="1600" dirty="0" smtClean="0"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Swivel</a:t>
            </a:r>
            <a:r>
              <a:rPr lang="de-DE" sz="1600" dirty="0" smtClean="0">
                <a:cs typeface="Calibri"/>
              </a:rPr>
              <a:t> angle </a:t>
            </a:r>
            <a:r>
              <a:rPr lang="de-DE" sz="1600" dirty="0" err="1" smtClean="0">
                <a:cs typeface="Calibri"/>
              </a:rPr>
              <a:t>adjustability</a:t>
            </a:r>
            <a:r>
              <a:rPr lang="de-DE" sz="1600" dirty="0" smtClean="0">
                <a:cs typeface="Calibri"/>
              </a:rPr>
              <a:t> +/- 2° per </a:t>
            </a:r>
            <a:r>
              <a:rPr lang="de-DE" sz="1600" dirty="0" err="1" smtClean="0">
                <a:cs typeface="Calibri"/>
              </a:rPr>
              <a:t>side</a:t>
            </a:r>
            <a:endParaRPr lang="de-DE" sz="1600" dirty="0" smtClean="0">
              <a:cs typeface="Calibri"/>
            </a:endParaRP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Vertical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stroke</a:t>
            </a:r>
            <a:r>
              <a:rPr lang="de-DE" sz="1600" dirty="0" smtClean="0">
                <a:cs typeface="Calibri"/>
              </a:rPr>
              <a:t>: 33 mm; 18mm linear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Vertical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stroke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adjustment</a:t>
            </a:r>
            <a:r>
              <a:rPr lang="de-DE" sz="1600" dirty="0" smtClean="0">
                <a:cs typeface="Calibri"/>
              </a:rPr>
              <a:t> per </a:t>
            </a:r>
            <a:r>
              <a:rPr lang="de-DE" sz="1600" dirty="0" err="1" smtClean="0">
                <a:cs typeface="Calibri"/>
              </a:rPr>
              <a:t>side</a:t>
            </a:r>
            <a:r>
              <a:rPr lang="de-DE" sz="1600" dirty="0" smtClean="0">
                <a:cs typeface="Calibri"/>
              </a:rPr>
              <a:t>: 10mm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smtClean="0">
                <a:cs typeface="Calibri"/>
              </a:rPr>
              <a:t>Operating </a:t>
            </a:r>
            <a:r>
              <a:rPr lang="de-DE" sz="1600" dirty="0" err="1" smtClean="0">
                <a:cs typeface="Calibri"/>
              </a:rPr>
              <a:t>air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pressure</a:t>
            </a:r>
            <a:r>
              <a:rPr lang="de-DE" sz="1600" dirty="0" smtClean="0">
                <a:cs typeface="Calibri"/>
              </a:rPr>
              <a:t>: 6 bar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Torque</a:t>
            </a:r>
            <a:r>
              <a:rPr lang="de-DE" sz="1600" dirty="0" smtClean="0">
                <a:cs typeface="Calibri"/>
              </a:rPr>
              <a:t>: 2.26 </a:t>
            </a:r>
            <a:r>
              <a:rPr lang="de-DE" sz="1600" dirty="0" err="1" smtClean="0">
                <a:cs typeface="Calibri"/>
              </a:rPr>
              <a:t>Nm</a:t>
            </a:r>
            <a:r>
              <a:rPr lang="de-DE" sz="1600" dirty="0" smtClean="0">
                <a:cs typeface="Calibri"/>
              </a:rPr>
              <a:t> (6 bar)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Stroke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force</a:t>
            </a:r>
            <a:r>
              <a:rPr lang="de-DE" sz="1600" dirty="0" smtClean="0">
                <a:cs typeface="Calibri"/>
              </a:rPr>
              <a:t>: 245 N (6 bar)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smtClean="0">
                <a:cs typeface="Calibri"/>
              </a:rPr>
              <a:t>Max. </a:t>
            </a:r>
            <a:r>
              <a:rPr lang="de-DE" sz="1600" dirty="0" err="1" smtClean="0">
                <a:cs typeface="Calibri"/>
              </a:rPr>
              <a:t>moment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of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inertia</a:t>
            </a:r>
            <a:r>
              <a:rPr lang="de-DE" sz="1600" dirty="0" smtClean="0">
                <a:cs typeface="Calibri"/>
              </a:rPr>
              <a:t>: 0,008 kgm2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/>
              <a:t>Middle</a:t>
            </a:r>
            <a:r>
              <a:rPr lang="de-DE" sz="1600" dirty="0" smtClean="0"/>
              <a:t> </a:t>
            </a:r>
            <a:r>
              <a:rPr lang="de-DE" sz="1600" dirty="0" err="1" smtClean="0"/>
              <a:t>position</a:t>
            </a:r>
            <a:r>
              <a:rPr lang="de-DE" sz="1600" dirty="0" smtClean="0"/>
              <a:t> </a:t>
            </a:r>
            <a:r>
              <a:rPr lang="de-DE" sz="1600" dirty="0" err="1" smtClean="0"/>
              <a:t>approachable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both</a:t>
            </a:r>
            <a:r>
              <a:rPr lang="de-DE" sz="1600" dirty="0" smtClean="0"/>
              <a:t> </a:t>
            </a:r>
            <a:r>
              <a:rPr lang="de-DE" sz="1600" dirty="0" err="1" smtClean="0"/>
              <a:t>sides</a:t>
            </a:r>
            <a:r>
              <a:rPr lang="de-DE" sz="1600" dirty="0" smtClean="0"/>
              <a:t>.</a:t>
            </a:r>
          </a:p>
          <a:p>
            <a:pPr marL="180000" indent="-180000"/>
            <a:endParaRPr lang="de-DE" sz="1600" b="1" dirty="0" smtClean="0"/>
          </a:p>
          <a:p>
            <a:pPr marL="180000" indent="-180000"/>
            <a:r>
              <a:rPr lang="de-DE" b="1" dirty="0" smtClean="0"/>
              <a:t>Function:</a:t>
            </a:r>
            <a:endParaRPr lang="de-DE" dirty="0" smtClean="0"/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smtClean="0">
                <a:cs typeface="Calibri"/>
              </a:rPr>
              <a:t>The </a:t>
            </a:r>
            <a:r>
              <a:rPr lang="de-DE" sz="1600" dirty="0" err="1" smtClean="0">
                <a:cs typeface="Calibri"/>
              </a:rPr>
              <a:t>movement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of</a:t>
            </a:r>
            <a:r>
              <a:rPr lang="de-DE" sz="1600" dirty="0" smtClean="0">
                <a:cs typeface="Calibri"/>
              </a:rPr>
              <a:t> a </a:t>
            </a:r>
            <a:r>
              <a:rPr lang="de-DE" sz="1600" dirty="0" err="1" smtClean="0">
                <a:cs typeface="Calibri"/>
              </a:rPr>
              <a:t>vertical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cylinder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and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rotation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drive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are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guided</a:t>
            </a:r>
            <a:r>
              <a:rPr lang="de-DE" sz="1600" dirty="0" smtClean="0">
                <a:cs typeface="Calibri"/>
              </a:rPr>
              <a:t> via a </a:t>
            </a:r>
            <a:r>
              <a:rPr lang="de-DE" sz="1600" dirty="0" err="1" smtClean="0">
                <a:cs typeface="Calibri"/>
              </a:rPr>
              <a:t>curve</a:t>
            </a:r>
            <a:r>
              <a:rPr lang="de-DE" sz="1600" dirty="0" smtClean="0">
                <a:cs typeface="Calibri"/>
              </a:rPr>
              <a:t> roller. </a:t>
            </a:r>
            <a:r>
              <a:rPr lang="de-DE" sz="1600" dirty="0" err="1" smtClean="0">
                <a:cs typeface="Calibri"/>
              </a:rPr>
              <a:t>Therefore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cylinders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can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be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activated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earlier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than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with</a:t>
            </a:r>
            <a:r>
              <a:rPr lang="de-DE" sz="1600" dirty="0" smtClean="0">
                <a:cs typeface="Calibri"/>
              </a:rPr>
              <a:t> a </a:t>
            </a:r>
            <a:r>
              <a:rPr lang="de-DE" sz="1600" dirty="0" err="1" smtClean="0">
                <a:cs typeface="Calibri"/>
              </a:rPr>
              <a:t>conventional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stroke</a:t>
            </a:r>
            <a:r>
              <a:rPr lang="de-DE" sz="1600" dirty="0" smtClean="0">
                <a:cs typeface="Calibri"/>
              </a:rPr>
              <a:t>/</a:t>
            </a:r>
            <a:r>
              <a:rPr lang="de-DE" sz="1600" dirty="0" err="1" smtClean="0">
                <a:cs typeface="Calibri"/>
              </a:rPr>
              <a:t>rotation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unit</a:t>
            </a:r>
            <a:r>
              <a:rPr lang="de-DE" sz="1600" dirty="0" smtClean="0">
                <a:cs typeface="Calibri"/>
              </a:rPr>
              <a:t>.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err="1" smtClean="0">
                <a:cs typeface="Calibri"/>
              </a:rPr>
              <a:t>This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allows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for</a:t>
            </a:r>
            <a:r>
              <a:rPr lang="de-DE" sz="1600" dirty="0" smtClean="0">
                <a:cs typeface="Calibri"/>
              </a:rPr>
              <a:t> a </a:t>
            </a:r>
            <a:r>
              <a:rPr lang="de-DE" sz="1600" dirty="0" err="1" smtClean="0">
                <a:cs typeface="Calibri"/>
              </a:rPr>
              <a:t>cycle</a:t>
            </a:r>
            <a:r>
              <a:rPr lang="de-DE" sz="1600" dirty="0" smtClean="0">
                <a:cs typeface="Calibri"/>
              </a:rPr>
              <a:t> rate </a:t>
            </a:r>
            <a:r>
              <a:rPr lang="de-DE" sz="1600" dirty="0" err="1" smtClean="0">
                <a:cs typeface="Calibri"/>
              </a:rPr>
              <a:t>of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up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to</a:t>
            </a:r>
            <a:r>
              <a:rPr lang="de-DE" sz="1600" dirty="0" smtClean="0">
                <a:cs typeface="Calibri"/>
              </a:rPr>
              <a:t> 90 </a:t>
            </a:r>
            <a:r>
              <a:rPr lang="de-DE" sz="1600" dirty="0" err="1" smtClean="0">
                <a:cs typeface="Calibri"/>
              </a:rPr>
              <a:t>cycles</a:t>
            </a:r>
            <a:r>
              <a:rPr lang="de-DE" sz="1600" dirty="0" smtClean="0">
                <a:cs typeface="Calibri"/>
              </a:rPr>
              <a:t>/min (</a:t>
            </a:r>
            <a:r>
              <a:rPr lang="de-DE" sz="1600" dirty="0" err="1" smtClean="0">
                <a:cs typeface="Calibri"/>
              </a:rPr>
              <a:t>with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miniamal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loading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and</a:t>
            </a:r>
            <a:r>
              <a:rPr lang="de-DE" sz="1600" dirty="0" smtClean="0">
                <a:cs typeface="Calibri"/>
              </a:rPr>
              <a:t> 180° </a:t>
            </a:r>
            <a:r>
              <a:rPr lang="de-DE" sz="1600" dirty="0" err="1" smtClean="0">
                <a:cs typeface="Calibri"/>
              </a:rPr>
              <a:t>rotation</a:t>
            </a:r>
            <a:r>
              <a:rPr lang="de-DE" sz="1600" dirty="0" smtClean="0">
                <a:cs typeface="Calibri"/>
              </a:rPr>
              <a:t> angle, </a:t>
            </a:r>
            <a:r>
              <a:rPr lang="de-DE" sz="1600" dirty="0" err="1" smtClean="0">
                <a:cs typeface="Calibri"/>
              </a:rPr>
              <a:t>only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movement</a:t>
            </a:r>
            <a:r>
              <a:rPr lang="de-DE" sz="1600" dirty="0" smtClean="0">
                <a:cs typeface="Calibri"/>
              </a:rPr>
              <a:t> time </a:t>
            </a:r>
            <a:r>
              <a:rPr lang="de-DE" sz="1600" dirty="0" err="1" smtClean="0">
                <a:cs typeface="Calibri"/>
              </a:rPr>
              <a:t>without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gripping</a:t>
            </a:r>
            <a:r>
              <a:rPr lang="de-DE" sz="1600" dirty="0" smtClean="0">
                <a:cs typeface="Calibri"/>
              </a:rPr>
              <a:t>)</a:t>
            </a:r>
          </a:p>
          <a:p>
            <a:pPr marL="180000" lvl="1" indent="-180000">
              <a:buClr>
                <a:srgbClr val="003D6A"/>
              </a:buClr>
              <a:buFont typeface="Courier New" pitchFamily="49" charset="0"/>
              <a:buChar char="o"/>
            </a:pPr>
            <a:r>
              <a:rPr lang="de-DE" sz="1600" dirty="0" smtClean="0">
                <a:cs typeface="Calibri"/>
              </a:rPr>
              <a:t>The </a:t>
            </a:r>
            <a:r>
              <a:rPr lang="de-DE" sz="1600" dirty="0" err="1" smtClean="0">
                <a:cs typeface="Calibri"/>
              </a:rPr>
              <a:t>middle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position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cylinder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stops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the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rotation</a:t>
            </a:r>
            <a:r>
              <a:rPr lang="de-DE" sz="1600" dirty="0" smtClean="0">
                <a:cs typeface="Calibri"/>
              </a:rPr>
              <a:t> </a:t>
            </a:r>
            <a:r>
              <a:rPr lang="de-DE" sz="1600" dirty="0" err="1" smtClean="0">
                <a:cs typeface="Calibri"/>
              </a:rPr>
              <a:t>at</a:t>
            </a:r>
            <a:r>
              <a:rPr lang="de-DE" sz="1600" dirty="0" smtClean="0">
                <a:cs typeface="Calibri"/>
              </a:rPr>
              <a:t> 90°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4" name="Gruppieren 12"/>
          <p:cNvGrpSpPr/>
          <p:nvPr/>
        </p:nvGrpSpPr>
        <p:grpSpPr>
          <a:xfrm>
            <a:off x="5696712" y="181917"/>
            <a:ext cx="3199046" cy="461665"/>
            <a:chOff x="5285232" y="268023"/>
            <a:chExt cx="3199046" cy="461665"/>
          </a:xfrm>
        </p:grpSpPr>
        <p:sp>
          <p:nvSpPr>
            <p:cNvPr id="15" name="Textfeld 14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Successor product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New Sizes</a:t>
              </a:r>
            </a:p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New Product</a:t>
              </a:r>
            </a:p>
            <a:p>
              <a:endParaRPr lang="en-US" sz="1200" dirty="0" smtClean="0"/>
            </a:p>
          </p:txBody>
        </p:sp>
      </p:grpSp>
      <p:sp>
        <p:nvSpPr>
          <p:cNvPr id="18" name="Titel 4"/>
          <p:cNvSpPr txBox="1">
            <a:spLocks/>
          </p:cNvSpPr>
          <p:nvPr/>
        </p:nvSpPr>
        <p:spPr>
          <a:xfrm>
            <a:off x="561444" y="389469"/>
            <a:ext cx="8142290" cy="1155245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ct val="0"/>
              </a:spcBef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DRL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with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middle</a:t>
            </a:r>
            <a:r>
              <a:rPr lang="de-DE" sz="32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de-DE" sz="3200" b="1" dirty="0" err="1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position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Translate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rotate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in a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compact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space</a:t>
            </a:r>
            <a:r>
              <a:rPr kumimoji="0" lang="de-DE" sz="2000" b="1" i="0" u="none" strike="noStrike" kern="1200" cap="none" spc="0" normalizeH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. Now also with a middle position</a:t>
            </a:r>
            <a:r>
              <a:rPr lang="de-DE" sz="2000" b="1" dirty="0" smtClean="0">
                <a:solidFill>
                  <a:srgbClr val="00446B"/>
                </a:solidFill>
                <a:latin typeface="Calibri"/>
                <a:ea typeface="+mj-ea"/>
                <a:cs typeface="Calibri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58168" y="4857464"/>
            <a:ext cx="2433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+mj-lt"/>
              <a:buAutoNum type="arabicPeriod"/>
            </a:pPr>
            <a:r>
              <a:rPr lang="de-DE" sz="1600" dirty="0" smtClean="0"/>
              <a:t>Center position</a:t>
            </a:r>
          </a:p>
          <a:p>
            <a:pPr marL="180000" indent="-180000">
              <a:buFont typeface="+mj-lt"/>
              <a:buAutoNum type="arabicPeriod"/>
            </a:pPr>
            <a:r>
              <a:rPr lang="de-DE" sz="1600" dirty="0" smtClean="0"/>
              <a:t>Vertical drive</a:t>
            </a:r>
          </a:p>
          <a:p>
            <a:pPr marL="180000" indent="-180000">
              <a:buFont typeface="+mj-lt"/>
              <a:buAutoNum type="arabicPeriod"/>
            </a:pPr>
            <a:r>
              <a:rPr lang="de-DE" sz="1600" dirty="0" smtClean="0"/>
              <a:t>Rotary drive</a:t>
            </a:r>
          </a:p>
          <a:p>
            <a:pPr marL="180000" indent="-180000">
              <a:buFont typeface="+mj-lt"/>
              <a:buAutoNum type="arabicPeriod"/>
            </a:pPr>
            <a:r>
              <a:rPr lang="de-DE" sz="1600" dirty="0" smtClean="0"/>
              <a:t>Assembly connection</a:t>
            </a:r>
          </a:p>
          <a:p>
            <a:pPr marL="180000" indent="-180000">
              <a:buFont typeface="+mj-lt"/>
              <a:buAutoNum type="arabicPeriod"/>
            </a:pPr>
            <a:r>
              <a:rPr lang="de-DE" sz="1600" dirty="0" smtClean="0"/>
              <a:t>Connecting member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66" y="-9525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410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20120410_Titel_title_PGN-plus_singleline_headline</Template>
  <TotalTime>0</TotalTime>
  <Words>451</Words>
  <Application>Microsoft Office PowerPoint</Application>
  <PresentationFormat>Bildschirmpräsentation (4:3)</PresentationFormat>
  <Paragraphs>66</Paragraphs>
  <Slides>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20120410_Titel_title_PGN-plus_singleline_headline</vt:lpstr>
      <vt:lpstr>Folie 1</vt:lpstr>
      <vt:lpstr>Folie 2</vt:lpstr>
      <vt:lpstr>Folie 3</vt:lpstr>
      <vt:lpstr>Folie 4</vt:lpstr>
      <vt:lpstr>Folie 5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</dc:creator>
  <cp:lastModifiedBy>DIPLPMG2</cp:lastModifiedBy>
  <cp:revision>3868</cp:revision>
  <dcterms:created xsi:type="dcterms:W3CDTF">2012-04-16T06:22:40Z</dcterms:created>
  <dcterms:modified xsi:type="dcterms:W3CDTF">2015-09-23T10:06:38Z</dcterms:modified>
</cp:coreProperties>
</file>