
<file path=[Content_Types].xml><?xml version="1.0" encoding="utf-8"?>
<Types xmlns="http://schemas.openxmlformats.org/package/2006/content-types">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commentAuthors.xml" ContentType="application/vnd.openxmlformats-officedocument.presentationml.commentAuthors+xml"/>
  <Default Extension="tiff" ContentType="image/tiff"/>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
  </p:notesMasterIdLst>
  <p:handoutMasterIdLst>
    <p:handoutMasterId r:id="rId8"/>
  </p:handoutMasterIdLst>
  <p:sldIdLst>
    <p:sldId id="270" r:id="rId2"/>
    <p:sldId id="1028" r:id="rId3"/>
    <p:sldId id="1029" r:id="rId4"/>
    <p:sldId id="1030" r:id="rId5"/>
    <p:sldId id="486" r:id="rId6"/>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arthan  Senthil" initials="SG&amp;CK" lastIdx="1" clrIdx="0"/>
  <p:cmAuthor id="1" name="Tim Sibold" initials="SG&amp;CK" lastIdx="1" clrIdx="1"/>
  <p:cmAuthor id="2" name="Jakob Khoury" initials="JK" lastIdx="10" clrIdx="2"/>
  <p:cmAuthor id="3" name=" ." initials="D" lastIdx="1" clrIdx="3"/>
  <p:cmAuthor id="4" name="KHOURY2" initials="K" lastIdx="8"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0000"/>
    <a:srgbClr val="1F497D"/>
    <a:srgbClr val="CCCFD7"/>
    <a:srgbClr val="00446B"/>
    <a:srgbClr val="3E3D40"/>
    <a:srgbClr val="009EE0"/>
    <a:srgbClr val="1BBBE9"/>
    <a:srgbClr val="99CCFF"/>
    <a:srgbClr val="D7E2ED"/>
    <a:srgbClr val="003D6A"/>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8" autoAdjust="0"/>
    <p:restoredTop sz="97686" autoAdjust="0"/>
  </p:normalViewPr>
  <p:slideViewPr>
    <p:cSldViewPr snapToGrid="0" snapToObjects="1">
      <p:cViewPr varScale="1">
        <p:scale>
          <a:sx n="115" d="100"/>
          <a:sy n="115" d="100"/>
        </p:scale>
        <p:origin x="-810" y="-102"/>
      </p:cViewPr>
      <p:guideLst>
        <p:guide orient="horz" pos="1085"/>
        <p:guide pos="4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6332"/>
          </a:xfrm>
          <a:prstGeom prst="rect">
            <a:avLst/>
          </a:prstGeom>
        </p:spPr>
        <p:txBody>
          <a:bodyPr vert="horz" lIns="92684" tIns="46342" rIns="92684" bIns="46342"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2684" tIns="46342" rIns="92684" bIns="46342" rtlCol="0"/>
          <a:lstStyle>
            <a:lvl1pPr algn="r">
              <a:defRPr sz="1200"/>
            </a:lvl1pPr>
          </a:lstStyle>
          <a:p>
            <a:fld id="{405EF0E5-7573-904A-8AD2-3C4D4AB28462}" type="datetimeFigureOut">
              <a:rPr lang="de-DE" smtClean="0"/>
              <a:pPr/>
              <a:t>09.09.2015</a:t>
            </a:fld>
            <a:endParaRPr lang="de-DE"/>
          </a:p>
        </p:txBody>
      </p:sp>
      <p:sp>
        <p:nvSpPr>
          <p:cNvPr id="4" name="Fußzeilenplatzhalter 3"/>
          <p:cNvSpPr>
            <a:spLocks noGrp="1"/>
          </p:cNvSpPr>
          <p:nvPr>
            <p:ph type="ftr" sz="quarter" idx="2"/>
          </p:nvPr>
        </p:nvSpPr>
        <p:spPr>
          <a:xfrm>
            <a:off x="1" y="9428583"/>
            <a:ext cx="2945659" cy="496332"/>
          </a:xfrm>
          <a:prstGeom prst="rect">
            <a:avLst/>
          </a:prstGeom>
        </p:spPr>
        <p:txBody>
          <a:bodyPr vert="horz" lIns="92684" tIns="46342" rIns="92684" bIns="46342"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2684" tIns="46342" rIns="92684" bIns="46342" rtlCol="0" anchor="b"/>
          <a:lstStyle>
            <a:lvl1pPr algn="r">
              <a:defRPr sz="1200"/>
            </a:lvl1pPr>
          </a:lstStyle>
          <a:p>
            <a:fld id="{CBD9633C-3AFD-B14F-BF51-76C9B354F05A}" type="slidenum">
              <a:rPr lang="de-DE" smtClean="0"/>
              <a:pPr/>
              <a:t>‹Nr.›</a:t>
            </a:fld>
            <a:endParaRPr lang="de-DE"/>
          </a:p>
        </p:txBody>
      </p:sp>
    </p:spTree>
    <p:extLst>
      <p:ext uri="{BB962C8B-B14F-4D97-AF65-F5344CB8AC3E}">
        <p14:creationId xmlns="" xmlns:p14="http://schemas.microsoft.com/office/powerpoint/2010/main" xmlns:mv="urn:schemas-microsoft-com:mac:vml" xmlns:mc="http://schemas.openxmlformats.org/markup-compatibility/2006" val="179934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45659" cy="496332"/>
          </a:xfrm>
          <a:prstGeom prst="rect">
            <a:avLst/>
          </a:prstGeom>
        </p:spPr>
        <p:txBody>
          <a:bodyPr vert="horz" lIns="92684" tIns="46342" rIns="92684" bIns="46342"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2684" tIns="46342" rIns="92684" bIns="46342" rtlCol="0"/>
          <a:lstStyle>
            <a:lvl1pPr algn="r">
              <a:defRPr sz="1200"/>
            </a:lvl1pPr>
          </a:lstStyle>
          <a:p>
            <a:fld id="{1959C942-6DF7-4645-A323-1FB2403B0B5A}" type="datetimeFigureOut">
              <a:rPr lang="de-DE" smtClean="0"/>
              <a:pPr/>
              <a:t>09.09.2015</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684" tIns="46342" rIns="92684" bIns="46342"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2684" tIns="46342" rIns="92684" bIns="46342"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428583"/>
            <a:ext cx="2945659" cy="496332"/>
          </a:xfrm>
          <a:prstGeom prst="rect">
            <a:avLst/>
          </a:prstGeom>
        </p:spPr>
        <p:txBody>
          <a:bodyPr vert="horz" lIns="92684" tIns="46342" rIns="92684" bIns="46342"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2684" tIns="46342" rIns="92684" bIns="46342" rtlCol="0" anchor="b"/>
          <a:lstStyle>
            <a:lvl1pPr algn="r">
              <a:defRPr sz="1200"/>
            </a:lvl1pPr>
          </a:lstStyle>
          <a:p>
            <a:fld id="{22E218C4-41A8-684B-AF4F-B9D499E35F6B}" type="slidenum">
              <a:rPr lang="de-DE" smtClean="0"/>
              <a:pPr/>
              <a:t>‹Nr.›</a:t>
            </a:fld>
            <a:endParaRPr lang="de-DE"/>
          </a:p>
        </p:txBody>
      </p:sp>
    </p:spTree>
    <p:extLst>
      <p:ext uri="{BB962C8B-B14F-4D97-AF65-F5344CB8AC3E}">
        <p14:creationId xmlns="" xmlns:p14="http://schemas.microsoft.com/office/powerpoint/2010/main" xmlns:mv="urn:schemas-microsoft-com:mac:vml" xmlns:mc="http://schemas.openxmlformats.org/markup-compatibility/2006" val="22956796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pPr/>
              <a:t>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pPr/>
              <a:t>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7" name="Bild 6" descr="LOGOBALKEN_NEU.png"/>
          <p:cNvPicPr>
            <a:picLocks noChangeAspect="1"/>
          </p:cNvPicPr>
          <p:nvPr userDrawn="1"/>
        </p:nvPicPr>
        <p:blipFill>
          <a:blip r:embed="rId2"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30912"/>
            <a:ext cx="9143391" cy="1584854"/>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386525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19988"/>
            <a:ext cx="4152902"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3979331"/>
            <a:ext cx="4127499" cy="4656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2" name="Bildplatzhalter 6"/>
          <p:cNvSpPr>
            <a:spLocks noGrp="1"/>
          </p:cNvSpPr>
          <p:nvPr>
            <p:ph type="pic" sz="quarter" idx="11"/>
          </p:nvPr>
        </p:nvSpPr>
        <p:spPr>
          <a:xfrm>
            <a:off x="4876800" y="2616200"/>
            <a:ext cx="3683000" cy="3695700"/>
          </a:xfrm>
          <a:prstGeom prst="rect">
            <a:avLst/>
          </a:prstGeom>
        </p:spPr>
        <p:txBody>
          <a:bodyPr vert="horz"/>
          <a:lstStyle/>
          <a:p>
            <a:r>
              <a:rPr lang="de-DE" smtClean="0"/>
              <a:t>Bild durch Klicken auf Symbol hinzufügen</a:t>
            </a:r>
            <a:endParaRPr lang="de-DE" dirty="0"/>
          </a:p>
        </p:txBody>
      </p:sp>
      <p:pic>
        <p:nvPicPr>
          <p:cNvPr id="7" name="Bild 6" descr="LOGOBALKEN_NEU.png"/>
          <p:cNvPicPr>
            <a:picLocks noChangeAspect="1"/>
          </p:cNvPicPr>
          <p:nvPr userDrawn="1"/>
        </p:nvPicPr>
        <p:blipFill>
          <a:blip r:embed="rId2"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30912"/>
            <a:ext cx="9143391" cy="1584854"/>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394524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7" y="2367488"/>
            <a:ext cx="7962903"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1" y="3026831"/>
            <a:ext cx="7937500" cy="4402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4" name="Bildplatzhalter 6"/>
          <p:cNvSpPr>
            <a:spLocks noGrp="1"/>
          </p:cNvSpPr>
          <p:nvPr>
            <p:ph type="pic" sz="quarter" idx="11"/>
          </p:nvPr>
        </p:nvSpPr>
        <p:spPr>
          <a:xfrm>
            <a:off x="596901" y="3835400"/>
            <a:ext cx="7899399" cy="2476500"/>
          </a:xfrm>
          <a:prstGeom prst="rect">
            <a:avLst/>
          </a:prstGeom>
        </p:spPr>
        <p:txBody>
          <a:bodyPr vert="horz"/>
          <a:lstStyle/>
          <a:p>
            <a:r>
              <a:rPr lang="de-DE" smtClean="0"/>
              <a:t>Bild durch Klicken auf Symbol hinzufügen</a:t>
            </a:r>
            <a:endParaRPr lang="de-DE" dirty="0"/>
          </a:p>
        </p:txBody>
      </p:sp>
      <p:pic>
        <p:nvPicPr>
          <p:cNvPr id="7" name="Bild 6" descr="LOGOBALKEN_NEU.png"/>
          <p:cNvPicPr>
            <a:picLocks noChangeAspect="1"/>
          </p:cNvPicPr>
          <p:nvPr userDrawn="1"/>
        </p:nvPicPr>
        <p:blipFill>
          <a:blip r:embed="rId2"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30912"/>
            <a:ext cx="9143391" cy="1584854"/>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409134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363538" indent="-363538">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Textmasterformate durch Klicken bearbeiten</a:t>
            </a:r>
          </a:p>
          <a:p>
            <a:pPr lvl="1"/>
            <a:r>
              <a:rPr lang="de-DE" dirty="0" smtClean="0"/>
              <a:t>Zweite Ebene</a:t>
            </a:r>
          </a:p>
        </p:txBody>
      </p:sp>
      <p:sp>
        <p:nvSpPr>
          <p:cNvPr id="18" name="Fußzeilenplatzhalter 4"/>
          <p:cNvSpPr>
            <a:spLocks noGrp="1"/>
          </p:cNvSpPr>
          <p:nvPr>
            <p:ph type="ftr" sz="quarter" idx="3"/>
          </p:nvPr>
        </p:nvSpPr>
        <p:spPr>
          <a:xfrm>
            <a:off x="1044687" y="6496050"/>
            <a:ext cx="5911589"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Benchmark-Produkte Motek 2014</a:t>
            </a:r>
            <a:endParaRPr lang="de-DE" dirty="0" smtClean="0"/>
          </a:p>
        </p:txBody>
      </p:sp>
      <p:sp>
        <p:nvSpPr>
          <p:cNvPr id="19"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Tree>
    <p:extLst>
      <p:ext uri="{BB962C8B-B14F-4D97-AF65-F5344CB8AC3E}">
        <p14:creationId xmlns="" xmlns:p14="http://schemas.microsoft.com/office/powerpoint/2010/main" xmlns:mv="urn:schemas-microsoft-com:mac:vml" xmlns:mc="http://schemas.openxmlformats.org/markup-compatibility/2006" val="2831113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11" name="Inhaltsplatzhalter 10"/>
          <p:cNvSpPr>
            <a:spLocks noGrp="1"/>
          </p:cNvSpPr>
          <p:nvPr>
            <p:ph sz="quarter" idx="11"/>
          </p:nvPr>
        </p:nvSpPr>
        <p:spPr>
          <a:xfrm>
            <a:off x="4762500" y="1604435"/>
            <a:ext cx="3941233" cy="4237566"/>
          </a:xfrm>
          <a:prstGeom prst="rect">
            <a:avLst/>
          </a:prstGeom>
        </p:spPr>
        <p:txBody>
          <a:bodyPr vert="horz"/>
          <a:lstStyle>
            <a:lvl1pPr marL="0" indent="0">
              <a:lnSpc>
                <a:spcPts val="2400"/>
              </a:lnSpc>
              <a:spcBef>
                <a:spcPts val="550"/>
              </a:spcBef>
              <a:buNone/>
              <a:defRPr sz="2000">
                <a:solidFill>
                  <a:srgbClr val="404040"/>
                </a:solidFill>
                <a:latin typeface="Calibri"/>
                <a:cs typeface="Calibri"/>
              </a:defRPr>
            </a:lvl1pPr>
            <a:lvl2pPr marL="177800" indent="-177800">
              <a:lnSpc>
                <a:spcPts val="2400"/>
              </a:lnSpc>
              <a:spcBef>
                <a:spcPts val="550"/>
              </a:spcBef>
              <a:buClr>
                <a:srgbClr val="003D6A"/>
              </a:buClr>
              <a:buFont typeface="Arial"/>
              <a:buChar char="•"/>
              <a:defRPr sz="2000">
                <a:solidFill>
                  <a:srgbClr val="404040"/>
                </a:solidFill>
                <a:latin typeface="Calibri"/>
                <a:cs typeface="Calibri"/>
              </a:defRPr>
            </a:lvl2pPr>
            <a:lvl3pPr marL="914400" indent="0">
              <a:buNone/>
              <a:defRPr/>
            </a:lvl3pPr>
          </a:lstStyle>
          <a:p>
            <a:pPr lvl="0"/>
            <a:r>
              <a:rPr lang="de-DE" smtClean="0"/>
              <a:t>Textmasterformate durch Klicken bearbeiten</a:t>
            </a:r>
          </a:p>
          <a:p>
            <a:pPr lvl="1"/>
            <a:r>
              <a:rPr lang="de-DE" smtClean="0"/>
              <a:t>Zweite Ebene</a:t>
            </a:r>
          </a:p>
        </p:txBody>
      </p:sp>
      <p:sp>
        <p:nvSpPr>
          <p:cNvPr id="25"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Benchmark-Produkte Motek 2014</a:t>
            </a:r>
            <a:endParaRPr lang="de-DE" dirty="0" smtClean="0"/>
          </a:p>
        </p:txBody>
      </p:sp>
      <p:sp>
        <p:nvSpPr>
          <p:cNvPr id="26"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
        <p:nvSpPr>
          <p:cNvPr id="8" name="Titel 1"/>
          <p:cNvSpPr>
            <a:spLocks noGrp="1"/>
          </p:cNvSpPr>
          <p:nvPr>
            <p:ph type="title" hasCustomPrompt="1"/>
          </p:nvPr>
        </p:nvSpPr>
        <p:spPr>
          <a:xfrm>
            <a:off x="561444" y="389470"/>
            <a:ext cx="8142290"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9" name="Inhaltsplatzhalter 14"/>
          <p:cNvSpPr>
            <a:spLocks noGrp="1"/>
          </p:cNvSpPr>
          <p:nvPr>
            <p:ph sz="quarter" idx="12"/>
          </p:nvPr>
        </p:nvSpPr>
        <p:spPr>
          <a:xfrm>
            <a:off x="586844" y="1604434"/>
            <a:ext cx="3951289" cy="4237567"/>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Tree>
    <p:extLst>
      <p:ext uri="{BB962C8B-B14F-4D97-AF65-F5344CB8AC3E}">
        <p14:creationId xmlns="" xmlns:p14="http://schemas.microsoft.com/office/powerpoint/2010/main" xmlns:mv="urn:schemas-microsoft-com:mac:vml" xmlns:mc="http://schemas.openxmlformats.org/markup-compatibility/2006" val="15293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lusschart">
    <p:spTree>
      <p:nvGrpSpPr>
        <p:cNvPr id="1" name=""/>
        <p:cNvGrpSpPr/>
        <p:nvPr/>
      </p:nvGrpSpPr>
      <p:grpSpPr>
        <a:xfrm>
          <a:off x="0" y="0"/>
          <a:ext cx="0" cy="0"/>
          <a:chOff x="0" y="0"/>
          <a:chExt cx="0" cy="0"/>
        </a:xfrm>
      </p:grpSpPr>
      <p:sp>
        <p:nvSpPr>
          <p:cNvPr id="3" name="Rechteck 2"/>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p:cNvSpPr txBox="1"/>
          <p:nvPr userDrawn="1"/>
        </p:nvSpPr>
        <p:spPr>
          <a:xfrm>
            <a:off x="304" y="6317852"/>
            <a:ext cx="9143390" cy="307777"/>
          </a:xfrm>
          <a:prstGeom prst="rect">
            <a:avLst/>
          </a:prstGeom>
          <a:noFill/>
        </p:spPr>
        <p:txBody>
          <a:bodyPr wrap="square" rtlCol="0">
            <a:spAutoFit/>
          </a:bodyPr>
          <a:lstStyle/>
          <a:p>
            <a:pPr lvl="0" algn="ctr"/>
            <a:r>
              <a:rPr lang="de-DE" sz="1400" dirty="0" err="1" smtClean="0">
                <a:solidFill>
                  <a:srgbClr val="FFFFFF"/>
                </a:solidFill>
                <a:latin typeface="Calibri"/>
                <a:cs typeface="Calibri"/>
              </a:rPr>
              <a:t>www.schunk.com</a:t>
            </a:r>
            <a:endParaRPr lang="de-DE" sz="1400" dirty="0" smtClean="0">
              <a:solidFill>
                <a:srgbClr val="FFFFFF"/>
              </a:solidFill>
              <a:latin typeface="Calibri"/>
              <a:cs typeface="Calibri"/>
            </a:endParaRPr>
          </a:p>
        </p:txBody>
      </p:sp>
      <p:pic>
        <p:nvPicPr>
          <p:cNvPr id="6" name="Bild 5" descr="LOGOBALKEN_NEU.png"/>
          <p:cNvPicPr>
            <a:picLocks noChangeAspect="1"/>
          </p:cNvPicPr>
          <p:nvPr userDrawn="1"/>
        </p:nvPicPr>
        <p:blipFill>
          <a:blip r:embed="rId2"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30912"/>
            <a:ext cx="9143391" cy="1584854"/>
          </a:xfrm>
          <a:prstGeom prst="rect">
            <a:avLst/>
          </a:prstGeom>
        </p:spPr>
      </p:pic>
      <p:pic>
        <p:nvPicPr>
          <p:cNvPr id="7" name="Bild 6" descr="TOOLS_RS_NEU.png"/>
          <p:cNvPicPr>
            <a:picLocks noChangeAspect="1"/>
          </p:cNvPicPr>
          <p:nvPr userDrawn="1"/>
        </p:nvPicPr>
        <p:blipFill>
          <a:blip r:embed="rId3"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3614734" y="4457701"/>
            <a:ext cx="1913922" cy="1913922"/>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368685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p:nvSpPr>
        <p:spPr>
          <a:xfrm>
            <a:off x="304" y="6324600"/>
            <a:ext cx="9143696" cy="5334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Benchmark-Produkte Motek 2014</a:t>
            </a:r>
            <a:endParaRPr lang="de-DE" dirty="0" smtClean="0"/>
          </a:p>
        </p:txBody>
      </p:sp>
      <p:sp>
        <p:nvSpPr>
          <p:cNvPr id="11"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pic>
        <p:nvPicPr>
          <p:cNvPr id="7" name="Bild 6" descr="BALKEN_FOLIE2_NEU.png"/>
          <p:cNvPicPr>
            <a:picLocks noChangeAspect="1"/>
          </p:cNvPicPr>
          <p:nvPr/>
        </p:nvPicPr>
        <p:blipFill>
          <a:blip r:embed="rId8" cstate="screen">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a:xfrm>
            <a:off x="0" y="6165375"/>
            <a:ext cx="9144000" cy="646883"/>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3202786482"/>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3" r:id="rId3"/>
    <p:sldLayoutId id="2147483652" r:id="rId4"/>
    <p:sldLayoutId id="2147483660" r:id="rId5"/>
    <p:sldLayoutId id="2147483657"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PGN_ppt_1Zeile.jpg"/>
          <p:cNvPicPr>
            <a:picLocks noChangeAspect="1"/>
          </p:cNvPicPr>
          <p:nvPr/>
        </p:nvPicPr>
        <p:blipFill>
          <a:blip r:embed="rId3" cstate="screen"/>
          <a:stretch>
            <a:fillRect/>
          </a:stretch>
        </p:blipFill>
        <p:spPr>
          <a:xfrm>
            <a:off x="-2419" y="-3319"/>
            <a:ext cx="9144000" cy="5647764"/>
          </a:xfrm>
          <a:prstGeom prst="rect">
            <a:avLst/>
          </a:prstGeom>
        </p:spPr>
      </p:pic>
      <p:sp>
        <p:nvSpPr>
          <p:cNvPr id="15" name="Rechteck 14"/>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17" name="Bild 16" descr="Fusszeile.png"/>
          <p:cNvPicPr>
            <a:picLocks noChangeAspect="1"/>
          </p:cNvPicPr>
          <p:nvPr/>
        </p:nvPicPr>
        <p:blipFill>
          <a:blip r:embed="rId4" cstate="screen"/>
          <a:srcRect/>
          <a:stretch>
            <a:fillRect/>
          </a:stretch>
        </p:blipFill>
        <p:spPr>
          <a:xfrm>
            <a:off x="1" y="5379486"/>
            <a:ext cx="9143390" cy="1374092"/>
          </a:xfrm>
          <a:prstGeom prst="rect">
            <a:avLst/>
          </a:prstGeom>
        </p:spPr>
      </p:pic>
      <p:sp>
        <p:nvSpPr>
          <p:cNvPr id="18" name="Titel 1"/>
          <p:cNvSpPr txBox="1">
            <a:spLocks/>
          </p:cNvSpPr>
          <p:nvPr/>
        </p:nvSpPr>
        <p:spPr>
          <a:xfrm>
            <a:off x="474734" y="4586110"/>
            <a:ext cx="9144000" cy="68509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spcAft>
                <a:spcPts val="1200"/>
              </a:spcAft>
              <a:defRPr/>
            </a:pPr>
            <a:r>
              <a:rPr lang="de-DE" sz="3200" dirty="0" smtClean="0">
                <a:solidFill>
                  <a:schemeClr val="bg1"/>
                </a:solidFill>
                <a:ea typeface="ＭＳ Ｐゴシック" charset="-128"/>
              </a:rPr>
              <a:t>Kurzpräsentation</a:t>
            </a:r>
            <a:endParaRPr lang="de-DE" sz="3000" dirty="0" smtClean="0">
              <a:solidFill>
                <a:srgbClr val="FFFFFF"/>
              </a:solidFill>
            </a:endParaRPr>
          </a:p>
        </p:txBody>
      </p:sp>
      <p:sp>
        <p:nvSpPr>
          <p:cNvPr id="19" name="Titel 1"/>
          <p:cNvSpPr txBox="1">
            <a:spLocks/>
          </p:cNvSpPr>
          <p:nvPr/>
        </p:nvSpPr>
        <p:spPr>
          <a:xfrm>
            <a:off x="474734" y="5045433"/>
            <a:ext cx="4181931" cy="482596"/>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a:spcBef>
                <a:spcPct val="0"/>
              </a:spcBef>
              <a:spcAft>
                <a:spcPts val="1200"/>
              </a:spcAft>
              <a:defRPr/>
            </a:pPr>
            <a:r>
              <a:rPr lang="de-DE" sz="1500" dirty="0" smtClean="0">
                <a:solidFill>
                  <a:srgbClr val="FFFFFF"/>
                </a:solidFill>
              </a:rPr>
              <a:t>DRL mit Mittelstellung</a:t>
            </a:r>
            <a:endParaRPr lang="de-DE" sz="1500" dirty="0" smtClean="0">
              <a:solidFill>
                <a:srgbClr val="FFFFFF"/>
              </a:solidFill>
            </a:endParaRPr>
          </a:p>
        </p:txBody>
      </p:sp>
      <p:sp>
        <p:nvSpPr>
          <p:cNvPr id="20" name="Titel 1"/>
          <p:cNvSpPr txBox="1">
            <a:spLocks/>
          </p:cNvSpPr>
          <p:nvPr/>
        </p:nvSpPr>
        <p:spPr>
          <a:xfrm>
            <a:off x="474735" y="6096005"/>
            <a:ext cx="3236488" cy="60112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spcBef>
                <a:spcPct val="0"/>
              </a:spcBef>
              <a:spcAft>
                <a:spcPts val="1200"/>
              </a:spcAft>
              <a:defRPr/>
            </a:pPr>
            <a:r>
              <a:rPr lang="de-DE" sz="1500" b="1" dirty="0" smtClean="0">
                <a:solidFill>
                  <a:schemeClr val="bg1"/>
                </a:solidFill>
                <a:latin typeface="Calibri"/>
                <a:cs typeface="Calibri"/>
              </a:rPr>
              <a:t>Superior </a:t>
            </a:r>
            <a:r>
              <a:rPr lang="de-DE" sz="1500" b="1" dirty="0" err="1" smtClean="0">
                <a:solidFill>
                  <a:schemeClr val="bg1"/>
                </a:solidFill>
                <a:latin typeface="Calibri"/>
                <a:cs typeface="Calibri"/>
              </a:rPr>
              <a:t>Clamping</a:t>
            </a:r>
            <a:r>
              <a:rPr lang="de-DE" sz="1500" b="1" dirty="0" smtClean="0">
                <a:solidFill>
                  <a:schemeClr val="bg1"/>
                </a:solidFill>
                <a:latin typeface="Calibri"/>
                <a:cs typeface="Calibri"/>
              </a:rPr>
              <a:t> and </a:t>
            </a:r>
            <a:r>
              <a:rPr lang="de-DE" sz="1500" b="1" dirty="0" err="1" smtClean="0">
                <a:solidFill>
                  <a:schemeClr val="bg1"/>
                </a:solidFill>
                <a:latin typeface="Calibri"/>
                <a:cs typeface="Calibri"/>
              </a:rPr>
              <a:t>Gripping</a:t>
            </a:r>
            <a:endParaRPr lang="de-DE" sz="1500" b="1" dirty="0" smtClean="0">
              <a:solidFill>
                <a:schemeClr val="bg1"/>
              </a:solidFill>
              <a:latin typeface="Calibri"/>
              <a:cs typeface="Calibri"/>
            </a:endParaRPr>
          </a:p>
        </p:txBody>
      </p:sp>
    </p:spTree>
    <p:extLst>
      <p:ext uri="{BB962C8B-B14F-4D97-AF65-F5344CB8AC3E}">
        <p14:creationId xmlns="" xmlns:p14="http://schemas.microsoft.com/office/powerpoint/2010/main" xmlns:mv="urn:schemas-microsoft-com:mac:vml" xmlns:mc="http://schemas.openxmlformats.org/markup-compatibility/2006" val="687602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Fußzeilenplatzhalter 4"/>
          <p:cNvSpPr>
            <a:spLocks noGrp="1"/>
          </p:cNvSpPr>
          <p:nvPr>
            <p:ph type="ftr" sz="quarter" idx="3"/>
          </p:nvPr>
        </p:nvSpPr>
        <p:spPr bwMode="auto">
          <a:xfrm>
            <a:off x="1044688" y="6496050"/>
            <a:ext cx="4158248" cy="252000"/>
          </a:xfrm>
          <a:prstGeom prst="rect">
            <a:avLst/>
          </a:prstGeom>
          <a:noFill/>
          <a:ln>
            <a:miter lim="800000"/>
            <a:headEnd/>
            <a:tailEnd/>
          </a:ln>
        </p:spPr>
        <p:txBody>
          <a:bodyPr wrap="square" numCol="1" anchorCtr="0" compatLnSpc="1">
            <a:prstTxWarp prst="textNoShape">
              <a:avLst/>
            </a:prstTxWarp>
          </a:bodyPr>
          <a:lstStyle/>
          <a:p>
            <a:r>
              <a:rPr lang="de-DE" dirty="0" smtClean="0"/>
              <a:t>Benchmark-Produkte MOTEK 2015</a:t>
            </a:r>
          </a:p>
        </p:txBody>
      </p:sp>
      <p:sp>
        <p:nvSpPr>
          <p:cNvPr id="9" name="Foliennummernplatzhalter 8"/>
          <p:cNvSpPr>
            <a:spLocks noGrp="1"/>
          </p:cNvSpPr>
          <p:nvPr>
            <p:ph type="sldNum" sz="quarter" idx="4"/>
          </p:nvPr>
        </p:nvSpPr>
        <p:spPr/>
        <p:txBody>
          <a:bodyPr/>
          <a:lstStyle/>
          <a:p>
            <a:fld id="{67E460E2-A79B-FD4C-875F-CB1722C97EA1}" type="slidenum">
              <a:rPr lang="de-DE" smtClean="0"/>
              <a:pPr/>
              <a:t>2</a:t>
            </a:fld>
            <a:endParaRPr lang="de-DE" dirty="0"/>
          </a:p>
        </p:txBody>
      </p:sp>
      <p:sp>
        <p:nvSpPr>
          <p:cNvPr id="8" name="Textfeld 7"/>
          <p:cNvSpPr txBox="1"/>
          <p:nvPr/>
        </p:nvSpPr>
        <p:spPr>
          <a:xfrm>
            <a:off x="3010371" y="1314688"/>
            <a:ext cx="5794260" cy="4862870"/>
          </a:xfrm>
          <a:prstGeom prst="rect">
            <a:avLst/>
          </a:prstGeom>
          <a:noFill/>
        </p:spPr>
        <p:txBody>
          <a:bodyPr wrap="square">
            <a:spAutoFit/>
          </a:bodyPr>
          <a:lstStyle/>
          <a:p>
            <a:pPr marL="180000" indent="-180000">
              <a:defRPr/>
            </a:pPr>
            <a:r>
              <a:rPr lang="de-DE" b="1" dirty="0">
                <a:latin typeface="+mj-lt"/>
                <a:cs typeface="Times New Roman" pitchFamily="18" charset="0"/>
              </a:rPr>
              <a:t>Alleinstellungsmerkmale</a:t>
            </a:r>
            <a:r>
              <a:rPr lang="de-DE" b="1" dirty="0" smtClean="0">
                <a:latin typeface="+mj-lt"/>
                <a:cs typeface="Times New Roman" pitchFamily="18" charset="0"/>
              </a:rPr>
              <a:t>:</a:t>
            </a:r>
          </a:p>
          <a:p>
            <a:pPr marL="180000" lvl="1" indent="-180000">
              <a:buClr>
                <a:srgbClr val="003D6A"/>
              </a:buClr>
              <a:buFont typeface="Courier New" pitchFamily="49" charset="0"/>
              <a:buChar char="o"/>
            </a:pPr>
            <a:r>
              <a:rPr lang="de-DE" sz="1600" dirty="0" smtClean="0">
                <a:latin typeface="Calibri"/>
                <a:cs typeface="Calibri"/>
              </a:rPr>
              <a:t>Hochflexible Ansteuerung</a:t>
            </a:r>
          </a:p>
          <a:p>
            <a:pPr marL="180000" lvl="1" indent="-180000">
              <a:buClr>
                <a:srgbClr val="003D6A"/>
              </a:buClr>
              <a:buFont typeface="Courier New" pitchFamily="49" charset="0"/>
              <a:buChar char="o"/>
            </a:pPr>
            <a:r>
              <a:rPr lang="de-DE" sz="1600" dirty="0" smtClean="0">
                <a:latin typeface="Calibri"/>
                <a:cs typeface="Calibri"/>
              </a:rPr>
              <a:t>Umsetzen und drehen in einem :</a:t>
            </a:r>
            <a:br>
              <a:rPr lang="de-DE" sz="1600" dirty="0" smtClean="0">
                <a:latin typeface="Calibri"/>
                <a:cs typeface="Calibri"/>
              </a:rPr>
            </a:br>
            <a:r>
              <a:rPr lang="de-DE" sz="1600" dirty="0" smtClean="0">
                <a:latin typeface="Calibri"/>
                <a:cs typeface="Calibri"/>
              </a:rPr>
              <a:t>Alternative zu typischer Pick &amp;Place Einheit mit gleichzeitiger Drehung des Werkstückes (siehe Bewegungsablauf auf Seite 2), d.h. beim Einsatz des Drehladers entfällt die zusätzliche Dreheinheit um das Werkstück zu drehen</a:t>
            </a:r>
          </a:p>
          <a:p>
            <a:pPr marL="180000" lvl="1" indent="-180000">
              <a:buClr>
                <a:srgbClr val="003D6A"/>
              </a:buClr>
              <a:buFont typeface="Courier New" pitchFamily="49" charset="0"/>
              <a:buChar char="o"/>
            </a:pPr>
            <a:r>
              <a:rPr lang="de-DE" sz="1600" dirty="0" smtClean="0">
                <a:latin typeface="Calibri"/>
                <a:cs typeface="Calibri"/>
              </a:rPr>
              <a:t>Baut sehr kompakt. Radius der Anschraubfläche ist 52 mm, somit lässt sich auf engsten </a:t>
            </a:r>
            <a:r>
              <a:rPr lang="de-DE" sz="1600" dirty="0" smtClean="0"/>
              <a:t>Bauraum umsetzen und drehen</a:t>
            </a:r>
          </a:p>
          <a:p>
            <a:pPr marL="180000" lvl="1" indent="-180000">
              <a:buClr>
                <a:srgbClr val="003D6A"/>
              </a:buClr>
              <a:buFont typeface="Courier New" pitchFamily="49" charset="0"/>
              <a:buChar char="o"/>
            </a:pPr>
            <a:endParaRPr lang="de-DE" sz="1600" dirty="0" smtClean="0"/>
          </a:p>
          <a:p>
            <a:pPr marL="180000" indent="-180000"/>
            <a:r>
              <a:rPr lang="de-DE" b="1" dirty="0" smtClean="0"/>
              <a:t>Weitere Produktmerkmale:</a:t>
            </a:r>
            <a:r>
              <a:rPr lang="de-DE" dirty="0" smtClean="0"/>
              <a:t> </a:t>
            </a:r>
            <a:r>
              <a:rPr lang="de-DE" sz="2000" dirty="0" smtClean="0"/>
              <a:t> </a:t>
            </a:r>
          </a:p>
          <a:p>
            <a:pPr marL="180000" lvl="1" indent="-180000">
              <a:buClr>
                <a:srgbClr val="003D6A"/>
              </a:buClr>
              <a:buFont typeface="Courier New" pitchFamily="49" charset="0"/>
              <a:buChar char="o"/>
            </a:pPr>
            <a:r>
              <a:rPr lang="de-DE" sz="1600" dirty="0" smtClean="0">
                <a:latin typeface="Calibri"/>
                <a:cs typeface="Calibri"/>
              </a:rPr>
              <a:t>Steife Bauweise</a:t>
            </a:r>
          </a:p>
          <a:p>
            <a:pPr marL="180000" lvl="1" indent="-180000">
              <a:buClr>
                <a:srgbClr val="003D6A"/>
              </a:buClr>
              <a:buFont typeface="Courier New" pitchFamily="49" charset="0"/>
              <a:buChar char="o"/>
            </a:pPr>
            <a:r>
              <a:rPr lang="de-DE" sz="1600" dirty="0" smtClean="0">
                <a:latin typeface="Calibri"/>
                <a:cs typeface="Calibri"/>
              </a:rPr>
              <a:t>Kurze Taktzeiten</a:t>
            </a:r>
          </a:p>
          <a:p>
            <a:pPr marL="180000" lvl="1" indent="-180000">
              <a:buClr>
                <a:srgbClr val="003D6A"/>
              </a:buClr>
              <a:buFont typeface="Courier New" pitchFamily="49" charset="0"/>
              <a:buChar char="o"/>
            </a:pPr>
            <a:r>
              <a:rPr lang="de-DE" sz="1600" dirty="0" smtClean="0">
                <a:latin typeface="Calibri"/>
                <a:cs typeface="Calibri"/>
              </a:rPr>
              <a:t>Allein durch die Ansteuerung zwei Wartepositionen realisierbar</a:t>
            </a:r>
          </a:p>
          <a:p>
            <a:pPr marL="180000" lvl="1" indent="-180000">
              <a:buClr>
                <a:srgbClr val="003D6A"/>
              </a:buClr>
              <a:buFont typeface="Courier New" pitchFamily="49" charset="0"/>
              <a:buChar char="o"/>
            </a:pPr>
            <a:r>
              <a:rPr lang="de-DE" sz="1600" dirty="0" smtClean="0">
                <a:latin typeface="Calibri"/>
                <a:cs typeface="Calibri"/>
              </a:rPr>
              <a:t>Durch verschleiften Betrieb besonders ruhiger und schneller Lauf möglich</a:t>
            </a:r>
          </a:p>
          <a:p>
            <a:pPr marL="180000" lvl="1" indent="-180000">
              <a:buClr>
                <a:srgbClr val="003D6A"/>
              </a:buClr>
              <a:buFont typeface="Courier New" pitchFamily="49" charset="0"/>
              <a:buChar char="o"/>
            </a:pPr>
            <a:r>
              <a:rPr lang="de-DE" sz="1600" dirty="0" smtClean="0">
                <a:latin typeface="Calibri"/>
                <a:cs typeface="Calibri"/>
              </a:rPr>
              <a:t>Kompakte Bauform – einfache Montage</a:t>
            </a:r>
          </a:p>
          <a:p>
            <a:pPr marL="180000" lvl="1" indent="-180000">
              <a:buClr>
                <a:srgbClr val="003D6A"/>
              </a:buClr>
              <a:buFont typeface="Courier New" pitchFamily="49" charset="0"/>
              <a:buChar char="o"/>
            </a:pPr>
            <a:r>
              <a:rPr lang="de-DE" sz="1600" dirty="0" smtClean="0">
                <a:latin typeface="Calibri"/>
                <a:cs typeface="Calibri"/>
              </a:rPr>
              <a:t>Die Drehbewegung kann bei 90° gestoppt werden, um z.B. NIO Teile auszuwerfen oder um aus den Arbeitsräumen rauszufahren</a:t>
            </a:r>
          </a:p>
        </p:txBody>
      </p:sp>
      <p:grpSp>
        <p:nvGrpSpPr>
          <p:cNvPr id="15" name="Gruppieren 6"/>
          <p:cNvGrpSpPr/>
          <p:nvPr/>
        </p:nvGrpSpPr>
        <p:grpSpPr>
          <a:xfrm>
            <a:off x="5696712" y="249735"/>
            <a:ext cx="3199046" cy="461665"/>
            <a:chOff x="5285232" y="268023"/>
            <a:chExt cx="3199046" cy="461665"/>
          </a:xfrm>
        </p:grpSpPr>
        <p:sp>
          <p:nvSpPr>
            <p:cNvPr id="16" name="Textfeld 15"/>
            <p:cNvSpPr txBox="1"/>
            <p:nvPr/>
          </p:nvSpPr>
          <p:spPr>
            <a:xfrm>
              <a:off x="6382512" y="268023"/>
              <a:ext cx="1024128" cy="461665"/>
            </a:xfrm>
            <a:prstGeom prst="rect">
              <a:avLst/>
            </a:prstGeom>
            <a:solidFill>
              <a:schemeClr val="bg1"/>
            </a:solidFill>
            <a:ln>
              <a:solidFill>
                <a:srgbClr val="00446B"/>
              </a:solidFill>
            </a:ln>
          </p:spPr>
          <p:txBody>
            <a:bodyPr wrap="square" rtlCol="0">
              <a:spAutoFit/>
            </a:bodyPr>
            <a:lstStyle/>
            <a:p>
              <a:r>
                <a:rPr lang="de-DE" sz="1200" dirty="0" smtClean="0">
                  <a:solidFill>
                    <a:schemeClr val="tx2"/>
                  </a:solidFill>
                </a:rPr>
                <a:t>Nachfolge-</a:t>
              </a:r>
              <a:r>
                <a:rPr lang="de-DE" sz="1200" dirty="0" err="1" smtClean="0">
                  <a:solidFill>
                    <a:schemeClr val="tx2"/>
                  </a:solidFill>
                </a:rPr>
                <a:t>produkt</a:t>
              </a:r>
              <a:endParaRPr lang="de-DE" sz="1200" dirty="0" smtClean="0">
                <a:solidFill>
                  <a:schemeClr val="tx2"/>
                </a:solidFill>
              </a:endParaRPr>
            </a:p>
          </p:txBody>
        </p:sp>
        <p:sp>
          <p:nvSpPr>
            <p:cNvPr id="17" name="Textfeld 16"/>
            <p:cNvSpPr txBox="1"/>
            <p:nvPr/>
          </p:nvSpPr>
          <p:spPr>
            <a:xfrm>
              <a:off x="7460150" y="268023"/>
              <a:ext cx="1024128" cy="461665"/>
            </a:xfrm>
            <a:prstGeom prst="rect">
              <a:avLst/>
            </a:prstGeom>
            <a:solidFill>
              <a:schemeClr val="tx2"/>
            </a:solidFill>
            <a:ln>
              <a:solidFill>
                <a:srgbClr val="00446B"/>
              </a:solidFill>
            </a:ln>
          </p:spPr>
          <p:txBody>
            <a:bodyPr wrap="square" rtlCol="0">
              <a:spAutoFit/>
            </a:bodyPr>
            <a:lstStyle/>
            <a:p>
              <a:r>
                <a:rPr lang="de-DE" sz="1200" dirty="0" smtClean="0">
                  <a:solidFill>
                    <a:schemeClr val="bg1"/>
                  </a:solidFill>
                </a:rPr>
                <a:t>Baureihen-</a:t>
              </a:r>
              <a:r>
                <a:rPr lang="de-DE" sz="1200" dirty="0" err="1" smtClean="0">
                  <a:solidFill>
                    <a:schemeClr val="bg1"/>
                  </a:solidFill>
                </a:rPr>
                <a:t>erweiterung</a:t>
              </a:r>
              <a:endParaRPr lang="de-DE" sz="1200" dirty="0">
                <a:solidFill>
                  <a:schemeClr val="bg1"/>
                </a:solidFill>
              </a:endParaRPr>
            </a:p>
          </p:txBody>
        </p:sp>
        <p:sp>
          <p:nvSpPr>
            <p:cNvPr id="18" name="Textfeld 17"/>
            <p:cNvSpPr txBox="1"/>
            <p:nvPr/>
          </p:nvSpPr>
          <p:spPr>
            <a:xfrm>
              <a:off x="5285232" y="268023"/>
              <a:ext cx="1024128" cy="461665"/>
            </a:xfrm>
            <a:prstGeom prst="rect">
              <a:avLst/>
            </a:prstGeom>
            <a:solidFill>
              <a:schemeClr val="bg1"/>
            </a:solidFill>
            <a:ln>
              <a:solidFill>
                <a:srgbClr val="00446B"/>
              </a:solidFill>
            </a:ln>
          </p:spPr>
          <p:txBody>
            <a:bodyPr wrap="square" rtlCol="0">
              <a:spAutoFit/>
            </a:bodyPr>
            <a:lstStyle/>
            <a:p>
              <a:r>
                <a:rPr lang="de-DE" sz="1200" dirty="0" smtClean="0">
                  <a:solidFill>
                    <a:schemeClr val="tx2"/>
                  </a:solidFill>
                </a:rPr>
                <a:t>Neuprodukt</a:t>
              </a:r>
            </a:p>
            <a:p>
              <a:endParaRPr lang="de-DE" sz="1200" dirty="0" smtClean="0">
                <a:solidFill>
                  <a:schemeClr val="bg1"/>
                </a:solidFill>
              </a:endParaRPr>
            </a:p>
          </p:txBody>
        </p:sp>
      </p:grpSp>
      <p:pic>
        <p:nvPicPr>
          <p:cNvPr id="6146" name="Picture 2"/>
          <p:cNvPicPr>
            <a:picLocks noChangeAspect="1" noChangeArrowheads="1"/>
          </p:cNvPicPr>
          <p:nvPr/>
        </p:nvPicPr>
        <p:blipFill>
          <a:blip r:embed="rId2" cstate="screen"/>
          <a:srcRect/>
          <a:stretch>
            <a:fillRect/>
          </a:stretch>
        </p:blipFill>
        <p:spPr bwMode="auto">
          <a:xfrm>
            <a:off x="561444" y="1618520"/>
            <a:ext cx="2223506" cy="4650304"/>
          </a:xfrm>
          <a:prstGeom prst="rect">
            <a:avLst/>
          </a:prstGeom>
          <a:noFill/>
          <a:ln w="9525">
            <a:noFill/>
            <a:miter lim="800000"/>
            <a:headEnd/>
            <a:tailEnd/>
          </a:ln>
        </p:spPr>
      </p:pic>
      <p:sp>
        <p:nvSpPr>
          <p:cNvPr id="11" name="Titel 4"/>
          <p:cNvSpPr txBox="1">
            <a:spLocks/>
          </p:cNvSpPr>
          <p:nvPr/>
        </p:nvSpPr>
        <p:spPr>
          <a:xfrm>
            <a:off x="561444" y="389469"/>
            <a:ext cx="8142290" cy="1155245"/>
          </a:xfrm>
          <a:prstGeom prst="rect">
            <a:avLst/>
          </a:prstGeom>
        </p:spPr>
        <p:txBody>
          <a:bodyPr anchor="t"/>
          <a:lstStyle/>
          <a:p>
            <a:pPr>
              <a:spcBef>
                <a:spcPct val="0"/>
              </a:spcBef>
              <a:defRPr/>
            </a:pPr>
            <a: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t>DRL mit Mittelstellung </a:t>
            </a:r>
            <a:b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br>
            <a:r>
              <a:rPr kumimoji="0" lang="de-DE" sz="2000" b="1" i="0" u="none" strike="noStrike" kern="1200" cap="none" spc="0" normalizeH="0" baseline="0" noProof="0" dirty="0" smtClean="0">
                <a:ln>
                  <a:noFill/>
                </a:ln>
                <a:solidFill>
                  <a:srgbClr val="00446B"/>
                </a:solidFill>
                <a:effectLst/>
                <a:uLnTx/>
                <a:uFillTx/>
                <a:latin typeface="Calibri"/>
                <a:ea typeface="+mj-ea"/>
                <a:cs typeface="Calibri"/>
              </a:rPr>
              <a:t>#1: </a:t>
            </a:r>
            <a:r>
              <a:rPr lang="de-DE" sz="2000" b="1" dirty="0" smtClean="0">
                <a:solidFill>
                  <a:srgbClr val="00446B"/>
                </a:solidFill>
                <a:latin typeface="Calibri"/>
                <a:ea typeface="+mj-ea"/>
                <a:cs typeface="Calibri"/>
              </a:rPr>
              <a:t>Umsetzen und drehen auf den engsten </a:t>
            </a:r>
            <a:r>
              <a:rPr lang="de-DE" sz="2000" b="1" dirty="0" err="1" smtClean="0">
                <a:solidFill>
                  <a:srgbClr val="00446B"/>
                </a:solidFill>
                <a:latin typeface="Calibri"/>
                <a:ea typeface="+mj-ea"/>
                <a:cs typeface="Calibri"/>
              </a:rPr>
              <a:t>Bauraum</a:t>
            </a:r>
            <a:r>
              <a:rPr lang="de-DE" sz="2000" b="1" dirty="0" smtClean="0">
                <a:solidFill>
                  <a:srgbClr val="00446B"/>
                </a:solidFill>
                <a:latin typeface="Calibri"/>
                <a:ea typeface="+mj-ea"/>
                <a:cs typeface="Calibri"/>
              </a:rPr>
              <a:t>. Jetzt auch mit Mittelstellung.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0"/>
          </p:nvPr>
        </p:nvSpPr>
        <p:spPr>
          <a:xfrm>
            <a:off x="569910" y="1612955"/>
            <a:ext cx="8066089" cy="4719607"/>
          </a:xfrm>
        </p:spPr>
        <p:txBody>
          <a:bodyPr/>
          <a:lstStyle/>
          <a:p>
            <a:pPr marL="180000" indent="-180000">
              <a:lnSpc>
                <a:spcPct val="100000"/>
              </a:lnSpc>
              <a:spcBef>
                <a:spcPts val="350"/>
              </a:spcBef>
              <a:spcAft>
                <a:spcPts val="350"/>
              </a:spcAft>
              <a:defRPr/>
            </a:pPr>
            <a:r>
              <a:rPr lang="de-DE" sz="1800" b="1" dirty="0" smtClean="0">
                <a:solidFill>
                  <a:schemeClr val="tx1"/>
                </a:solidFill>
                <a:cs typeface="Times New Roman" pitchFamily="18" charset="0"/>
              </a:rPr>
              <a:t>Kundenmehrwert / Verkaufsargumentation:</a:t>
            </a:r>
          </a:p>
          <a:p>
            <a:pPr marL="180000" lvl="1" indent="-180000">
              <a:lnSpc>
                <a:spcPct val="100000"/>
              </a:lnSpc>
              <a:spcBef>
                <a:spcPts val="350"/>
              </a:spcBef>
              <a:spcAft>
                <a:spcPts val="350"/>
              </a:spcAft>
              <a:buFont typeface="Courier New" pitchFamily="49" charset="0"/>
              <a:buChar char="o"/>
              <a:defRPr/>
            </a:pPr>
            <a:r>
              <a:rPr lang="de-DE" sz="1600" dirty="0" smtClean="0">
                <a:solidFill>
                  <a:schemeClr val="tx1"/>
                </a:solidFill>
              </a:rPr>
              <a:t>Höhere Taktraten dadurch geringeren Zykluszeiten und deutlich höhere Produktivität</a:t>
            </a:r>
          </a:p>
          <a:p>
            <a:pPr marL="180000" lvl="1" indent="-180000">
              <a:lnSpc>
                <a:spcPct val="100000"/>
              </a:lnSpc>
              <a:spcBef>
                <a:spcPts val="350"/>
              </a:spcBef>
              <a:spcAft>
                <a:spcPts val="350"/>
              </a:spcAft>
              <a:buFont typeface="Courier New" pitchFamily="49" charset="0"/>
              <a:buChar char="o"/>
            </a:pPr>
            <a:r>
              <a:rPr lang="de-DE" sz="1600" dirty="0" smtClean="0">
                <a:solidFill>
                  <a:schemeClr val="tx1"/>
                </a:solidFill>
              </a:rPr>
              <a:t>Hochflexible Ansteuerung dadurch kann direkt über der Aufnahme- oder Ablagepositionen gestoppt werden, um aus dem Arbeitsraum rauszufahren. Dadurch insgesamt höhere Prozesssicherheit.</a:t>
            </a:r>
          </a:p>
          <a:p>
            <a:pPr marL="180000" lvl="1" indent="-180000">
              <a:lnSpc>
                <a:spcPct val="100000"/>
              </a:lnSpc>
              <a:spcBef>
                <a:spcPts val="350"/>
              </a:spcBef>
              <a:spcAft>
                <a:spcPts val="350"/>
              </a:spcAft>
              <a:buFont typeface="Courier New" pitchFamily="49" charset="0"/>
              <a:buChar char="o"/>
            </a:pPr>
            <a:r>
              <a:rPr lang="de-DE" sz="1600" dirty="0" smtClean="0">
                <a:solidFill>
                  <a:schemeClr val="tx1"/>
                </a:solidFill>
              </a:rPr>
              <a:t>Schwenkhub je Seite um ±2° einstellbar dadurch Toleranzen der Aufnahme- und Ablagepositionen kompensierbar.</a:t>
            </a:r>
          </a:p>
          <a:p>
            <a:pPr marL="180000" lvl="1" indent="-180000">
              <a:lnSpc>
                <a:spcPct val="100000"/>
              </a:lnSpc>
              <a:spcBef>
                <a:spcPts val="350"/>
              </a:spcBef>
              <a:spcAft>
                <a:spcPts val="350"/>
              </a:spcAft>
              <a:buFont typeface="Courier New" pitchFamily="49" charset="0"/>
              <a:buChar char="o"/>
            </a:pPr>
            <a:r>
              <a:rPr lang="de-DE" sz="1600" dirty="0" smtClean="0">
                <a:solidFill>
                  <a:schemeClr val="tx1"/>
                </a:solidFill>
              </a:rPr>
              <a:t>Vertikalhub je Seite um 10 mm unabhängig voneinander einstellbar dadurch verschiedene Aufnahme- und Ablagepositionen realisierbar</a:t>
            </a:r>
          </a:p>
          <a:p>
            <a:pPr marL="180000" lvl="1" indent="-180000">
              <a:lnSpc>
                <a:spcPct val="100000"/>
              </a:lnSpc>
              <a:spcBef>
                <a:spcPts val="350"/>
              </a:spcBef>
              <a:spcAft>
                <a:spcPts val="350"/>
              </a:spcAft>
              <a:buFont typeface="Courier New" pitchFamily="49" charset="0"/>
              <a:buChar char="o"/>
            </a:pPr>
            <a:r>
              <a:rPr lang="de-DE" sz="1600" dirty="0" smtClean="0">
                <a:solidFill>
                  <a:schemeClr val="tx1"/>
                </a:solidFill>
              </a:rPr>
              <a:t>Voll im Systembaukasten der Montageautomation intergiert dadurch höchste Flexibilität / </a:t>
            </a:r>
            <a:r>
              <a:rPr lang="de-DE" sz="1600" dirty="0" err="1" smtClean="0">
                <a:solidFill>
                  <a:schemeClr val="tx1"/>
                </a:solidFill>
              </a:rPr>
              <a:t>Modularität</a:t>
            </a:r>
            <a:endParaRPr lang="de-DE" sz="1600" dirty="0" smtClean="0">
              <a:solidFill>
                <a:schemeClr val="tx1"/>
              </a:solidFill>
            </a:endParaRPr>
          </a:p>
          <a:p>
            <a:pPr marL="180000" lvl="1" indent="-180000">
              <a:lnSpc>
                <a:spcPct val="100000"/>
              </a:lnSpc>
              <a:spcBef>
                <a:spcPts val="350"/>
              </a:spcBef>
              <a:spcAft>
                <a:spcPts val="350"/>
              </a:spcAft>
              <a:buFont typeface="Courier New" pitchFamily="49" charset="0"/>
              <a:buChar char="o"/>
            </a:pPr>
            <a:r>
              <a:rPr lang="de-DE" sz="1600" dirty="0" smtClean="0">
                <a:solidFill>
                  <a:schemeClr val="tx1"/>
                </a:solidFill>
              </a:rPr>
              <a:t>Höchste Flexibilität mit der Mittelstellung. Dadurch lassen sich weitere Zyklusbewegungen abbilden. Zum Beispiel kann der Zyklus in der Drehbewegung gezielt gestoppt werden, wenn die Ablagestation noch nicht bereit ist. Oder an der Stelle können Teile die nicht in Ordnung sind (NIO) ausgeworfen werden.</a:t>
            </a:r>
          </a:p>
        </p:txBody>
      </p:sp>
      <p:sp>
        <p:nvSpPr>
          <p:cNvPr id="32770" name="Fußzeilenplatzhalter 4"/>
          <p:cNvSpPr>
            <a:spLocks noGrp="1"/>
          </p:cNvSpPr>
          <p:nvPr>
            <p:ph type="ftr" sz="quarter" idx="3"/>
          </p:nvPr>
        </p:nvSpPr>
        <p:spPr bwMode="auto">
          <a:prstGeom prst="rect">
            <a:avLst/>
          </a:prstGeom>
          <a:noFill/>
          <a:ln>
            <a:miter lim="800000"/>
            <a:headEnd/>
            <a:tailEnd/>
          </a:ln>
        </p:spPr>
        <p:txBody>
          <a:bodyPr wrap="square" numCol="1" anchorCtr="0" compatLnSpc="1">
            <a:prstTxWarp prst="textNoShape">
              <a:avLst/>
            </a:prstTxWarp>
          </a:bodyPr>
          <a:lstStyle/>
          <a:p>
            <a:r>
              <a:rPr lang="de-DE" dirty="0" smtClean="0"/>
              <a:t>Benchmark-Produkte MOTEK 2015</a:t>
            </a:r>
          </a:p>
        </p:txBody>
      </p:sp>
      <p:sp>
        <p:nvSpPr>
          <p:cNvPr id="6" name="Foliennummernplatzhalter 5"/>
          <p:cNvSpPr>
            <a:spLocks noGrp="1"/>
          </p:cNvSpPr>
          <p:nvPr>
            <p:ph type="sldNum" sz="quarter" idx="4"/>
          </p:nvPr>
        </p:nvSpPr>
        <p:spPr/>
        <p:txBody>
          <a:bodyPr/>
          <a:lstStyle/>
          <a:p>
            <a:fld id="{67E460E2-A79B-FD4C-875F-CB1722C97EA1}" type="slidenum">
              <a:rPr lang="de-DE" smtClean="0"/>
              <a:pPr/>
              <a:t>3</a:t>
            </a:fld>
            <a:endParaRPr lang="de-DE" dirty="0"/>
          </a:p>
        </p:txBody>
      </p:sp>
      <p:grpSp>
        <p:nvGrpSpPr>
          <p:cNvPr id="12" name="Gruppieren 6"/>
          <p:cNvGrpSpPr/>
          <p:nvPr/>
        </p:nvGrpSpPr>
        <p:grpSpPr>
          <a:xfrm>
            <a:off x="5696712" y="249735"/>
            <a:ext cx="3199046" cy="461665"/>
            <a:chOff x="5285232" y="268023"/>
            <a:chExt cx="3199046" cy="461665"/>
          </a:xfrm>
        </p:grpSpPr>
        <p:sp>
          <p:nvSpPr>
            <p:cNvPr id="13" name="Textfeld 12"/>
            <p:cNvSpPr txBox="1"/>
            <p:nvPr/>
          </p:nvSpPr>
          <p:spPr>
            <a:xfrm>
              <a:off x="6382512" y="268023"/>
              <a:ext cx="1024128" cy="461665"/>
            </a:xfrm>
            <a:prstGeom prst="rect">
              <a:avLst/>
            </a:prstGeom>
            <a:solidFill>
              <a:schemeClr val="bg1"/>
            </a:solidFill>
            <a:ln>
              <a:solidFill>
                <a:srgbClr val="00446B"/>
              </a:solidFill>
            </a:ln>
          </p:spPr>
          <p:txBody>
            <a:bodyPr wrap="square" rtlCol="0">
              <a:spAutoFit/>
            </a:bodyPr>
            <a:lstStyle/>
            <a:p>
              <a:r>
                <a:rPr lang="de-DE" sz="1200" dirty="0" smtClean="0">
                  <a:solidFill>
                    <a:schemeClr val="tx2"/>
                  </a:solidFill>
                </a:rPr>
                <a:t>Nachfolge-</a:t>
              </a:r>
              <a:r>
                <a:rPr lang="de-DE" sz="1200" dirty="0" err="1" smtClean="0">
                  <a:solidFill>
                    <a:schemeClr val="tx2"/>
                  </a:solidFill>
                </a:rPr>
                <a:t>produkt</a:t>
              </a:r>
              <a:endParaRPr lang="de-DE" sz="1200" dirty="0" smtClean="0">
                <a:solidFill>
                  <a:schemeClr val="tx2"/>
                </a:solidFill>
              </a:endParaRPr>
            </a:p>
          </p:txBody>
        </p:sp>
        <p:sp>
          <p:nvSpPr>
            <p:cNvPr id="14" name="Textfeld 13"/>
            <p:cNvSpPr txBox="1"/>
            <p:nvPr/>
          </p:nvSpPr>
          <p:spPr>
            <a:xfrm>
              <a:off x="7460150" y="268023"/>
              <a:ext cx="1024128" cy="461665"/>
            </a:xfrm>
            <a:prstGeom prst="rect">
              <a:avLst/>
            </a:prstGeom>
            <a:solidFill>
              <a:schemeClr val="tx2"/>
            </a:solidFill>
            <a:ln>
              <a:solidFill>
                <a:srgbClr val="00446B"/>
              </a:solidFill>
            </a:ln>
          </p:spPr>
          <p:txBody>
            <a:bodyPr wrap="square" rtlCol="0">
              <a:spAutoFit/>
            </a:bodyPr>
            <a:lstStyle/>
            <a:p>
              <a:r>
                <a:rPr lang="de-DE" sz="1200" dirty="0" smtClean="0">
                  <a:solidFill>
                    <a:schemeClr val="bg1"/>
                  </a:solidFill>
                </a:rPr>
                <a:t>Baureihen-</a:t>
              </a:r>
              <a:r>
                <a:rPr lang="de-DE" sz="1200" dirty="0" err="1" smtClean="0">
                  <a:solidFill>
                    <a:schemeClr val="bg1"/>
                  </a:solidFill>
                </a:rPr>
                <a:t>erweiterung</a:t>
              </a:r>
              <a:endParaRPr lang="de-DE" sz="1200" dirty="0">
                <a:solidFill>
                  <a:schemeClr val="bg1"/>
                </a:solidFill>
              </a:endParaRPr>
            </a:p>
          </p:txBody>
        </p:sp>
        <p:sp>
          <p:nvSpPr>
            <p:cNvPr id="15" name="Textfeld 14"/>
            <p:cNvSpPr txBox="1"/>
            <p:nvPr/>
          </p:nvSpPr>
          <p:spPr>
            <a:xfrm>
              <a:off x="5285232" y="268023"/>
              <a:ext cx="1024128" cy="461665"/>
            </a:xfrm>
            <a:prstGeom prst="rect">
              <a:avLst/>
            </a:prstGeom>
            <a:solidFill>
              <a:schemeClr val="bg1"/>
            </a:solidFill>
            <a:ln>
              <a:solidFill>
                <a:srgbClr val="00446B"/>
              </a:solidFill>
            </a:ln>
          </p:spPr>
          <p:txBody>
            <a:bodyPr wrap="square" rtlCol="0">
              <a:spAutoFit/>
            </a:bodyPr>
            <a:lstStyle/>
            <a:p>
              <a:r>
                <a:rPr lang="de-DE" sz="1200" dirty="0" smtClean="0">
                  <a:solidFill>
                    <a:schemeClr val="tx2"/>
                  </a:solidFill>
                </a:rPr>
                <a:t>Neuprodukt</a:t>
              </a:r>
            </a:p>
            <a:p>
              <a:endParaRPr lang="de-DE" sz="1200" dirty="0" smtClean="0">
                <a:solidFill>
                  <a:schemeClr val="bg1"/>
                </a:solidFill>
              </a:endParaRPr>
            </a:p>
          </p:txBody>
        </p:sp>
      </p:grpSp>
      <p:sp>
        <p:nvSpPr>
          <p:cNvPr id="17" name="Titel 4"/>
          <p:cNvSpPr txBox="1">
            <a:spLocks/>
          </p:cNvSpPr>
          <p:nvPr/>
        </p:nvSpPr>
        <p:spPr>
          <a:xfrm>
            <a:off x="561444" y="389469"/>
            <a:ext cx="8142290" cy="1155245"/>
          </a:xfrm>
          <a:prstGeom prst="rect">
            <a:avLst/>
          </a:prstGeom>
        </p:spPr>
        <p:txBody>
          <a:bodyPr anchor="t"/>
          <a:lstStyle/>
          <a:p>
            <a:pPr>
              <a:spcBef>
                <a:spcPct val="0"/>
              </a:spcBef>
              <a:defRPr/>
            </a:pPr>
            <a: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t>DRL mit Mittelstellung </a:t>
            </a:r>
            <a:b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br>
            <a:r>
              <a:rPr kumimoji="0" lang="de-DE" sz="2000" b="1" i="0" u="none" strike="noStrike" kern="1200" cap="none" spc="0" normalizeH="0" baseline="0" noProof="0" dirty="0" smtClean="0">
                <a:ln>
                  <a:noFill/>
                </a:ln>
                <a:solidFill>
                  <a:srgbClr val="00446B"/>
                </a:solidFill>
                <a:effectLst/>
                <a:uLnTx/>
                <a:uFillTx/>
                <a:latin typeface="Calibri"/>
                <a:ea typeface="+mj-ea"/>
                <a:cs typeface="Calibri"/>
              </a:rPr>
              <a:t>#1: </a:t>
            </a:r>
            <a:r>
              <a:rPr lang="de-DE" sz="2000" b="1" dirty="0" smtClean="0">
                <a:solidFill>
                  <a:srgbClr val="00446B"/>
                </a:solidFill>
                <a:latin typeface="Calibri"/>
                <a:ea typeface="+mj-ea"/>
                <a:cs typeface="Calibri"/>
              </a:rPr>
              <a:t>Umsetzen und drehen auf den engsten </a:t>
            </a:r>
            <a:r>
              <a:rPr lang="de-DE" sz="2000" b="1" dirty="0" err="1" smtClean="0">
                <a:solidFill>
                  <a:srgbClr val="00446B"/>
                </a:solidFill>
                <a:latin typeface="Calibri"/>
                <a:ea typeface="+mj-ea"/>
                <a:cs typeface="Calibri"/>
              </a:rPr>
              <a:t>Bauraum</a:t>
            </a:r>
            <a:r>
              <a:rPr lang="de-DE" sz="2000" b="1" dirty="0" smtClean="0">
                <a:solidFill>
                  <a:srgbClr val="00446B"/>
                </a:solidFill>
                <a:latin typeface="Calibri"/>
                <a:ea typeface="+mj-ea"/>
                <a:cs typeface="Calibri"/>
              </a:rPr>
              <a:t>. Jetzt auch mit Mittelstellung.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Desktop\Funktionsschnittbilder\drl_mittenstellung_funktionsschnittbild_mit_legende.tif"/>
          <p:cNvPicPr>
            <a:picLocks noChangeAspect="1" noChangeArrowheads="1"/>
          </p:cNvPicPr>
          <p:nvPr/>
        </p:nvPicPr>
        <p:blipFill>
          <a:blip r:embed="rId2" cstate="screen"/>
          <a:srcRect l="22337" r="25708"/>
          <a:stretch>
            <a:fillRect/>
          </a:stretch>
        </p:blipFill>
        <p:spPr bwMode="auto">
          <a:xfrm>
            <a:off x="88283" y="1390364"/>
            <a:ext cx="2562417" cy="3560670"/>
          </a:xfrm>
          <a:prstGeom prst="rect">
            <a:avLst/>
          </a:prstGeom>
          <a:noFill/>
        </p:spPr>
      </p:pic>
      <p:sp>
        <p:nvSpPr>
          <p:cNvPr id="33796" name="Fußzeilenplatzhalter 4"/>
          <p:cNvSpPr>
            <a:spLocks noGrp="1"/>
          </p:cNvSpPr>
          <p:nvPr>
            <p:ph type="ftr" sz="quarter" idx="3"/>
          </p:nvPr>
        </p:nvSpPr>
        <p:spPr bwMode="auto">
          <a:prstGeom prst="rect">
            <a:avLst/>
          </a:prstGeom>
          <a:noFill/>
          <a:ln>
            <a:miter lim="800000"/>
            <a:headEnd/>
            <a:tailEnd/>
          </a:ln>
        </p:spPr>
        <p:txBody>
          <a:bodyPr wrap="square" numCol="1" anchorCtr="0" compatLnSpc="1">
            <a:prstTxWarp prst="textNoShape">
              <a:avLst/>
            </a:prstTxWarp>
          </a:bodyPr>
          <a:lstStyle/>
          <a:p>
            <a:r>
              <a:rPr lang="de-DE" dirty="0" smtClean="0"/>
              <a:t>Benchmark-Produkte MOTEK 2015</a:t>
            </a:r>
          </a:p>
        </p:txBody>
      </p:sp>
      <p:sp>
        <p:nvSpPr>
          <p:cNvPr id="19462" name="Textfeld 7"/>
          <p:cNvSpPr txBox="1">
            <a:spLocks noChangeArrowheads="1"/>
          </p:cNvSpPr>
          <p:nvPr/>
        </p:nvSpPr>
        <p:spPr bwMode="auto">
          <a:xfrm>
            <a:off x="2811446" y="1487160"/>
            <a:ext cx="6166200" cy="4647426"/>
          </a:xfrm>
          <a:prstGeom prst="rect">
            <a:avLst/>
          </a:prstGeom>
          <a:noFill/>
          <a:ln w="9525">
            <a:noFill/>
            <a:miter lim="800000"/>
            <a:headEnd/>
            <a:tailEnd/>
          </a:ln>
        </p:spPr>
        <p:txBody>
          <a:bodyPr wrap="square">
            <a:spAutoFit/>
          </a:bodyPr>
          <a:lstStyle/>
          <a:p>
            <a:pPr marL="180000" lvl="1" indent="-180000">
              <a:defRPr/>
            </a:pPr>
            <a:r>
              <a:rPr lang="de-DE" sz="1600" b="1" dirty="0" smtClean="0">
                <a:cs typeface="Times New Roman" pitchFamily="18" charset="0"/>
              </a:rPr>
              <a:t>Technische Basisdaten:</a:t>
            </a:r>
          </a:p>
          <a:p>
            <a:pPr marL="180000" lvl="1" indent="-180000">
              <a:buClr>
                <a:srgbClr val="003D6A"/>
              </a:buClr>
              <a:buFont typeface="Courier New" pitchFamily="49" charset="0"/>
              <a:buChar char="o"/>
            </a:pPr>
            <a:r>
              <a:rPr lang="de-DE" sz="1400" dirty="0" smtClean="0">
                <a:cs typeface="Calibri"/>
              </a:rPr>
              <a:t>Schwenkwinkel: Wahlweise 90° oder 180°</a:t>
            </a:r>
          </a:p>
          <a:p>
            <a:pPr marL="180000" lvl="1" indent="-180000">
              <a:buClr>
                <a:srgbClr val="003D6A"/>
              </a:buClr>
              <a:buFont typeface="Courier New" pitchFamily="49" charset="0"/>
              <a:buChar char="o"/>
            </a:pPr>
            <a:r>
              <a:rPr lang="de-DE" sz="1400" dirty="0" smtClean="0">
                <a:cs typeface="Calibri"/>
              </a:rPr>
              <a:t>Mittelstellung bei 90° - Nur bei der 180° Version</a:t>
            </a:r>
          </a:p>
          <a:p>
            <a:pPr marL="180000" lvl="1" indent="-180000">
              <a:buClr>
                <a:srgbClr val="003D6A"/>
              </a:buClr>
              <a:buFont typeface="Courier New" pitchFamily="49" charset="0"/>
              <a:buChar char="o"/>
            </a:pPr>
            <a:r>
              <a:rPr lang="de-DE" sz="1400" dirty="0" smtClean="0">
                <a:cs typeface="Calibri"/>
              </a:rPr>
              <a:t>Schwenkwinkeleinstellung pro </a:t>
            </a:r>
            <a:r>
              <a:rPr lang="de-DE" sz="1400" dirty="0" err="1" smtClean="0">
                <a:cs typeface="Calibri"/>
              </a:rPr>
              <a:t>Endlage</a:t>
            </a:r>
            <a:r>
              <a:rPr lang="de-DE" sz="1400" dirty="0" smtClean="0">
                <a:cs typeface="Calibri"/>
              </a:rPr>
              <a:t>: ±2°</a:t>
            </a:r>
          </a:p>
          <a:p>
            <a:pPr marL="180000" lvl="1" indent="-180000">
              <a:buClr>
                <a:srgbClr val="003D6A"/>
              </a:buClr>
              <a:buFont typeface="Courier New" pitchFamily="49" charset="0"/>
              <a:buChar char="o"/>
            </a:pPr>
            <a:r>
              <a:rPr lang="de-DE" sz="1400" dirty="0" smtClean="0">
                <a:cs typeface="Calibri"/>
              </a:rPr>
              <a:t>Vertikalhub: 33 mm, davon 18mm linear</a:t>
            </a:r>
          </a:p>
          <a:p>
            <a:pPr marL="180000" lvl="1" indent="-180000">
              <a:buClr>
                <a:srgbClr val="003D6A"/>
              </a:buClr>
              <a:buFont typeface="Courier New" pitchFamily="49" charset="0"/>
              <a:buChar char="o"/>
            </a:pPr>
            <a:r>
              <a:rPr lang="de-DE" sz="1400" dirty="0" smtClean="0">
                <a:cs typeface="Calibri"/>
              </a:rPr>
              <a:t>Vertikalhubeinstellung pro </a:t>
            </a:r>
            <a:r>
              <a:rPr lang="de-DE" sz="1400" dirty="0" err="1" smtClean="0">
                <a:cs typeface="Calibri"/>
              </a:rPr>
              <a:t>Endlage</a:t>
            </a:r>
            <a:r>
              <a:rPr lang="de-DE" sz="1400" dirty="0" smtClean="0">
                <a:cs typeface="Calibri"/>
              </a:rPr>
              <a:t>: 10 mm</a:t>
            </a:r>
          </a:p>
          <a:p>
            <a:pPr marL="180000" lvl="1" indent="-180000">
              <a:buClr>
                <a:srgbClr val="003D6A"/>
              </a:buClr>
              <a:buFont typeface="Courier New" pitchFamily="49" charset="0"/>
              <a:buChar char="o"/>
            </a:pPr>
            <a:r>
              <a:rPr lang="de-DE" sz="1400" dirty="0" smtClean="0">
                <a:cs typeface="Calibri"/>
              </a:rPr>
              <a:t>Vertikalhubdifferenz: max. 10 mm</a:t>
            </a:r>
          </a:p>
          <a:p>
            <a:pPr marL="180000" lvl="1" indent="-180000">
              <a:buClr>
                <a:srgbClr val="003D6A"/>
              </a:buClr>
              <a:buFont typeface="Courier New" pitchFamily="49" charset="0"/>
              <a:buChar char="o"/>
            </a:pPr>
            <a:r>
              <a:rPr lang="de-DE" sz="1400" dirty="0" smtClean="0">
                <a:cs typeface="Calibri"/>
              </a:rPr>
              <a:t>Betriebsdruck: 6 bar</a:t>
            </a:r>
          </a:p>
          <a:p>
            <a:pPr marL="180000" lvl="1" indent="-180000">
              <a:buClr>
                <a:srgbClr val="003D6A"/>
              </a:buClr>
              <a:buFont typeface="Courier New" pitchFamily="49" charset="0"/>
              <a:buChar char="o"/>
            </a:pPr>
            <a:r>
              <a:rPr lang="de-DE" sz="1400" dirty="0" smtClean="0">
                <a:cs typeface="Calibri"/>
              </a:rPr>
              <a:t>Drehmoment: 2.26 </a:t>
            </a:r>
            <a:r>
              <a:rPr lang="de-DE" sz="1400" dirty="0" err="1" smtClean="0">
                <a:cs typeface="Calibri"/>
              </a:rPr>
              <a:t>Nm</a:t>
            </a:r>
            <a:r>
              <a:rPr lang="de-DE" sz="1400" dirty="0" smtClean="0">
                <a:cs typeface="Calibri"/>
              </a:rPr>
              <a:t> (6 bar)</a:t>
            </a:r>
          </a:p>
          <a:p>
            <a:pPr marL="180000" lvl="1" indent="-180000">
              <a:buClr>
                <a:srgbClr val="003D6A"/>
              </a:buClr>
              <a:buFont typeface="Courier New" pitchFamily="49" charset="0"/>
              <a:buChar char="o"/>
            </a:pPr>
            <a:r>
              <a:rPr lang="de-DE" sz="1400" dirty="0" smtClean="0">
                <a:cs typeface="Calibri"/>
              </a:rPr>
              <a:t>Hubkraft: 245 N (6 bar)</a:t>
            </a:r>
          </a:p>
          <a:p>
            <a:pPr marL="180000" lvl="1" indent="-180000">
              <a:buClr>
                <a:srgbClr val="003D6A"/>
              </a:buClr>
              <a:buFont typeface="Courier New" pitchFamily="49" charset="0"/>
              <a:buChar char="o"/>
            </a:pPr>
            <a:r>
              <a:rPr lang="de-DE" sz="1400" dirty="0" smtClean="0">
                <a:cs typeface="Calibri"/>
              </a:rPr>
              <a:t>Max. Massenträgheitsmoment: 0,008 kgm2  (siehe Diagramm)</a:t>
            </a:r>
          </a:p>
          <a:p>
            <a:pPr marL="180000" lvl="1" indent="-180000">
              <a:buClr>
                <a:srgbClr val="003D6A"/>
              </a:buClr>
              <a:buFont typeface="Courier New" pitchFamily="49" charset="0"/>
              <a:buChar char="o"/>
            </a:pPr>
            <a:r>
              <a:rPr lang="de-DE" sz="1400" dirty="0" smtClean="0">
                <a:cs typeface="Calibri"/>
              </a:rPr>
              <a:t>2 Wartepositionen </a:t>
            </a:r>
            <a:r>
              <a:rPr lang="de-DE" sz="1400" dirty="0" err="1" smtClean="0"/>
              <a:t>anfahrbar</a:t>
            </a:r>
            <a:endParaRPr lang="de-DE" sz="1400" dirty="0" smtClean="0"/>
          </a:p>
          <a:p>
            <a:pPr marL="180000" indent="-180000"/>
            <a:endParaRPr lang="de-DE" sz="1400" b="1" dirty="0" smtClean="0"/>
          </a:p>
          <a:p>
            <a:pPr marL="180000" indent="-180000"/>
            <a:r>
              <a:rPr lang="de-DE" sz="1600" b="1" dirty="0" smtClean="0"/>
              <a:t>Funktion:</a:t>
            </a:r>
            <a:endParaRPr lang="de-DE" sz="1600" dirty="0" smtClean="0"/>
          </a:p>
          <a:p>
            <a:pPr marL="180000" lvl="1" indent="-180000">
              <a:buClr>
                <a:srgbClr val="003D6A"/>
              </a:buClr>
              <a:buFont typeface="Courier New" pitchFamily="49" charset="0"/>
              <a:buChar char="o"/>
            </a:pPr>
            <a:r>
              <a:rPr lang="de-DE" sz="1400" dirty="0" smtClean="0">
                <a:cs typeface="Calibri"/>
              </a:rPr>
              <a:t>Die Bewegungen eines vertikalen Zylinders und eines Drehantriebes werden über eine Kurvenrolle in einer Kurve zwangsgeführt. Dadurch können die Zylinder früher geschalten werden als bei konventionellen Hub-Schwenkeinheiten.</a:t>
            </a:r>
            <a:br>
              <a:rPr lang="de-DE" sz="1400" dirty="0" smtClean="0">
                <a:cs typeface="Calibri"/>
              </a:rPr>
            </a:br>
            <a:r>
              <a:rPr lang="de-DE" sz="1400" dirty="0" smtClean="0">
                <a:cs typeface="Calibri"/>
              </a:rPr>
              <a:t>Dies ermöglicht eine Taktrate von bis zu 90 Takten/min. (bei min. Beladung und 180° Schwenkwinkel, reine Schwenkzeit ohne Greifzeiten o.ä.).</a:t>
            </a:r>
          </a:p>
          <a:p>
            <a:pPr marL="180000" lvl="1" indent="-180000">
              <a:buClr>
                <a:srgbClr val="003D6A"/>
              </a:buClr>
              <a:buFont typeface="Courier New" pitchFamily="49" charset="0"/>
              <a:buChar char="o"/>
            </a:pPr>
            <a:r>
              <a:rPr lang="de-DE" sz="1400" dirty="0" smtClean="0">
                <a:cs typeface="Calibri"/>
              </a:rPr>
              <a:t>Der Mittelstellungszylinder stoppt die Drehbewegung bei 90°</a:t>
            </a:r>
          </a:p>
        </p:txBody>
      </p:sp>
      <p:sp>
        <p:nvSpPr>
          <p:cNvPr id="7" name="Foliennummernplatzhalter 6"/>
          <p:cNvSpPr>
            <a:spLocks noGrp="1"/>
          </p:cNvSpPr>
          <p:nvPr>
            <p:ph type="sldNum" sz="quarter" idx="4"/>
          </p:nvPr>
        </p:nvSpPr>
        <p:spPr/>
        <p:txBody>
          <a:bodyPr/>
          <a:lstStyle/>
          <a:p>
            <a:fld id="{67E460E2-A79B-FD4C-875F-CB1722C97EA1}" type="slidenum">
              <a:rPr lang="de-DE" smtClean="0"/>
              <a:pPr/>
              <a:t>4</a:t>
            </a:fld>
            <a:endParaRPr lang="de-DE" dirty="0"/>
          </a:p>
        </p:txBody>
      </p:sp>
      <p:grpSp>
        <p:nvGrpSpPr>
          <p:cNvPr id="18" name="Gruppieren 6"/>
          <p:cNvGrpSpPr/>
          <p:nvPr/>
        </p:nvGrpSpPr>
        <p:grpSpPr>
          <a:xfrm>
            <a:off x="5696712" y="249735"/>
            <a:ext cx="3199046" cy="461665"/>
            <a:chOff x="5285232" y="268023"/>
            <a:chExt cx="3199046" cy="461665"/>
          </a:xfrm>
        </p:grpSpPr>
        <p:sp>
          <p:nvSpPr>
            <p:cNvPr id="19" name="Textfeld 18"/>
            <p:cNvSpPr txBox="1"/>
            <p:nvPr/>
          </p:nvSpPr>
          <p:spPr>
            <a:xfrm>
              <a:off x="6382512" y="268023"/>
              <a:ext cx="1024128" cy="461665"/>
            </a:xfrm>
            <a:prstGeom prst="rect">
              <a:avLst/>
            </a:prstGeom>
            <a:solidFill>
              <a:schemeClr val="bg1"/>
            </a:solidFill>
            <a:ln>
              <a:solidFill>
                <a:srgbClr val="00446B"/>
              </a:solidFill>
            </a:ln>
          </p:spPr>
          <p:txBody>
            <a:bodyPr wrap="square" rtlCol="0">
              <a:spAutoFit/>
            </a:bodyPr>
            <a:lstStyle/>
            <a:p>
              <a:r>
                <a:rPr lang="de-DE" sz="1200" dirty="0" smtClean="0">
                  <a:solidFill>
                    <a:schemeClr val="tx2"/>
                  </a:solidFill>
                </a:rPr>
                <a:t>Nachfolge-</a:t>
              </a:r>
              <a:r>
                <a:rPr lang="de-DE" sz="1200" dirty="0" err="1" smtClean="0">
                  <a:solidFill>
                    <a:schemeClr val="tx2"/>
                  </a:solidFill>
                </a:rPr>
                <a:t>produkt</a:t>
              </a:r>
              <a:endParaRPr lang="de-DE" sz="1200" dirty="0" smtClean="0">
                <a:solidFill>
                  <a:schemeClr val="tx2"/>
                </a:solidFill>
              </a:endParaRPr>
            </a:p>
          </p:txBody>
        </p:sp>
        <p:sp>
          <p:nvSpPr>
            <p:cNvPr id="21" name="Textfeld 20"/>
            <p:cNvSpPr txBox="1"/>
            <p:nvPr/>
          </p:nvSpPr>
          <p:spPr>
            <a:xfrm>
              <a:off x="7460150" y="268023"/>
              <a:ext cx="1024128" cy="461665"/>
            </a:xfrm>
            <a:prstGeom prst="rect">
              <a:avLst/>
            </a:prstGeom>
            <a:solidFill>
              <a:schemeClr val="tx2"/>
            </a:solidFill>
            <a:ln>
              <a:solidFill>
                <a:srgbClr val="00446B"/>
              </a:solidFill>
            </a:ln>
          </p:spPr>
          <p:txBody>
            <a:bodyPr wrap="square" rtlCol="0">
              <a:spAutoFit/>
            </a:bodyPr>
            <a:lstStyle/>
            <a:p>
              <a:r>
                <a:rPr lang="de-DE" sz="1200" dirty="0" smtClean="0">
                  <a:solidFill>
                    <a:schemeClr val="bg1"/>
                  </a:solidFill>
                </a:rPr>
                <a:t>Baureihen-</a:t>
              </a:r>
              <a:r>
                <a:rPr lang="de-DE" sz="1200" dirty="0" err="1" smtClean="0">
                  <a:solidFill>
                    <a:schemeClr val="bg1"/>
                  </a:solidFill>
                </a:rPr>
                <a:t>erweiterung</a:t>
              </a:r>
              <a:endParaRPr lang="de-DE" sz="1200" dirty="0">
                <a:solidFill>
                  <a:schemeClr val="bg1"/>
                </a:solidFill>
              </a:endParaRPr>
            </a:p>
          </p:txBody>
        </p:sp>
        <p:sp>
          <p:nvSpPr>
            <p:cNvPr id="25" name="Textfeld 24"/>
            <p:cNvSpPr txBox="1"/>
            <p:nvPr/>
          </p:nvSpPr>
          <p:spPr>
            <a:xfrm>
              <a:off x="5285232" y="268023"/>
              <a:ext cx="1024128" cy="461665"/>
            </a:xfrm>
            <a:prstGeom prst="rect">
              <a:avLst/>
            </a:prstGeom>
            <a:solidFill>
              <a:schemeClr val="bg1"/>
            </a:solidFill>
            <a:ln>
              <a:solidFill>
                <a:srgbClr val="00446B"/>
              </a:solidFill>
            </a:ln>
          </p:spPr>
          <p:txBody>
            <a:bodyPr wrap="square" rtlCol="0">
              <a:spAutoFit/>
            </a:bodyPr>
            <a:lstStyle/>
            <a:p>
              <a:r>
                <a:rPr lang="de-DE" sz="1200" dirty="0" smtClean="0">
                  <a:solidFill>
                    <a:schemeClr val="tx2"/>
                  </a:solidFill>
                </a:rPr>
                <a:t>Neuprodukt</a:t>
              </a:r>
            </a:p>
            <a:p>
              <a:endParaRPr lang="de-DE" sz="1200" dirty="0" smtClean="0">
                <a:solidFill>
                  <a:schemeClr val="bg1"/>
                </a:solidFill>
              </a:endParaRPr>
            </a:p>
          </p:txBody>
        </p:sp>
      </p:grpSp>
      <p:sp>
        <p:nvSpPr>
          <p:cNvPr id="13" name="Textfeld 12"/>
          <p:cNvSpPr txBox="1"/>
          <p:nvPr/>
        </p:nvSpPr>
        <p:spPr>
          <a:xfrm>
            <a:off x="258168" y="4857464"/>
            <a:ext cx="2433476" cy="1323439"/>
          </a:xfrm>
          <a:prstGeom prst="rect">
            <a:avLst/>
          </a:prstGeom>
          <a:noFill/>
        </p:spPr>
        <p:txBody>
          <a:bodyPr wrap="square" rtlCol="0">
            <a:spAutoFit/>
          </a:bodyPr>
          <a:lstStyle/>
          <a:p>
            <a:pPr marL="180000" indent="-180000">
              <a:buFont typeface="+mj-lt"/>
              <a:buAutoNum type="arabicPeriod"/>
            </a:pPr>
            <a:r>
              <a:rPr lang="de-DE" sz="1600" dirty="0" smtClean="0"/>
              <a:t>Mittelstellung</a:t>
            </a:r>
          </a:p>
          <a:p>
            <a:pPr marL="180000" indent="-180000">
              <a:buFont typeface="+mj-lt"/>
              <a:buAutoNum type="arabicPeriod"/>
            </a:pPr>
            <a:r>
              <a:rPr lang="de-DE" sz="1600" dirty="0" smtClean="0"/>
              <a:t>Vertikalantrieb</a:t>
            </a:r>
          </a:p>
          <a:p>
            <a:pPr marL="180000" indent="-180000">
              <a:buFont typeface="+mj-lt"/>
              <a:buAutoNum type="arabicPeriod"/>
            </a:pPr>
            <a:r>
              <a:rPr lang="de-DE" sz="1600" dirty="0" smtClean="0"/>
              <a:t>Drehantrieb</a:t>
            </a:r>
          </a:p>
          <a:p>
            <a:pPr marL="180000" indent="-180000">
              <a:buFont typeface="+mj-lt"/>
              <a:buAutoNum type="arabicPeriod"/>
            </a:pPr>
            <a:r>
              <a:rPr lang="de-DE" sz="1600" dirty="0" smtClean="0"/>
              <a:t>Anschluss des Aufbaus</a:t>
            </a:r>
          </a:p>
          <a:p>
            <a:pPr marL="180000" indent="-180000">
              <a:buFont typeface="+mj-lt"/>
              <a:buAutoNum type="arabicPeriod"/>
            </a:pPr>
            <a:r>
              <a:rPr lang="de-DE" sz="1600" dirty="0" smtClean="0"/>
              <a:t>Kulisse</a:t>
            </a:r>
            <a:endParaRPr lang="de-DE" sz="1600" dirty="0"/>
          </a:p>
        </p:txBody>
      </p:sp>
      <p:sp>
        <p:nvSpPr>
          <p:cNvPr id="12" name="Titel 4"/>
          <p:cNvSpPr txBox="1">
            <a:spLocks/>
          </p:cNvSpPr>
          <p:nvPr/>
        </p:nvSpPr>
        <p:spPr>
          <a:xfrm>
            <a:off x="561444" y="389469"/>
            <a:ext cx="8142290" cy="1155245"/>
          </a:xfrm>
          <a:prstGeom prst="rect">
            <a:avLst/>
          </a:prstGeom>
        </p:spPr>
        <p:txBody>
          <a:bodyPr anchor="t"/>
          <a:lstStyle/>
          <a:p>
            <a:pPr>
              <a:spcBef>
                <a:spcPct val="0"/>
              </a:spcBef>
              <a:defRPr/>
            </a:pPr>
            <a: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t>DRL mit Mittelstellung </a:t>
            </a:r>
            <a:br>
              <a:rPr kumimoji="0" lang="de-DE" sz="3200" b="1" i="0" u="none" strike="noStrike" kern="1200" cap="none" spc="0" normalizeH="0" baseline="0" noProof="0" dirty="0" smtClean="0">
                <a:ln>
                  <a:noFill/>
                </a:ln>
                <a:solidFill>
                  <a:srgbClr val="00446B"/>
                </a:solidFill>
                <a:effectLst/>
                <a:uLnTx/>
                <a:uFillTx/>
                <a:latin typeface="Calibri"/>
                <a:ea typeface="+mj-ea"/>
                <a:cs typeface="Calibri"/>
              </a:rPr>
            </a:br>
            <a:r>
              <a:rPr kumimoji="0" lang="de-DE" sz="2000" b="1" i="0" u="none" strike="noStrike" kern="1200" cap="none" spc="0" normalizeH="0" baseline="0" noProof="0" dirty="0" smtClean="0">
                <a:ln>
                  <a:noFill/>
                </a:ln>
                <a:solidFill>
                  <a:srgbClr val="00446B"/>
                </a:solidFill>
                <a:effectLst/>
                <a:uLnTx/>
                <a:uFillTx/>
                <a:latin typeface="Calibri"/>
                <a:ea typeface="+mj-ea"/>
                <a:cs typeface="Calibri"/>
              </a:rPr>
              <a:t>#1: </a:t>
            </a:r>
            <a:r>
              <a:rPr lang="de-DE" sz="2000" b="1" dirty="0" smtClean="0">
                <a:solidFill>
                  <a:srgbClr val="00446B"/>
                </a:solidFill>
                <a:latin typeface="Calibri"/>
                <a:ea typeface="+mj-ea"/>
                <a:cs typeface="Calibri"/>
              </a:rPr>
              <a:t>Umsetzen und drehen auf den engsten </a:t>
            </a:r>
            <a:r>
              <a:rPr lang="de-DE" sz="2000" b="1" dirty="0" err="1" smtClean="0">
                <a:solidFill>
                  <a:srgbClr val="00446B"/>
                </a:solidFill>
                <a:latin typeface="Calibri"/>
                <a:ea typeface="+mj-ea"/>
                <a:cs typeface="Calibri"/>
              </a:rPr>
              <a:t>Bauraum</a:t>
            </a:r>
            <a:r>
              <a:rPr lang="de-DE" sz="2000" b="1" dirty="0" smtClean="0">
                <a:solidFill>
                  <a:srgbClr val="00446B"/>
                </a:solidFill>
                <a:latin typeface="Calibri"/>
                <a:ea typeface="+mj-ea"/>
                <a:cs typeface="Calibri"/>
              </a:rPr>
              <a:t>. Jetzt auch mit Mittelstellung.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SCHLUSSCHART_LEHMANN.jpg"/>
          <p:cNvPicPr>
            <a:picLocks noChangeAspect="1"/>
          </p:cNvPicPr>
          <p:nvPr/>
        </p:nvPicPr>
        <p:blipFill>
          <a:blip r:embed="rId3" cstate="screen"/>
          <a:stretch>
            <a:fillRect/>
          </a:stretch>
        </p:blipFill>
        <p:spPr>
          <a:xfrm>
            <a:off x="5366" y="-9525"/>
            <a:ext cx="9133268" cy="6858000"/>
          </a:xfrm>
          <a:prstGeom prst="rect">
            <a:avLst/>
          </a:prstGeom>
        </p:spPr>
      </p:pic>
      <p:sp>
        <p:nvSpPr>
          <p:cNvPr id="3" name="Textfeld 2"/>
          <p:cNvSpPr txBox="1"/>
          <p:nvPr/>
        </p:nvSpPr>
        <p:spPr>
          <a:xfrm>
            <a:off x="6561357" y="6239216"/>
            <a:ext cx="2370973" cy="307777"/>
          </a:xfrm>
          <a:prstGeom prst="rect">
            <a:avLst/>
          </a:prstGeom>
          <a:noFill/>
        </p:spPr>
        <p:txBody>
          <a:bodyPr wrap="square" rtlCol="0">
            <a:spAutoFit/>
          </a:bodyPr>
          <a:lstStyle/>
          <a:p>
            <a:pPr lvl="0" algn="ctr"/>
            <a:r>
              <a:rPr lang="de-DE" sz="1400" dirty="0" err="1" smtClean="0">
                <a:solidFill>
                  <a:srgbClr val="FFFFFF"/>
                </a:solidFill>
                <a:latin typeface="Calibri"/>
                <a:cs typeface="Calibri"/>
              </a:rPr>
              <a:t>www.schunk.com</a:t>
            </a:r>
            <a:endParaRPr lang="de-DE" sz="1400" dirty="0" smtClean="0">
              <a:solidFill>
                <a:srgbClr val="FFFFFF"/>
              </a:solidFill>
              <a:latin typeface="Calibri"/>
              <a:cs typeface="Calibri"/>
            </a:endParaRPr>
          </a:p>
        </p:txBody>
      </p:sp>
      <p:pic>
        <p:nvPicPr>
          <p:cNvPr id="4" name="Bild 3" descr="LOGOBALKEN_NEU.png"/>
          <p:cNvPicPr>
            <a:picLocks noChangeAspect="1"/>
          </p:cNvPicPr>
          <p:nvPr/>
        </p:nvPicPr>
        <p:blipFill>
          <a:blip r:embed="rId4"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0" y="330912"/>
            <a:ext cx="9143391" cy="1584854"/>
          </a:xfrm>
          <a:prstGeom prst="rect">
            <a:avLst/>
          </a:prstGeom>
        </p:spPr>
      </p:pic>
      <p:pic>
        <p:nvPicPr>
          <p:cNvPr id="5" name="Bild 4" descr="TOOLS_RS_NEU.png"/>
          <p:cNvPicPr>
            <a:picLocks noChangeAspect="1"/>
          </p:cNvPicPr>
          <p:nvPr/>
        </p:nvPicPr>
        <p:blipFill>
          <a:blip r:embed="rId5" cstate="screen">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579233" y="5223117"/>
            <a:ext cx="1376290" cy="1376290"/>
          </a:xfrm>
          <a:prstGeom prst="rect">
            <a:avLst/>
          </a:prstGeom>
        </p:spPr>
      </p:pic>
      <p:pic>
        <p:nvPicPr>
          <p:cNvPr id="6" name="Bild 5" descr="Lehmann_Unterschrift_ weiß.png"/>
          <p:cNvPicPr>
            <a:picLocks noChangeAspect="1"/>
          </p:cNvPicPr>
          <p:nvPr/>
        </p:nvPicPr>
        <p:blipFill>
          <a:blip r:embed="rId6" cstate="screen"/>
          <a:stretch>
            <a:fillRect/>
          </a:stretch>
        </p:blipFill>
        <p:spPr>
          <a:xfrm>
            <a:off x="3559850" y="5686267"/>
            <a:ext cx="1692507" cy="734376"/>
          </a:xfrm>
          <a:prstGeom prst="rect">
            <a:avLst/>
          </a:prstGeom>
        </p:spPr>
      </p:pic>
      <p:sp>
        <p:nvSpPr>
          <p:cNvPr id="8" name="Textfeld 7"/>
          <p:cNvSpPr txBox="1"/>
          <p:nvPr/>
        </p:nvSpPr>
        <p:spPr>
          <a:xfrm>
            <a:off x="3694779" y="6156940"/>
            <a:ext cx="2370973" cy="369332"/>
          </a:xfrm>
          <a:prstGeom prst="rect">
            <a:avLst/>
          </a:prstGeom>
          <a:noFill/>
        </p:spPr>
        <p:txBody>
          <a:bodyPr wrap="square" rtlCol="0">
            <a:spAutoFit/>
          </a:bodyPr>
          <a:lstStyle/>
          <a:p>
            <a:pPr lvl="0"/>
            <a:r>
              <a:rPr lang="en-US" sz="900" b="1" dirty="0" smtClean="0">
                <a:solidFill>
                  <a:srgbClr val="FFFFFF"/>
                </a:solidFill>
                <a:cs typeface="Calibri"/>
              </a:rPr>
              <a:t>Jens Lehmann, </a:t>
            </a:r>
            <a:r>
              <a:rPr lang="en-US" sz="900" dirty="0" smtClean="0">
                <a:solidFill>
                  <a:srgbClr val="FFFFFF"/>
                </a:solidFill>
                <a:cs typeface="Calibri"/>
              </a:rPr>
              <a:t>a German goalkeeper legend,</a:t>
            </a:r>
          </a:p>
          <a:p>
            <a:pPr lvl="0"/>
            <a:r>
              <a:rPr lang="en-US" sz="900" dirty="0" smtClean="0">
                <a:solidFill>
                  <a:srgbClr val="FFFFFF"/>
                </a:solidFill>
                <a:cs typeface="Calibri"/>
              </a:rPr>
              <a:t>brand ambassador for SCHUNK since 2012</a:t>
            </a:r>
            <a:endParaRPr lang="de-DE" sz="900" dirty="0" smtClean="0">
              <a:solidFill>
                <a:srgbClr val="FFFFFF"/>
              </a:solidFill>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120410_Titel_title_PGN-plus_singleline_head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20120410_Titel_title_PGN-plus_singleline_headline</Template>
  <TotalTime>0</TotalTime>
  <Words>314</Words>
  <Application>Microsoft Office PowerPoint</Application>
  <PresentationFormat>Bildschirmpräsentation (4:3)</PresentationFormat>
  <Paragraphs>66</Paragraphs>
  <Slides>5</Slides>
  <Notes>2</Notes>
  <HiddenSlides>0</HiddenSlides>
  <MMClips>0</MMClips>
  <ScaleCrop>false</ScaleCrop>
  <HeadingPairs>
    <vt:vector size="4" baseType="variant">
      <vt:variant>
        <vt:lpstr>Design</vt:lpstr>
      </vt:variant>
      <vt:variant>
        <vt:i4>1</vt:i4>
      </vt:variant>
      <vt:variant>
        <vt:lpstr>Folientitel</vt:lpstr>
      </vt:variant>
      <vt:variant>
        <vt:i4>5</vt:i4>
      </vt:variant>
    </vt:vector>
  </HeadingPairs>
  <TitlesOfParts>
    <vt:vector size="6" baseType="lpstr">
      <vt:lpstr>20120410_Titel_title_PGN-plus_singleline_headline</vt:lpstr>
      <vt:lpstr>Folie 1</vt:lpstr>
      <vt:lpstr>Folie 2</vt:lpstr>
      <vt:lpstr>Folie 3</vt:lpstr>
      <vt:lpstr>Folie 4</vt:lpstr>
      <vt:lpstr>Folie 5</vt:lpstr>
    </vt:vector>
  </TitlesOfParts>
  <Company>SCHUNK GmbH &amp; Co. KG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LUTZ</dc:creator>
  <cp:lastModifiedBy>DIPLPMG2</cp:lastModifiedBy>
  <cp:revision>3857</cp:revision>
  <dcterms:created xsi:type="dcterms:W3CDTF">2012-04-16T06:22:40Z</dcterms:created>
  <dcterms:modified xsi:type="dcterms:W3CDTF">2015-09-09T06:37:35Z</dcterms:modified>
</cp:coreProperties>
</file>