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90" r:id="rId2"/>
    <p:sldId id="505" r:id="rId3"/>
    <p:sldId id="506" r:id="rId4"/>
    <p:sldId id="507" r:id="rId5"/>
    <p:sldId id="491" r:id="rId6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1BBBE9"/>
    <a:srgbClr val="D7E2ED"/>
    <a:srgbClr val="3E3D40"/>
    <a:srgbClr val="003D6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7" autoAdjust="0"/>
    <p:restoredTop sz="99437" autoAdjust="0"/>
  </p:normalViewPr>
  <p:slideViewPr>
    <p:cSldViewPr snapToGrid="0" snapToObjects="1">
      <p:cViewPr>
        <p:scale>
          <a:sx n="66" d="100"/>
          <a:sy n="66" d="100"/>
        </p:scale>
        <p:origin x="-210" y="-103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5EF0E5-7573-904A-8AD2-3C4D4AB28462}" type="datetimeFigureOut">
              <a:rPr lang="de-DE" smtClean="0"/>
              <a:pPr/>
              <a:t>11.09.2013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59C942-6DF7-4645-A323-1FB2403B0B5A}" type="datetimeFigureOut">
              <a:rPr lang="de-DE" smtClean="0"/>
              <a:pPr/>
              <a:t>11.09.2013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PHL, September 9, 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PHL, September 9, 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de-DE" sz="1400" b="0" i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PHL, September 9, 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3398" y="3397778"/>
            <a:ext cx="8229600" cy="717022"/>
          </a:xfrm>
        </p:spPr>
        <p:txBody>
          <a:bodyPr/>
          <a:lstStyle/>
          <a:p>
            <a:pPr marL="84125">
              <a:lnSpc>
                <a:spcPts val="3200"/>
              </a:lnSpc>
              <a:spcAft>
                <a:spcPts val="1200"/>
              </a:spcAft>
            </a:pPr>
            <a:r>
              <a:rPr lang="de-DE" b="0" dirty="0" smtClean="0">
                <a:ea typeface="ＭＳ Ｐゴシック"/>
              </a:rPr>
              <a:t>Short </a:t>
            </a:r>
            <a:r>
              <a:rPr lang="de-DE" b="0" dirty="0" err="1" smtClean="0">
                <a:ea typeface="ＭＳ Ｐゴシック"/>
              </a:rPr>
              <a:t>presentation</a:t>
            </a: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58800" y="4055531"/>
            <a:ext cx="5333999" cy="406400"/>
          </a:xfrm>
        </p:spPr>
        <p:txBody>
          <a:bodyPr/>
          <a:lstStyle/>
          <a:p>
            <a:pPr marL="84125">
              <a:spcBef>
                <a:spcPct val="0"/>
              </a:spcBef>
              <a:spcAft>
                <a:spcPts val="1200"/>
              </a:spcAft>
            </a:pPr>
            <a:r>
              <a:rPr lang="de-DE" dirty="0" smtClean="0"/>
              <a:t>PHL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1"/>
          </p:nvPr>
        </p:nvSpPr>
        <p:spPr>
          <a:xfrm>
            <a:off x="3851122" y="1205032"/>
            <a:ext cx="5191279" cy="4491829"/>
          </a:xfrm>
        </p:spPr>
        <p:txBody>
          <a:bodyPr rIns="0"/>
          <a:lstStyle/>
          <a:p>
            <a:pPr marL="0" indent="0" algn="l" defTabSz="4572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Unique selling points:</a:t>
            </a: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82606" indent="-182606" algn="l" defTabSz="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Modular design – one drive – two outputs</a:t>
            </a:r>
          </a:p>
          <a:p>
            <a:pPr marL="182606" indent="-182606" algn="l" defTabSz="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Output with roller guide or reverse multi-tooth guide</a:t>
            </a:r>
          </a:p>
          <a:p>
            <a:pPr marL="182606" indent="-182606" algn="l" defTabSz="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Roller guide 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  <a:sym typeface="Wingdings"/>
              </a:rPr>
              <a:t>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+ 20% efficiency</a:t>
            </a:r>
          </a:p>
          <a:p>
            <a:pPr marL="182606" indent="-182606" algn="l" defTabSz="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Roller guide 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  <a:sym typeface="Wingdings"/>
              </a:rPr>
              <a:t>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constant force along entire finger length</a:t>
            </a:r>
          </a:p>
          <a:p>
            <a:pPr marL="182606" indent="-182606" algn="l" defTabSz="45720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Multi-tooth guide 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  <a:sym typeface="Wingdings"/>
              </a:rPr>
              <a:t>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exceptionally sturdy</a:t>
            </a:r>
          </a:p>
          <a:p>
            <a:pPr marL="182606" indent="-182606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Further product features:</a:t>
            </a:r>
          </a:p>
          <a:p>
            <a:pPr marL="182606" indent="-182606" algn="l" defTabSz="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Based on aluminum press-drawn section</a:t>
            </a:r>
          </a:p>
          <a:p>
            <a:pPr marL="182606" indent="-182606" algn="l" defTabSz="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Gripping force maintained by springs</a:t>
            </a:r>
          </a:p>
          <a:p>
            <a:pPr marL="182606" indent="-182606" algn="l" defTabSz="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Jaw adaptation for jaws in line</a:t>
            </a:r>
          </a:p>
          <a:p>
            <a:pPr marL="182606" indent="-182606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Monitoring via inductive or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/>
              </a:rPr>
              <a:t>magnetic field sensors</a:t>
            </a:r>
          </a:p>
          <a:p>
            <a:pPr marL="182606" indent="-182606" algn="l" defTabSz="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en-US" sz="1800" b="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Viton</a:t>
            </a: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version for ambient temperatures up to 130 °</a:t>
            </a:r>
            <a:b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</a:b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or aggressive ambient conditions</a:t>
            </a: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endParaRPr lang="de-DE" dirty="0"/>
          </a:p>
        </p:txBody>
      </p:sp>
      <p:sp>
        <p:nvSpPr>
          <p:cNvPr id="3481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021088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Short Presentation PHL, September 9, 2013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2</a:t>
            </a:fld>
            <a:endParaRPr lang="de-DE" dirty="0"/>
          </a:p>
        </p:txBody>
      </p:sp>
      <p:sp>
        <p:nvSpPr>
          <p:cNvPr id="34818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200" b="1" i="0" dirty="0">
                <a:solidFill>
                  <a:srgbClr val="00446B"/>
                </a:solidFill>
                <a:latin typeface="Calibri"/>
                <a:cs typeface="Calibri"/>
              </a:rPr>
              <a:t>PHL</a:t>
            </a:r>
            <a:br>
              <a:rPr lang="de-DE" sz="3200" b="1" i="0" dirty="0">
                <a:solidFill>
                  <a:srgbClr val="00446B"/>
                </a:solidFill>
                <a:latin typeface="Calibri"/>
                <a:cs typeface="Calibri"/>
              </a:rPr>
            </a:br>
            <a:r>
              <a:rPr lang="de-DE" sz="2000" b="1" i="0" dirty="0">
                <a:solidFill>
                  <a:srgbClr val="00446B"/>
                </a:solidFill>
                <a:latin typeface="Calibri"/>
                <a:cs typeface="Calibri"/>
              </a:rPr>
              <a:t>#1: The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cs typeface="Calibri"/>
              </a:rPr>
              <a:t>most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cs typeface="Calibri"/>
              </a:rPr>
              <a:t> modular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cs typeface="Calibri"/>
              </a:rPr>
              <a:t>long-stroke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cs typeface="Calibri"/>
              </a:rPr>
              <a:t>gripper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cs typeface="Calibri"/>
              </a:rPr>
              <a:t> on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cs typeface="Calibri"/>
              </a:rPr>
              <a:t>the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cs typeface="Calibri"/>
              </a:rPr>
              <a:t>market</a:t>
            </a:r>
            <a:endParaRPr lang="de-DE" sz="2000" b="1" i="0" dirty="0">
              <a:solidFill>
                <a:srgbClr val="00446B"/>
              </a:solidFill>
              <a:latin typeface="Calibri"/>
              <a:cs typeface="Calibri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165" y="4084638"/>
            <a:ext cx="27051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44" y="1914367"/>
            <a:ext cx="2802326" cy="147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9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1" name="Textfeld 10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200" b="1" i="0">
                <a:solidFill>
                  <a:srgbClr val="003D6A"/>
                </a:solidFill>
                <a:latin typeface="Calibri"/>
                <a:cs typeface="Calibri"/>
              </a:rPr>
              <a:t>PHL</a:t>
            </a:r>
            <a:br>
              <a:rPr lang="de-DE" sz="3200" b="1" i="0">
                <a:solidFill>
                  <a:srgbClr val="003D6A"/>
                </a:solidFill>
                <a:latin typeface="Calibri"/>
                <a:cs typeface="Calibri"/>
              </a:rPr>
            </a:br>
            <a:r>
              <a:rPr lang="de-DE" sz="2000" b="1" i="0">
                <a:solidFill>
                  <a:srgbClr val="00446B"/>
                </a:solidFill>
                <a:latin typeface="Calibri"/>
                <a:cs typeface="Calibri"/>
              </a:rPr>
              <a:t>#1 </a:t>
            </a:r>
            <a:r>
              <a:rPr lang="de-DE" sz="2000" b="1" i="0">
                <a:solidFill>
                  <a:srgbClr val="003D6A"/>
                </a:solidFill>
                <a:latin typeface="Calibri"/>
                <a:cs typeface="Calibri"/>
              </a:rPr>
              <a:t>: The most modular long-stroke gripper on the market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574090" cy="4279899"/>
          </a:xfrm>
        </p:spPr>
        <p:txBody>
          <a:bodyPr rIns="0"/>
          <a:lstStyle/>
          <a:p>
            <a:pPr marL="0" indent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Customer value/selling points</a:t>
            </a:r>
            <a:endParaRPr lang="de-DE" sz="1800" dirty="0" smtClean="0">
              <a:cs typeface="Times New Roman" pitchFamily="18" charset="0"/>
            </a:endParaRPr>
          </a:p>
          <a:p>
            <a:pPr marL="182606" indent="-182606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Output with roller bearings 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  <a:sym typeface="Wingdings"/>
              </a:rPr>
              <a:t>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for longer finger lengths and improved efficiency</a:t>
            </a:r>
          </a:p>
          <a:p>
            <a:pPr marL="182606" indent="-1826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Output with friction </a:t>
            </a:r>
            <a:r>
              <a:rPr lang="de-DE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bearings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</a:t>
            </a:r>
            <a:r>
              <a:rPr lang="de-DE" sz="1800" b="0" i="0" dirty="0" smtClean="0">
                <a:latin typeface="Calibri"/>
                <a:ea typeface="+mn-ea"/>
                <a:cs typeface="Times New Roman"/>
                <a:sym typeface="Wingdings"/>
              </a:rPr>
              <a:t></a:t>
            </a:r>
            <a:r>
              <a:rPr lang="de-DE" sz="1800" dirty="0" smtClean="0">
                <a:cs typeface="Times New Roman"/>
              </a:rPr>
              <a:t> </a:t>
            </a:r>
            <a:r>
              <a:rPr lang="de-DE" sz="1800" dirty="0" err="1" smtClean="0">
                <a:cs typeface="Times New Roman"/>
              </a:rPr>
              <a:t>for</a:t>
            </a:r>
            <a:r>
              <a:rPr lang="de-DE" sz="1800" dirty="0" smtClean="0">
                <a:cs typeface="Times New Roman"/>
              </a:rPr>
              <a:t> </a:t>
            </a:r>
            <a:r>
              <a:rPr lang="de-DE" sz="1800" dirty="0" err="1" smtClean="0">
                <a:cs typeface="Times New Roman"/>
              </a:rPr>
              <a:t>applications</a:t>
            </a:r>
            <a:r>
              <a:rPr lang="de-DE" sz="1800" dirty="0" smtClean="0">
                <a:cs typeface="Times New Roman"/>
              </a:rPr>
              <a:t> </a:t>
            </a:r>
            <a:r>
              <a:rPr lang="de-DE" sz="1800" dirty="0" err="1" smtClean="0">
                <a:cs typeface="Times New Roman"/>
              </a:rPr>
              <a:t>with</a:t>
            </a:r>
            <a:r>
              <a:rPr lang="de-DE" sz="1800" dirty="0" smtClean="0">
                <a:cs typeface="Times New Roman"/>
              </a:rPr>
              <a:t> a </a:t>
            </a:r>
            <a:r>
              <a:rPr lang="de-DE" sz="1800" dirty="0" err="1" smtClean="0">
                <a:cs typeface="Times New Roman"/>
              </a:rPr>
              <a:t>risk</a:t>
            </a:r>
            <a:r>
              <a:rPr lang="de-DE" sz="1800" dirty="0" smtClean="0">
                <a:cs typeface="Times New Roman"/>
              </a:rPr>
              <a:t> </a:t>
            </a:r>
            <a:r>
              <a:rPr lang="de-DE" sz="1800" dirty="0" err="1" smtClean="0">
                <a:cs typeface="Times New Roman"/>
              </a:rPr>
              <a:t>of</a:t>
            </a:r>
            <a:r>
              <a:rPr lang="de-DE" sz="1800" dirty="0" smtClean="0">
                <a:cs typeface="Times New Roman"/>
              </a:rPr>
              <a:t> </a:t>
            </a:r>
            <a:r>
              <a:rPr lang="de-DE" sz="1800" dirty="0" err="1" smtClean="0">
                <a:cs typeface="Times New Roman"/>
              </a:rPr>
              <a:t>impact</a:t>
            </a:r>
            <a:r>
              <a:rPr lang="de-DE" sz="1800" dirty="0" smtClean="0">
                <a:cs typeface="Times New Roman"/>
              </a:rPr>
              <a:t> – </a:t>
            </a:r>
            <a:r>
              <a:rPr lang="de-DE" sz="1800" dirty="0" err="1" smtClean="0">
                <a:cs typeface="Times New Roman"/>
              </a:rPr>
              <a:t>especially</a:t>
            </a:r>
            <a:r>
              <a:rPr lang="de-DE" sz="1800" dirty="0" smtClean="0">
                <a:cs typeface="Times New Roman"/>
              </a:rPr>
              <a:t> </a:t>
            </a:r>
            <a:r>
              <a:rPr lang="de-DE" sz="1800" dirty="0" err="1" smtClean="0">
                <a:cs typeface="Times New Roman"/>
              </a:rPr>
              <a:t>sturdy</a:t>
            </a:r>
            <a:r>
              <a:rPr lang="de-DE" sz="1800" dirty="0" smtClean="0">
                <a:cs typeface="Times New Roman"/>
              </a:rPr>
              <a:t> </a:t>
            </a:r>
            <a:r>
              <a:rPr lang="de-DE" sz="1800" dirty="0" err="1" smtClean="0">
                <a:cs typeface="Times New Roman"/>
              </a:rPr>
              <a:t>guide</a:t>
            </a:r>
            <a:endParaRPr lang="de-DE" sz="1800" b="0" i="0" dirty="0">
              <a:latin typeface="Calibri"/>
              <a:ea typeface="+mn-ea"/>
              <a:cs typeface="Times New Roman"/>
            </a:endParaRPr>
          </a:p>
          <a:p>
            <a:pPr marL="182606" indent="-182606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Modular design concept 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  <a:sym typeface="Wingdings"/>
              </a:rPr>
              <a:t>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for maximum flexibility – in particular, any stroke can be implemented with a minimum length</a:t>
            </a:r>
          </a:p>
          <a:p>
            <a:pPr marL="182606" indent="-182606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Guide according to customer use (value for money)</a:t>
            </a:r>
          </a:p>
          <a:p>
            <a:pPr marL="182606" indent="-182606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Font typeface="Courier New"/>
              <a:buChar char="o"/>
            </a:pP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Increased efficiency with roller bearing guide 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  <a:sym typeface="Wingdings"/>
              </a:rPr>
              <a:t>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greater energy </a:t>
            </a:r>
            <a:r>
              <a:rPr lang="de-DE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efficiency</a:t>
            </a:r>
            <a:r>
              <a:rPr lang="pl-PL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/>
            </a:r>
            <a:br>
              <a:rPr lang="pl-PL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</a:br>
            <a:r>
              <a:rPr lang="de-DE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and </a:t>
            </a:r>
            <a:r>
              <a:rPr 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lower energy costs</a:t>
            </a: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endParaRPr lang="de-DE" sz="1800" dirty="0"/>
          </a:p>
        </p:txBody>
      </p:sp>
      <p:sp>
        <p:nvSpPr>
          <p:cNvPr id="35843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Short Presentation PHL, September 9, 2013</a:t>
            </a:r>
            <a:endParaRPr lang="de-DE" sz="1200" b="0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3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8" name="Textfeld 7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1"/>
          </p:nvPr>
        </p:nvSpPr>
        <p:spPr>
          <a:xfrm>
            <a:off x="4828359" y="1350172"/>
            <a:ext cx="4274621" cy="4491829"/>
          </a:xfrm>
        </p:spPr>
        <p:txBody>
          <a:bodyPr/>
          <a:lstStyle/>
          <a:p>
            <a:pPr marL="342900" lvl="1" indent="-342900" algn="l" defTabSz="457200">
              <a:lnSpc>
                <a:spcPct val="100000"/>
              </a:lnSpc>
              <a:spcBef>
                <a:spcPts val="0"/>
              </a:spcBef>
              <a:buNone/>
            </a:pPr>
            <a:endParaRPr lang="de-DE" sz="1600" b="1" dirty="0" smtClean="0">
              <a:cs typeface="Times New Roman" pitchFamily="18" charset="0"/>
            </a:endParaRPr>
          </a:p>
          <a:p>
            <a:pPr marL="342900" lvl="1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i="0" dirty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Basic technical functions:</a:t>
            </a:r>
          </a:p>
          <a:p>
            <a:pPr marL="182606" lvl="1" indent="-182606" algn="l" defTabSz="457200">
              <a:lnSpc>
                <a:spcPct val="100000"/>
              </a:lnSpc>
              <a:spcBef>
                <a:spcPts val="0"/>
              </a:spcBef>
              <a:buClr>
                <a:srgbClr val="003D6A"/>
              </a:buClr>
              <a:buFont typeface="Courier New"/>
              <a:buChar char="o"/>
            </a:pPr>
            <a:r>
              <a:rPr lang="de-DE" sz="1800" b="0" i="0" dirty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Sizes: 25, 32, 40, 50, 63</a:t>
            </a:r>
          </a:p>
          <a:p>
            <a:pPr marL="182606" lvl="1" indent="-182606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de-DE" sz="1800" b="0" i="0" dirty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Weight: </a:t>
            </a:r>
            <a:r>
              <a:rPr lang="de-DE" sz="1800" dirty="0" smtClean="0">
                <a:cs typeface="Times New Roman" pitchFamily="18" charset="0"/>
              </a:rPr>
              <a:t>1.5 kg … 21 kg </a:t>
            </a:r>
            <a:endParaRPr lang="de-DE" sz="1800" b="0" i="0" dirty="0">
              <a:solidFill>
                <a:srgbClr val="404040"/>
              </a:solidFill>
              <a:latin typeface="Calibri"/>
              <a:ea typeface="+mn-ea"/>
              <a:cs typeface="Times New Roman"/>
            </a:endParaRPr>
          </a:p>
          <a:p>
            <a:pPr marL="182606" lvl="1" indent="-182606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de-DE" sz="1800" b="0" i="0" dirty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Gripping force: </a:t>
            </a:r>
            <a:r>
              <a:rPr lang="de-DE" sz="1800" dirty="0" smtClean="0">
                <a:cs typeface="Times New Roman" pitchFamily="18" charset="0"/>
              </a:rPr>
              <a:t>390 N … 3290 N </a:t>
            </a:r>
            <a:endParaRPr lang="de-DE" sz="1800" b="0" i="0" dirty="0">
              <a:solidFill>
                <a:srgbClr val="404040"/>
              </a:solidFill>
              <a:latin typeface="Calibri"/>
              <a:ea typeface="+mn-ea"/>
              <a:cs typeface="Times New Roman"/>
            </a:endParaRPr>
          </a:p>
          <a:p>
            <a:pPr marL="182606" lvl="1" indent="-182606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de-DE" sz="1800" b="0" i="0" dirty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Opening stroke per finger: </a:t>
            </a:r>
            <a:endParaRPr lang="de-DE" sz="1800" b="0" i="0" dirty="0" smtClean="0">
              <a:solidFill>
                <a:srgbClr val="404040"/>
              </a:solidFill>
              <a:latin typeface="Calibri"/>
              <a:ea typeface="+mn-ea"/>
              <a:cs typeface="Times New Roman"/>
            </a:endParaRPr>
          </a:p>
          <a:p>
            <a:pPr marL="182606" lvl="1" indent="-182606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 smtClean="0">
                <a:cs typeface="Times New Roman"/>
              </a:rPr>
              <a:t>   </a:t>
            </a:r>
            <a:r>
              <a:rPr lang="de-DE" sz="1800" dirty="0" smtClean="0">
                <a:cs typeface="Times New Roman" pitchFamily="18" charset="0"/>
              </a:rPr>
              <a:t>30 mm … 160 mm</a:t>
            </a:r>
            <a:endParaRPr lang="de-DE" sz="1800" b="0" i="0" dirty="0">
              <a:solidFill>
                <a:srgbClr val="404040"/>
              </a:solidFill>
              <a:latin typeface="Calibri"/>
              <a:ea typeface="+mn-ea"/>
              <a:cs typeface="Times New Roman"/>
            </a:endParaRPr>
          </a:p>
          <a:p>
            <a:pPr marL="182606" lvl="1" indent="-182606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de-DE" sz="1800" b="0" i="0" dirty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Workpiece weight: </a:t>
            </a:r>
            <a:r>
              <a:rPr lang="de-DE" sz="1800" dirty="0" smtClean="0">
                <a:cs typeface="Times New Roman" pitchFamily="18" charset="0"/>
              </a:rPr>
              <a:t>2.0 kg … 16.6 kg</a:t>
            </a:r>
            <a:endParaRPr lang="de-DE" sz="1800" b="1" dirty="0" smtClean="0">
              <a:cs typeface="Times New Roman" pitchFamily="18" charset="0"/>
            </a:endParaRPr>
          </a:p>
          <a:p>
            <a:pPr marL="182606" lvl="1" indent="-182606" algn="l" defTabSz="457200">
              <a:lnSpc>
                <a:spcPct val="100000"/>
              </a:lnSpc>
              <a:spcBef>
                <a:spcPts val="0"/>
              </a:spcBef>
              <a:buClr>
                <a:srgbClr val="003D6A"/>
              </a:buClr>
              <a:buFont typeface="Arial"/>
              <a:buChar char="•"/>
            </a:pPr>
            <a:endParaRPr lang="de-DE" b="1" dirty="0" smtClean="0">
              <a:cs typeface="Times New Roman" pitchFamily="18" charset="0"/>
            </a:endParaRPr>
          </a:p>
          <a:p>
            <a:pPr marL="182606" lvl="1" indent="-182606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i="0" dirty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Complementary products:</a:t>
            </a:r>
          </a:p>
          <a:p>
            <a:pPr marL="182606" lvl="1" indent="-182606" algn="l" defTabSz="457200">
              <a:lnSpc>
                <a:spcPct val="100000"/>
              </a:lnSpc>
              <a:spcBef>
                <a:spcPts val="0"/>
              </a:spcBef>
              <a:buClr>
                <a:srgbClr val="003D6A"/>
              </a:buClr>
              <a:buFont typeface="Courier New"/>
              <a:buChar char="o"/>
            </a:pPr>
            <a:r>
              <a:rPr lang="de-DE" sz="1800" b="0" i="0" dirty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PFH replacement</a:t>
            </a:r>
          </a:p>
          <a:p>
            <a:pPr marL="182606" lvl="1" indent="-182606" algn="l" defTabSz="457200">
              <a:lnSpc>
                <a:spcPct val="100000"/>
              </a:lnSpc>
              <a:spcBef>
                <a:spcPts val="0"/>
              </a:spcBef>
              <a:buClr>
                <a:srgbClr val="003D6A"/>
              </a:buClr>
              <a:buFont typeface="Courier New"/>
              <a:buChar char="o"/>
            </a:pPr>
            <a:r>
              <a:rPr lang="de-DE" sz="1800" b="0" i="0" dirty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IN, </a:t>
            </a:r>
            <a:r>
              <a:rPr lang="de-DE" sz="1800" b="0" i="0" dirty="0" smtClean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MMS </a:t>
            </a:r>
            <a:r>
              <a:rPr lang="de-DE" sz="1800" b="0" i="0" dirty="0" err="1" smtClean="0">
                <a:solidFill>
                  <a:srgbClr val="404040"/>
                </a:solidFill>
                <a:latin typeface="Calibri"/>
                <a:ea typeface="+mn-ea"/>
                <a:cs typeface="Times New Roman"/>
              </a:rPr>
              <a:t>sensors</a:t>
            </a: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endParaRPr lang="de-DE" dirty="0"/>
          </a:p>
        </p:txBody>
      </p:sp>
      <p:sp>
        <p:nvSpPr>
          <p:cNvPr id="3481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021088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Short Presentation PHL, September 9, 2013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4</a:t>
            </a:fld>
            <a:endParaRPr lang="de-DE" dirty="0"/>
          </a:p>
        </p:txBody>
      </p:sp>
      <p:sp>
        <p:nvSpPr>
          <p:cNvPr id="34818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200" b="1" i="0">
                <a:solidFill>
                  <a:srgbClr val="00446B"/>
                </a:solidFill>
                <a:latin typeface="Calibri"/>
                <a:cs typeface="Calibri"/>
              </a:rPr>
              <a:t>PHL</a:t>
            </a:r>
            <a:br>
              <a:rPr lang="de-DE" sz="3200" b="1" i="0">
                <a:solidFill>
                  <a:srgbClr val="00446B"/>
                </a:solidFill>
                <a:latin typeface="Calibri"/>
                <a:cs typeface="Calibri"/>
              </a:rPr>
            </a:br>
            <a:r>
              <a:rPr lang="de-DE" sz="2000" b="1" i="0">
                <a:solidFill>
                  <a:srgbClr val="00446B"/>
                </a:solidFill>
                <a:latin typeface="Calibri"/>
                <a:cs typeface="Calibri"/>
              </a:rPr>
              <a:t>#1: The most modular long-stroke gripper on the market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444" y="1350172"/>
            <a:ext cx="3290542" cy="174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206540" y="3292665"/>
            <a:ext cx="44368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marL="180960" indent="-180960" algn="l" defTabSz="457200">
              <a:buFont typeface="Calibri"/>
              <a:buAutoNum type="arabicPeriod"/>
            </a:pPr>
            <a:r>
              <a:rPr lang="de-DE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Base </a:t>
            </a:r>
            <a:r>
              <a:rPr lang="de-DE" sz="14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jaws</a:t>
            </a:r>
            <a:endParaRPr lang="de-D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960" indent="-180960" algn="l" defTabSz="457200">
              <a:buFont typeface="Calibri"/>
              <a:buAutoNum type="arabicPeriod"/>
            </a:pPr>
            <a:r>
              <a:rPr lang="de-DE" sz="14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Housing</a:t>
            </a:r>
            <a:endParaRPr lang="de-DE" sz="1400" b="0" i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  <a:p>
            <a:pPr marL="180960" indent="-180960" algn="l" defTabSz="457200">
              <a:buFont typeface="Calibri"/>
              <a:buAutoNum type="arabicPeriod"/>
            </a:pPr>
            <a:r>
              <a:rPr lang="de-DE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Profiled </a:t>
            </a:r>
            <a:r>
              <a:rPr lang="de-DE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rail</a:t>
            </a:r>
            <a:r>
              <a:rPr lang="de-DE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4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guide</a:t>
            </a:r>
            <a:endParaRPr lang="de-DE" sz="1400" b="0" i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  <a:p>
            <a:pPr marL="180960" indent="-180960" algn="l" defTabSz="457200">
              <a:buFont typeface="Calibri"/>
              <a:buAutoNum type="arabicPeriod"/>
            </a:pPr>
            <a:r>
              <a:rPr lang="de-DE" sz="14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Kinematics</a:t>
            </a:r>
            <a:endParaRPr lang="de-DE" sz="1400" b="0" i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  <a:p>
            <a:pPr marL="180960" indent="-180960" algn="l" defTabSz="457200">
              <a:buFont typeface="Calibri"/>
              <a:buAutoNum type="arabicPeriod"/>
            </a:pPr>
            <a:r>
              <a:rPr lang="de-DE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Dirt</a:t>
            </a:r>
            <a:r>
              <a:rPr lang="de-DE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cover</a:t>
            </a:r>
            <a:endParaRPr lang="de-DE" sz="1400" b="0" i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  <a:p>
            <a:pPr marL="180960" indent="-180960" algn="l" defTabSz="457200">
              <a:buFont typeface="Calibri"/>
              <a:buAutoNum type="arabicPeriod"/>
            </a:pPr>
            <a:r>
              <a:rPr lang="de-DE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Sensor systems</a:t>
            </a: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/>
            </a:r>
            <a:b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endParaRPr lang="de-DE" sz="12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0" name="Textfeld 9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  <a:p>
              <a:endParaRPr lang="de-DE" sz="1200" dirty="0" smtClean="0"/>
            </a:p>
          </p:txBody>
        </p:sp>
      </p:grpSp>
      <p:pic>
        <p:nvPicPr>
          <p:cNvPr id="16" name="Picture 2" descr="http://www.schunk.int/schip/salestoolbox/bilder/new_produkt_klein.png"/>
          <p:cNvPicPr>
            <a:picLocks noChangeAspect="1" noChangeArrowheads="1"/>
          </p:cNvPicPr>
          <p:nvPr/>
        </p:nvPicPr>
        <p:blipFill>
          <a:blip r:embed="rId3"/>
          <a:srcRect l="34085"/>
          <a:stretch>
            <a:fillRect/>
          </a:stretch>
        </p:blipFill>
        <p:spPr bwMode="auto">
          <a:xfrm>
            <a:off x="6115266" y="1899268"/>
            <a:ext cx="301362" cy="152400"/>
          </a:xfrm>
          <a:prstGeom prst="rect">
            <a:avLst/>
          </a:prstGeom>
          <a:noFill/>
        </p:spPr>
      </p:pic>
      <p:pic>
        <p:nvPicPr>
          <p:cNvPr id="17" name="Picture 2" descr="http://www.schunk.int/schip/salestoolbox/bilder/new_produkt_klein.png"/>
          <p:cNvPicPr>
            <a:picLocks noChangeAspect="1" noChangeArrowheads="1"/>
          </p:cNvPicPr>
          <p:nvPr/>
        </p:nvPicPr>
        <p:blipFill>
          <a:blip r:embed="rId3"/>
          <a:srcRect l="34085"/>
          <a:stretch>
            <a:fillRect/>
          </a:stretch>
        </p:blipFill>
        <p:spPr bwMode="auto">
          <a:xfrm>
            <a:off x="6793992" y="1899268"/>
            <a:ext cx="301362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268</Words>
  <Application>Microsoft Office PowerPoint</Application>
  <PresentationFormat>Bildschirmpräsentation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Short presentation</vt:lpstr>
      <vt:lpstr>PHL #1: The most modular long-stroke gripper on the market</vt:lpstr>
      <vt:lpstr>PHL #1 : The most modular long-stroke gripper on the market</vt:lpstr>
      <vt:lpstr>PHL #1: The most modular long-stroke gripper on the market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 .</cp:lastModifiedBy>
  <cp:revision>717</cp:revision>
  <dcterms:created xsi:type="dcterms:W3CDTF">2012-04-16T06:22:40Z</dcterms:created>
  <dcterms:modified xsi:type="dcterms:W3CDTF">2013-09-11T07:52:05Z</dcterms:modified>
</cp:coreProperties>
</file>