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90" r:id="rId2"/>
    <p:sldId id="350" r:id="rId3"/>
    <p:sldId id="351" r:id="rId4"/>
    <p:sldId id="434" r:id="rId5"/>
    <p:sldId id="491" r:id="rId6"/>
  </p:sldIdLst>
  <p:sldSz cx="9144000" cy="6858000" type="screen4x3"/>
  <p:notesSz cx="7099300" cy="10234613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1BBBE9"/>
    <a:srgbClr val="D7E2ED"/>
    <a:srgbClr val="3E3D40"/>
    <a:srgbClr val="003D6A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17" autoAdjust="0"/>
    <p:restoredTop sz="94607" autoAdjust="0"/>
  </p:normalViewPr>
  <p:slideViewPr>
    <p:cSldViewPr snapToGrid="0" snapToObjects="1">
      <p:cViewPr>
        <p:scale>
          <a:sx n="66" d="100"/>
          <a:sy n="66" d="100"/>
        </p:scale>
        <p:origin x="-2346" y="-1056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05EF0E5-7573-904A-8AD2-3C4D4AB28462}" type="datetimeFigureOut">
              <a:rPr lang="de-DE" smtClean="0"/>
              <a:pPr/>
              <a:t>25.06.2012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959C942-6DF7-4645-A323-1FB2403B0B5A}" type="datetimeFigureOut">
              <a:rPr lang="de-DE" smtClean="0"/>
              <a:pPr/>
              <a:t>25.06.2012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PZH-SF, Short presentation, May 8, 2012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PZH-SF, Short presentation, May 8, 2012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buNone/>
            </a:pPr>
            <a:r>
              <a:rPr lang="de-DE" sz="1400" b="0" i="0">
                <a:solidFill>
                  <a:srgbClr val="FFFFFF"/>
                </a:solidFill>
                <a:latin typeface="Calibri"/>
                <a:ea typeface="+mn-ea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PZH-SF, Short presentation, May 8, 2012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pimappl.schunk.int/daten/Archiv/Image/2011/9/2/IM0007886/IM0007886.PSD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hyperlink" Target="http://pimappl.schunk.int/daten/Archiv/Image/2011/9/9/IM0007943/IM0007943.PSD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pimappl.schunk.int/daten/Archiv/Image/2011/9/9/IM0007943/IM0007943.PSD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33398" y="3397778"/>
            <a:ext cx="8229600" cy="717022"/>
          </a:xfrm>
        </p:spPr>
        <p:txBody>
          <a:bodyPr/>
          <a:lstStyle/>
          <a:p>
            <a:pPr marL="84125">
              <a:lnSpc>
                <a:spcPts val="3200"/>
              </a:lnSpc>
              <a:spcAft>
                <a:spcPts val="1200"/>
              </a:spcAft>
            </a:pPr>
            <a:r>
              <a:rPr lang="de-DE" b="0" dirty="0" smtClean="0">
                <a:ea typeface="ＭＳ Ｐゴシック"/>
              </a:rPr>
              <a:t>Short </a:t>
            </a:r>
            <a:r>
              <a:rPr lang="de-DE" b="0" dirty="0" err="1" smtClean="0">
                <a:ea typeface="ＭＳ Ｐゴシック"/>
              </a:rPr>
              <a:t>presentation</a:t>
            </a:r>
            <a:endParaRPr lang="de-DE" dirty="0" smtClean="0">
              <a:solidFill>
                <a:srgbClr val="FFFFFF"/>
              </a:solidFill>
            </a:endParaRP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558800" y="4055531"/>
            <a:ext cx="5333999" cy="406400"/>
          </a:xfrm>
        </p:spPr>
        <p:txBody>
          <a:bodyPr/>
          <a:lstStyle/>
          <a:p>
            <a:pPr marL="84125">
              <a:spcBef>
                <a:spcPct val="0"/>
              </a:spcBef>
              <a:spcAft>
                <a:spcPts val="1200"/>
              </a:spcAft>
            </a:pPr>
            <a:r>
              <a:rPr lang="de-DE" dirty="0" smtClean="0"/>
              <a:t>PZH-SF</a:t>
            </a:r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defTabSz="457200">
              <a:spcBef>
                <a:spcPct val="0"/>
              </a:spcBef>
              <a:buNone/>
            </a:pPr>
            <a:r>
              <a:rPr lang="de-DE" sz="3200" b="1" i="0" dirty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>PZH-SF </a:t>
            </a:r>
            <a:br>
              <a:rPr lang="de-DE" sz="3200" b="1" i="0" dirty="0">
                <a:solidFill>
                  <a:srgbClr val="003D6A"/>
                </a:solidFill>
                <a:latin typeface="Calibri"/>
                <a:ea typeface="Calibri"/>
                <a:cs typeface="Calibri"/>
              </a:rPr>
            </a:br>
            <a:r>
              <a:rPr lang="de-DE" sz="2000" b="1" i="0" dirty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>#1: </a:t>
            </a:r>
            <a:r>
              <a:rPr lang="de-DE" sz="2000" b="1" i="0" dirty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Standard </a:t>
            </a:r>
            <a:r>
              <a:rPr lang="de-DE" sz="2000" b="1" i="0" dirty="0" err="1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centric</a:t>
            </a:r>
            <a:r>
              <a:rPr lang="de-DE" sz="2000" b="1" i="0" dirty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i="0" dirty="0" err="1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gripper</a:t>
            </a:r>
            <a:r>
              <a:rPr lang="de-DE" sz="2000" b="1" i="0" dirty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i="0" dirty="0" err="1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with</a:t>
            </a:r>
            <a:r>
              <a:rPr lang="de-DE" sz="2000" b="1" i="0" dirty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i="0" dirty="0" err="1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swiveling</a:t>
            </a:r>
            <a:r>
              <a:rPr lang="de-DE" sz="2000" b="1" i="0" dirty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i="0" dirty="0" err="1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fingers</a:t>
            </a:r>
            <a:r>
              <a:rPr lang="de-DE" sz="2000" b="1" i="0" dirty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/>
            </a:r>
            <a:br>
              <a:rPr lang="de-DE" sz="2000" b="1" i="0" dirty="0">
                <a:solidFill>
                  <a:srgbClr val="00446B"/>
                </a:solidFill>
                <a:latin typeface="Calibri"/>
                <a:ea typeface="+mj-ea"/>
                <a:cs typeface="Calibri"/>
              </a:rPr>
            </a:b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40963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PZH-SF, Short presentation, May 8, 2012</a:t>
            </a:r>
            <a:endParaRPr lang="de-DE" sz="1200" b="0" i="0">
              <a:solidFill>
                <a:srgbClr val="FFFFFF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3749675" y="1633030"/>
            <a:ext cx="5070475" cy="4632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 defTabSz="457200">
              <a:spcBef>
                <a:spcPts val="600"/>
              </a:spcBef>
              <a:spcAft>
                <a:spcPts val="600"/>
              </a:spcAft>
              <a:buNone/>
            </a:pP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Unique </a:t>
            </a: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selling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points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:</a:t>
            </a:r>
            <a:endParaRPr lang="de-DE" sz="2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Times New Roman" pitchFamily="18" charset="0"/>
            </a:endParaRPr>
          </a:p>
          <a:p>
            <a:pPr indent="182606" algn="l" defTabSz="457200"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Swiveling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fingers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for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a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long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stroke</a:t>
            </a:r>
            <a:endParaRPr lang="de-DE" sz="2000" b="0" i="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+mn-cs"/>
            </a:endParaRPr>
          </a:p>
          <a:p>
            <a:pPr indent="182606" algn="l" defTabSz="457200">
              <a:buNone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(large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workpiece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range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)</a:t>
            </a: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Times New Roman"/>
              </a:rPr>
              <a:t> </a:t>
            </a:r>
            <a:endParaRPr lang="de-DE" sz="2000" b="0" i="0" dirty="0" smtClean="0">
              <a:solidFill>
                <a:schemeClr val="tx1"/>
              </a:solidFill>
              <a:latin typeface="Calibri"/>
              <a:ea typeface="+mn-ea"/>
              <a:cs typeface="Times New Roman"/>
            </a:endParaRPr>
          </a:p>
          <a:p>
            <a:pPr indent="182606" algn="l" defTabSz="457200">
              <a:buNone/>
            </a:pPr>
            <a:endParaRPr lang="de-DE" sz="2000" b="0" i="0" dirty="0">
              <a:solidFill>
                <a:schemeClr val="tx1"/>
              </a:solidFill>
              <a:latin typeface="Calibri"/>
              <a:ea typeface="+mn-ea"/>
              <a:cs typeface="Times New Roman"/>
            </a:endParaRPr>
          </a:p>
          <a:p>
            <a:pPr indent="182606" algn="l" defTabSz="457200">
              <a:spcBef>
                <a:spcPts val="600"/>
              </a:spcBef>
              <a:spcAft>
                <a:spcPts val="600"/>
              </a:spcAft>
              <a:buNone/>
            </a:pP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Further </a:t>
            </a: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product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features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:</a:t>
            </a:r>
          </a:p>
          <a:p>
            <a:pPr indent="182606" algn="l" defTabSz="457200"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Engineering design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based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on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aluminum</a:t>
            </a:r>
            <a:endParaRPr lang="de-DE" sz="2000" b="0" i="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+mn-cs"/>
            </a:endParaRPr>
          </a:p>
          <a:p>
            <a:pPr indent="182606" algn="l" defTabSz="457200">
              <a:buNone/>
            </a:pP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housing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,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customer-specific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special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strokes</a:t>
            </a:r>
            <a:endParaRPr lang="de-DE" sz="2000" b="0" i="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+mn-cs"/>
            </a:endParaRPr>
          </a:p>
          <a:p>
            <a:pPr indent="182606" algn="l" defTabSz="457200">
              <a:buNone/>
            </a:pP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can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be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easily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implemented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by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adjusting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the</a:t>
            </a:r>
            <a:endParaRPr lang="de-DE" sz="2000" b="0" i="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+mn-cs"/>
            </a:endParaRPr>
          </a:p>
          <a:p>
            <a:pPr indent="182606" algn="l" defTabSz="457200">
              <a:buNone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"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swivel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arm"</a:t>
            </a:r>
          </a:p>
          <a:p>
            <a:pPr indent="182606" algn="l" defTabSz="457200"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Jaw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adaptation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possible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for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top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jaws</a:t>
            </a:r>
            <a:endParaRPr lang="de-DE" sz="2000" b="0" i="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+mn-cs"/>
            </a:endParaRPr>
          </a:p>
          <a:p>
            <a:pPr indent="182606" algn="l" defTabSz="457200"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Monitoring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via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inductive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sensors</a:t>
            </a:r>
            <a:endParaRPr lang="de-DE" sz="2000" b="0" i="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+mn-cs"/>
            </a:endParaRPr>
          </a:p>
          <a:p>
            <a:pPr indent="182606" algn="l" defTabSz="457200">
              <a:buNone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(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standard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in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the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automotive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industry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)</a:t>
            </a:r>
          </a:p>
          <a:p>
            <a:pPr indent="182606" algn="l" defTabSz="457200">
              <a:buClr>
                <a:schemeClr val="tx1">
                  <a:lumMod val="75000"/>
                  <a:lumOff val="25000"/>
                </a:schemeClr>
              </a:buClr>
              <a:buFont typeface="Courier New"/>
              <a:buChar char="o"/>
            </a:pP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Magnetic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field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sensors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for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standardized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,</a:t>
            </a:r>
          </a:p>
          <a:p>
            <a:pPr indent="182606" algn="l" defTabSz="457200">
              <a:buNone/>
            </a:pP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compact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monitoring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+mn-cs"/>
              </a:rPr>
              <a:t>options</a:t>
            </a:r>
            <a:endParaRPr lang="de-DE" sz="2000" b="0" i="0" dirty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2</a:t>
            </a:fld>
            <a:endParaRPr lang="de-DE" dirty="0"/>
          </a:p>
        </p:txBody>
      </p:sp>
      <p:pic>
        <p:nvPicPr>
          <p:cNvPr id="95236" name="Picture 4" descr="http://pimappl.schunk.int/preview/SCHUNK/Image/IM0007886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36931" y="1487332"/>
            <a:ext cx="1324610" cy="1778000"/>
          </a:xfrm>
          <a:prstGeom prst="rect">
            <a:avLst/>
          </a:prstGeom>
          <a:noFill/>
        </p:spPr>
      </p:pic>
      <p:pic>
        <p:nvPicPr>
          <p:cNvPr id="95238" name="Picture 6" descr="http://pimappl.schunk.int/preview/SCHUNK/Image/IM0007943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5863" y="3709721"/>
            <a:ext cx="2641600" cy="19085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>
          <a:xfrm>
            <a:off x="561443" y="389470"/>
            <a:ext cx="8074557" cy="1539914"/>
          </a:xfrm>
        </p:spPr>
        <p:txBody>
          <a:bodyPr/>
          <a:lstStyle/>
          <a:p>
            <a:pPr algn="l" defTabSz="457200">
              <a:spcBef>
                <a:spcPct val="0"/>
              </a:spcBef>
              <a:buNone/>
            </a:pPr>
            <a: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  <a:t/>
            </a:r>
            <a:b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</a:br>
            <a: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  <a:t/>
            </a:r>
            <a:b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</a:br>
            <a: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  <a:t/>
            </a:r>
            <a:b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</a:br>
            <a: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  <a:t/>
            </a:r>
            <a:b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</a:br>
            <a: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  <a:t/>
            </a:r>
            <a:b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</a:br>
            <a: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  <a:t/>
            </a:r>
            <a:b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</a:br>
            <a: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  <a:t/>
            </a:r>
            <a:b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</a:br>
            <a: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  <a:t/>
            </a:r>
            <a:b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</a:br>
            <a: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  <a:t/>
            </a:r>
            <a:b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</a:br>
            <a: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  <a:t/>
            </a:r>
            <a:b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</a:br>
            <a: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  <a:t/>
            </a:r>
            <a:b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</a:br>
            <a:r>
              <a:rPr lang="de-DE" sz="3200" b="1" i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>PZH-SF </a:t>
            </a:r>
            <a: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  <a:t/>
            </a:r>
            <a:br>
              <a:rPr lang="de-DE" sz="24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</a:br>
            <a:r>
              <a:rPr lang="de-DE" sz="20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  <a:t>#1: </a:t>
            </a:r>
            <a:r>
              <a:rPr lang="de-DE" sz="2000" b="1" i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Standard centric gripper with swiveling fingers</a:t>
            </a:r>
            <a:br>
              <a:rPr lang="de-DE" sz="2000" b="1" i="0">
                <a:solidFill>
                  <a:srgbClr val="00446B"/>
                </a:solidFill>
                <a:latin typeface="Calibri"/>
                <a:ea typeface="+mj-ea"/>
                <a:cs typeface="Calibri"/>
              </a:rPr>
            </a:br>
            <a:r>
              <a:rPr lang="de-DE" sz="20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  <a:t/>
            </a:r>
            <a:br>
              <a:rPr lang="de-DE" sz="2000" b="1" i="0">
                <a:solidFill>
                  <a:srgbClr val="003D6A"/>
                </a:solidFill>
                <a:latin typeface="Calibri"/>
                <a:ea typeface="+mj-ea"/>
                <a:cs typeface="Calibri"/>
              </a:rPr>
            </a:br>
            <a:endParaRPr lang="de-DE" sz="2000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0"/>
          </p:nvPr>
        </p:nvSpPr>
        <p:spPr>
          <a:xfrm>
            <a:off x="569910" y="1961051"/>
            <a:ext cx="8358937" cy="3827102"/>
          </a:xfrm>
        </p:spPr>
        <p:txBody>
          <a:bodyPr/>
          <a:lstStyle/>
          <a:p>
            <a: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Customer value/selling points</a:t>
            </a:r>
          </a:p>
          <a:p>
            <a:pPr marL="0" indent="265085" algn="l" defTabSz="457200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Gripper with longer stroke replaces multiple </a:t>
            </a:r>
            <a:r>
              <a:rPr lang="de-DE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grippers with 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short strokes</a:t>
            </a:r>
          </a:p>
          <a:p>
            <a:pPr marL="0" indent="265085" algn="l" defTabSz="457200">
              <a:lnSpc>
                <a:spcPct val="100000"/>
              </a:lnSpc>
              <a:spcBef>
                <a:spcPts val="0"/>
              </a:spcBef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Gripper removes need for time-consuming jaw change </a:t>
            </a:r>
            <a:r>
              <a:rPr lang="de-DE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if</a:t>
            </a:r>
            <a:r>
              <a:rPr lang="pl-PL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 </a:t>
            </a:r>
            <a:r>
              <a:rPr lang="de-DE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there 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is a </a:t>
            </a:r>
            <a:r>
              <a:rPr lang="de-DE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large</a:t>
            </a:r>
            <a:r>
              <a:rPr lang="pl-PL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/>
            </a:r>
            <a:br>
              <a:rPr lang="pl-PL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</a:br>
            <a:r>
              <a:rPr lang="pl-PL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    </a:t>
            </a:r>
            <a:r>
              <a:rPr lang="de-DE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 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range of workpieces/diameters</a:t>
            </a:r>
            <a:endParaRPr lang="de-DE" dirty="0" smtClean="0"/>
          </a:p>
          <a:p>
            <a:pPr marL="0" indent="265085" algn="l" defTabSz="457200">
              <a:lnSpc>
                <a:spcPct val="100000"/>
              </a:lnSpc>
              <a:spcBef>
                <a:spcPts val="600"/>
              </a:spcBef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Gripper suitable for I.D. and O.D. gripping</a:t>
            </a:r>
          </a:p>
          <a:p>
            <a:pPr marL="0" indent="265085" algn="l" defTabSz="457200">
              <a:lnSpc>
                <a:spcPct val="100000"/>
              </a:lnSpc>
              <a:spcBef>
                <a:spcPts val="600"/>
              </a:spcBef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Can be connected to PZN-plus</a:t>
            </a:r>
          </a:p>
          <a:p>
            <a: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de-DE" b="1" dirty="0" smtClean="0">
              <a:cs typeface="Times New Roman" pitchFamily="18" charset="0"/>
            </a:endParaRPr>
          </a:p>
          <a:p>
            <a: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de-DE" dirty="0" smtClean="0">
              <a:cs typeface="Times New Roman" pitchFamily="18" charset="0"/>
            </a:endParaRPr>
          </a:p>
          <a:p>
            <a:pPr marL="0" indent="0" algn="l" defTabSz="457200">
              <a:lnSpc>
                <a:spcPts val="2400"/>
              </a:lnSpc>
              <a:spcBef>
                <a:spcPct val="20000"/>
              </a:spcBef>
              <a:buNone/>
            </a:pPr>
            <a:endParaRPr lang="de-DE" dirty="0"/>
          </a:p>
        </p:txBody>
      </p:sp>
      <p:sp>
        <p:nvSpPr>
          <p:cNvPr id="41986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PZH-SF, Short presentation, May 8, 2012</a:t>
            </a:r>
            <a:endParaRPr lang="de-DE" sz="1200" b="0" i="0">
              <a:solidFill>
                <a:srgbClr val="FFFFFF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3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defTabSz="457200">
              <a:spcBef>
                <a:spcPct val="0"/>
              </a:spcBef>
              <a:buNone/>
            </a:pPr>
            <a:r>
              <a:rPr lang="de-DE" sz="3200" b="1" i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>PZH-SF </a:t>
            </a:r>
            <a:br>
              <a:rPr lang="de-DE" sz="3200" b="1" i="0">
                <a:solidFill>
                  <a:srgbClr val="003D6A"/>
                </a:solidFill>
                <a:latin typeface="Calibri"/>
                <a:ea typeface="Calibri"/>
                <a:cs typeface="Calibri"/>
              </a:rPr>
            </a:br>
            <a:r>
              <a:rPr lang="de-DE" sz="2000" b="1" i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>#1: </a:t>
            </a:r>
            <a:r>
              <a:rPr lang="de-DE" sz="2000" b="1" i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Standard centric gripper with swiveling fingers</a:t>
            </a:r>
            <a:br>
              <a:rPr lang="de-DE" sz="2000" b="1" i="0">
                <a:solidFill>
                  <a:srgbClr val="00446B"/>
                </a:solidFill>
                <a:latin typeface="Calibri"/>
                <a:ea typeface="+mj-ea"/>
                <a:cs typeface="Calibri"/>
              </a:rPr>
            </a:b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40963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PZH-SF, Short presentation, May 8, 2012</a:t>
            </a:r>
            <a:endParaRPr lang="de-DE" sz="1200" b="0" i="0">
              <a:solidFill>
                <a:srgbClr val="FFFFFF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4</a:t>
            </a:fld>
            <a:endParaRPr lang="de-DE" dirty="0"/>
          </a:p>
        </p:txBody>
      </p:sp>
      <p:pic>
        <p:nvPicPr>
          <p:cNvPr id="95238" name="Picture 6" descr="http://pimappl.schunk.int/preview/SCHUNK/Image/IM0007943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 l="18294" t="11372" r="17408" b="7292"/>
          <a:stretch>
            <a:fillRect/>
          </a:stretch>
        </p:blipFill>
        <p:spPr bwMode="auto">
          <a:xfrm>
            <a:off x="727798" y="1188810"/>
            <a:ext cx="2889359" cy="2640727"/>
          </a:xfrm>
          <a:prstGeom prst="rect">
            <a:avLst/>
          </a:prstGeom>
          <a:noFill/>
        </p:spPr>
      </p:pic>
      <p:sp>
        <p:nvSpPr>
          <p:cNvPr id="9" name="Textfeld 7"/>
          <p:cNvSpPr txBox="1">
            <a:spLocks noChangeArrowheads="1"/>
          </p:cNvSpPr>
          <p:nvPr/>
        </p:nvSpPr>
        <p:spPr bwMode="auto">
          <a:xfrm>
            <a:off x="224469" y="3655658"/>
            <a:ext cx="3383257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rIns="0">
            <a:spAutoFit/>
          </a:bodyPr>
          <a:lstStyle/>
          <a:p>
            <a:pPr marL="228600" indent="-228600" algn="l" defTabSz="457200">
              <a:buFont typeface="Calibri"/>
              <a:buAutoNum type="arabicPeriod"/>
            </a:pPr>
            <a:r>
              <a:rPr lang="de-DE" sz="1200" b="1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Rotary flange</a:t>
            </a:r>
          </a:p>
          <a:p>
            <a:pPr marL="228600" indent="-228600" algn="l" defTabSz="457200">
              <a:buNone/>
            </a:pP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       For adaptation of the workpiece-specific gripper fingers</a:t>
            </a:r>
          </a:p>
          <a:p>
            <a:pPr marL="228600" indent="-228600" algn="l" defTabSz="457200">
              <a:buFont typeface="Calibri"/>
              <a:buAutoNum type="arabicPeriod" startAt="2"/>
            </a:pPr>
            <a:r>
              <a:rPr lang="de-DE" sz="1200" b="1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Dust protection cover</a:t>
            </a:r>
          </a:p>
          <a:p>
            <a:pPr marL="228600" indent="-228600" algn="l" defTabSz="457200">
              <a:buNone/>
            </a:pP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       For use in dirty environments</a:t>
            </a:r>
          </a:p>
          <a:p>
            <a:pPr marL="228600" indent="-228600" algn="l" defTabSz="457200">
              <a:buFont typeface="Calibri"/>
              <a:buAutoNum type="arabicPeriod" startAt="3"/>
            </a:pPr>
            <a:r>
              <a:rPr lang="de-DE" sz="1200" b="1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Drive</a:t>
            </a:r>
          </a:p>
          <a:p>
            <a:pPr marL="228600" indent="-228600" algn="l" defTabSz="457200">
              <a:buNone/>
            </a:pP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       Double pressurized pneumatic piston</a:t>
            </a:r>
            <a:endParaRPr lang="de-DE" sz="1200" dirty="0" smtClean="0"/>
          </a:p>
          <a:p>
            <a:pPr marL="228600" indent="-228600" algn="l" defTabSz="457200">
              <a:buFont typeface="Calibri"/>
              <a:buAutoNum type="arabicPeriod" startAt="4"/>
            </a:pPr>
            <a:r>
              <a:rPr lang="de-DE" sz="1200" b="1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Storage</a:t>
            </a:r>
          </a:p>
          <a:p>
            <a:pPr marL="228600" indent="-228600" algn="l" defTabSz="457200">
              <a:buNone/>
            </a:pP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       High-precision bearing thanks to use of</a:t>
            </a:r>
          </a:p>
          <a:p>
            <a:pPr marL="228600" indent="-228600" algn="l" defTabSz="457200">
              <a:buNone/>
            </a:pP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       high-quality rolling-contact bearing</a:t>
            </a:r>
          </a:p>
          <a:p>
            <a:pPr marL="228600" indent="-228600" algn="l" defTabSz="457200">
              <a:buFont typeface="Calibri"/>
              <a:buAutoNum type="arabicPeriod" startAt="5"/>
            </a:pPr>
            <a:r>
              <a:rPr lang="de-DE" sz="1200" b="1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Steep-threaded spindle</a:t>
            </a:r>
          </a:p>
          <a:p>
            <a:pPr marL="228600" indent="-228600" algn="l" defTabSz="457200">
              <a:buNone/>
            </a:pP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       For transforming the linear piston movement</a:t>
            </a:r>
          </a:p>
          <a:p>
            <a:pPr marL="228600" indent="-228600" algn="l" defTabSz="457200">
              <a:buNone/>
            </a:pPr>
            <a:r>
              <a:rPr lang="de-DE" sz="1200" b="0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       into the rotary finger movement</a:t>
            </a:r>
          </a:p>
          <a:p>
            <a:pPr marL="228600" indent="-228600" algn="l" defTabSz="457200">
              <a:buFont typeface="Calibri"/>
              <a:buAutoNum type="arabicPeriod" startAt="6"/>
            </a:pPr>
            <a:r>
              <a:rPr lang="de-DE" sz="1200" b="1" i="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Ball screw nut</a:t>
            </a:r>
          </a:p>
          <a:p>
            <a:pPr marL="180960" indent="-180960" algn="l" defTabSz="457200">
              <a:buFont typeface="Calibri"/>
              <a:buAutoNum type="arabicPeriod" startAt="2"/>
            </a:pPr>
            <a:endParaRPr lang="de-DE" sz="1200" dirty="0" smtClean="0"/>
          </a:p>
          <a:p>
            <a:pPr marL="180960" indent="-180960" algn="l" defTabSz="457200">
              <a:buFont typeface="Calibri"/>
              <a:buAutoNum type="arabicPeriod" startAt="2"/>
            </a:pPr>
            <a:endParaRPr lang="de-DE" sz="1200" dirty="0"/>
          </a:p>
        </p:txBody>
      </p:sp>
      <p:sp>
        <p:nvSpPr>
          <p:cNvPr id="12" name="Textfeld 11"/>
          <p:cNvSpPr txBox="1"/>
          <p:nvPr/>
        </p:nvSpPr>
        <p:spPr>
          <a:xfrm>
            <a:off x="3635087" y="1266927"/>
            <a:ext cx="5401340" cy="5101397"/>
          </a:xfrm>
          <a:prstGeom prst="rect">
            <a:avLst/>
          </a:prstGeom>
          <a:noFill/>
        </p:spPr>
        <p:txBody>
          <a:bodyPr wrap="square" rIns="0">
            <a:spAutoFit/>
          </a:bodyPr>
          <a:lstStyle/>
          <a:p>
            <a:pPr marL="182606" lvl="1" indent="-182606">
              <a:spcBef>
                <a:spcPts val="100"/>
              </a:spcBef>
              <a:spcAft>
                <a:spcPts val="100"/>
              </a:spcAft>
            </a:pPr>
            <a:r>
              <a:rPr lang="de-DE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Times New Roman"/>
              </a:rPr>
              <a:t>Basic technical functions:</a:t>
            </a:r>
          </a:p>
          <a:p>
            <a:pPr marL="182606" lvl="1" indent="-182606" algn="l" defTabSz="457200">
              <a:spcBef>
                <a:spcPts val="100"/>
              </a:spcBef>
              <a:spcAft>
                <a:spcPts val="100"/>
              </a:spcAft>
              <a:buFont typeface="Courier New"/>
              <a:buChar char="o"/>
            </a:pP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Times New Roman"/>
              </a:rPr>
              <a:t>Size: 125</a:t>
            </a:r>
          </a:p>
          <a:p>
            <a:pPr marL="182606" lvl="1" indent="-182606" algn="l" defTabSz="457200">
              <a:spcBef>
                <a:spcPts val="100"/>
              </a:spcBef>
              <a:spcAft>
                <a:spcPts val="100"/>
              </a:spcAft>
              <a:buFont typeface="Courier New"/>
              <a:buChar char="o"/>
            </a:pP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Times New Roman"/>
              </a:rPr>
              <a:t>Weight: approx. </a:t>
            </a:r>
            <a:r>
              <a:rPr lang="de-DE" sz="2000" b="0" i="0" dirty="0" smtClean="0">
                <a:solidFill>
                  <a:schemeClr val="tx1"/>
                </a:solidFill>
                <a:latin typeface="Calibri"/>
                <a:ea typeface="+mn-ea"/>
                <a:cs typeface="Times New Roman"/>
              </a:rPr>
              <a:t>3.4 </a:t>
            </a: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Times New Roman"/>
              </a:rPr>
              <a:t>kg</a:t>
            </a:r>
          </a:p>
          <a:p>
            <a:pPr marL="182606" lvl="1" indent="-182606" algn="l" defTabSz="457200">
              <a:spcBef>
                <a:spcPts val="100"/>
              </a:spcBef>
              <a:spcAft>
                <a:spcPts val="100"/>
              </a:spcAft>
              <a:buFont typeface="Courier New"/>
              <a:buChar char="o"/>
            </a:pPr>
            <a:r>
              <a:rPr lang="de-DE" sz="2000" b="0" i="0" spc="-50" dirty="0">
                <a:solidFill>
                  <a:schemeClr val="tx1"/>
                </a:solidFill>
                <a:latin typeface="Calibri"/>
                <a:ea typeface="+mn-ea"/>
                <a:cs typeface="Times New Roman"/>
              </a:rPr>
              <a:t>Gripping force: approx. 3000 N (50 Nm per finger)</a:t>
            </a:r>
          </a:p>
          <a:p>
            <a:pPr marL="182606" lvl="1" indent="-182606" algn="l" defTabSz="457200">
              <a:spcBef>
                <a:spcPts val="100"/>
              </a:spcBef>
              <a:spcAft>
                <a:spcPts val="100"/>
              </a:spcAft>
              <a:buFont typeface="Courier New"/>
              <a:buChar char="o"/>
            </a:pPr>
            <a:r>
              <a:rPr lang="it-IT" sz="2000" b="0" i="0" dirty="0">
                <a:solidFill>
                  <a:schemeClr val="tx1"/>
                </a:solidFill>
                <a:latin typeface="Calibri"/>
                <a:ea typeface="+mn-ea"/>
                <a:cs typeface="Times New Roman"/>
              </a:rPr>
              <a:t>Stroke per finger: approx. 22 mm</a:t>
            </a:r>
          </a:p>
          <a:p>
            <a:pPr marL="182606" lvl="1" indent="-182606" algn="l" defTabSz="457200">
              <a:spcBef>
                <a:spcPts val="100"/>
              </a:spcBef>
              <a:spcAft>
                <a:spcPts val="100"/>
              </a:spcAft>
              <a:buFont typeface="Courier New"/>
              <a:buChar char="o"/>
            </a:pP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Times New Roman"/>
              </a:rPr>
              <a:t>Stroke per jaw: approx. </a:t>
            </a:r>
            <a:r>
              <a:rPr lang="de-DE" sz="2000" b="0" i="0" dirty="0" smtClean="0">
                <a:solidFill>
                  <a:schemeClr val="tx1"/>
                </a:solidFill>
                <a:latin typeface="Calibri"/>
                <a:ea typeface="+mn-ea"/>
                <a:cs typeface="Times New Roman"/>
              </a:rPr>
              <a:t>100°</a:t>
            </a:r>
            <a:endParaRPr lang="de-DE" sz="2000" b="0" i="0" dirty="0">
              <a:solidFill>
                <a:schemeClr val="tx1"/>
              </a:solidFill>
              <a:latin typeface="Calibri"/>
              <a:ea typeface="+mn-ea"/>
              <a:cs typeface="Times New Roman"/>
            </a:endParaRPr>
          </a:p>
          <a:p>
            <a:pPr marL="182606" lvl="1" indent="-182606" algn="l" defTabSz="457200">
              <a:spcBef>
                <a:spcPts val="100"/>
              </a:spcBef>
              <a:spcAft>
                <a:spcPts val="100"/>
              </a:spcAft>
              <a:buFont typeface="Courier New"/>
              <a:buChar char="o"/>
            </a:pP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Times New Roman"/>
              </a:rPr>
              <a:t>IP 65 protection class (max. IP 67)</a:t>
            </a:r>
          </a:p>
          <a:p>
            <a:pPr marL="182606" lvl="1" indent="-182606" algn="l" defTabSz="457200">
              <a:spcBef>
                <a:spcPts val="100"/>
              </a:spcBef>
              <a:spcAft>
                <a:spcPts val="100"/>
              </a:spcAft>
              <a:buFont typeface="Courier New"/>
              <a:buChar char="o"/>
            </a:pP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Times New Roman"/>
              </a:rPr>
              <a:t>Workpiece weight: 15 kg</a:t>
            </a:r>
          </a:p>
          <a:p>
            <a:pPr marL="182606" lvl="1" indent="-182606" algn="l" defTabSz="457200">
              <a:spcBef>
                <a:spcPts val="100"/>
              </a:spcBef>
              <a:spcAft>
                <a:spcPts val="100"/>
              </a:spcAft>
              <a:buFont typeface="Courier New"/>
              <a:buChar char="o"/>
            </a:pP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Times New Roman"/>
              </a:rPr>
              <a:t>Optionally available with maintenance of gripping force</a:t>
            </a:r>
          </a:p>
          <a:p>
            <a:pPr marL="182606" lvl="1" indent="-182606" algn="l" defTabSz="457200">
              <a:spcBef>
                <a:spcPts val="100"/>
              </a:spcBef>
              <a:spcAft>
                <a:spcPts val="100"/>
              </a:spcAft>
              <a:buFont typeface="Courier New"/>
              <a:buChar char="o"/>
            </a:pPr>
            <a:endParaRPr lang="de-DE" sz="300" b="1" dirty="0" smtClean="0">
              <a:cs typeface="Times New Roman" pitchFamily="18" charset="0"/>
            </a:endParaRPr>
          </a:p>
          <a:p>
            <a:pPr marL="182606" lvl="1" indent="-182606" algn="l" defTabSz="457200">
              <a:spcBef>
                <a:spcPts val="100"/>
              </a:spcBef>
              <a:spcAft>
                <a:spcPts val="100"/>
              </a:spcAft>
              <a:buNone/>
            </a:pP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Complementary products:</a:t>
            </a:r>
          </a:p>
          <a:p>
            <a:pPr marL="182606" lvl="1" indent="-182606" algn="l" defTabSz="457200">
              <a:spcBef>
                <a:spcPts val="100"/>
              </a:spcBef>
              <a:spcAft>
                <a:spcPts val="100"/>
              </a:spcAft>
              <a:buFont typeface="Courier New"/>
              <a:buChar char="o"/>
            </a:pP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Times New Roman"/>
              </a:rPr>
              <a:t>Magnetic switch, inductive sensors</a:t>
            </a:r>
          </a:p>
          <a:p>
            <a:pPr marL="182606" lvl="1" indent="-182606" algn="l" defTabSz="457200">
              <a:spcBef>
                <a:spcPts val="100"/>
              </a:spcBef>
              <a:spcAft>
                <a:spcPts val="100"/>
              </a:spcAft>
              <a:buFont typeface="Courier New"/>
              <a:buChar char="o"/>
            </a:pP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Times New Roman"/>
              </a:rPr>
              <a:t>TCU-Z</a:t>
            </a:r>
          </a:p>
          <a:p>
            <a:pPr marL="182606" lvl="1" indent="-182606" algn="l" defTabSz="457200">
              <a:spcBef>
                <a:spcPts val="100"/>
              </a:spcBef>
              <a:spcAft>
                <a:spcPts val="100"/>
              </a:spcAft>
              <a:buFont typeface="Courier New"/>
              <a:buChar char="o"/>
            </a:pP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Times New Roman"/>
              </a:rPr>
              <a:t>AGE-F</a:t>
            </a:r>
          </a:p>
          <a:p>
            <a:pPr marL="182606" lvl="1" indent="-182606" algn="l" defTabSz="457200">
              <a:spcBef>
                <a:spcPts val="100"/>
              </a:spcBef>
              <a:spcAft>
                <a:spcPts val="100"/>
              </a:spcAft>
              <a:buFont typeface="Courier New"/>
              <a:buChar char="o"/>
            </a:pPr>
            <a:r>
              <a:rPr lang="de-DE" sz="2000" b="0" i="0" dirty="0">
                <a:solidFill>
                  <a:schemeClr val="tx1"/>
                </a:solidFill>
                <a:latin typeface="Calibri"/>
                <a:ea typeface="+mn-ea"/>
                <a:cs typeface="Times New Roman"/>
              </a:rPr>
              <a:t>SW-B</a:t>
            </a:r>
            <a:endParaRPr lang="de-DE" sz="20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205</Words>
  <Application>Microsoft Office PowerPoint</Application>
  <PresentationFormat>Bildschirmpräsentation (4:3)</PresentationFormat>
  <Paragraphs>59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Short presentation</vt:lpstr>
      <vt:lpstr>PZH-SF  #1: Standard centric gripper with swiveling fingers </vt:lpstr>
      <vt:lpstr>           PZH-SF  #1: Standard centric gripper with swiveling fingers  </vt:lpstr>
      <vt:lpstr>PZH-SF  #1: Standard centric gripper with swiveling fingers 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LUTZ</cp:lastModifiedBy>
  <cp:revision>574</cp:revision>
  <dcterms:created xsi:type="dcterms:W3CDTF">2012-04-16T06:22:40Z</dcterms:created>
  <dcterms:modified xsi:type="dcterms:W3CDTF">2012-06-25T12:35:21Z</dcterms:modified>
</cp:coreProperties>
</file>