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350" r:id="rId3"/>
    <p:sldId id="351" r:id="rId4"/>
    <p:sldId id="434" r:id="rId5"/>
    <p:sldId id="435" r:id="rId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96" y="-918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25.06.2012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25.06.2012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PZH-SF, Kurzpräsentation, 08.05.2012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PZH-SF, Kurzpräsentation, 08.05.2012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PZH-SF, Kurzpräsentation, 08.05.2012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imappl.schunk.int/daten/Archiv/Image/2011/9/2/IM0007886/IM0007886.PSD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hyperlink" Target="http://pimappl.schunk.int/daten/Archiv/Image/2011/9/9/IM0007943/IM0007943.PS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pimappl.schunk.int/daten/Archiv/Image/2011/9/9/IM0007943/IM0007943.PSD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smtClean="0">
                <a:solidFill>
                  <a:srgbClr val="FFFFFF"/>
                </a:solidFill>
              </a:rPr>
              <a:t>PZH-SF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PZH-SF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Standard </a:t>
            </a:r>
            <a:r>
              <a:rPr lang="de-DE" sz="2000" dirty="0" err="1" smtClean="0"/>
              <a:t>Zentrischgreifer</a:t>
            </a:r>
            <a:r>
              <a:rPr lang="de-DE" sz="2000" dirty="0" smtClean="0"/>
              <a:t> mit einschwenkenden Fingern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96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PZH-SF, Kurzpräsentation, 08.05.2012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749675" y="1633030"/>
            <a:ext cx="5070475" cy="4632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de-DE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itchFamily="18" charset="0"/>
              </a:rPr>
              <a:t>Alleinstellungsmerkmale: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itchFamily="18" charset="0"/>
            </a:endParaRPr>
          </a:p>
          <a:p>
            <a:pPr indent="182563">
              <a:buFont typeface="Courier New" pitchFamily="49" charset="0"/>
              <a:buChar char="o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Einschwenkende Finger für einen großen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Hub (großes Werkstückspektrum)</a:t>
            </a:r>
            <a:r>
              <a:rPr lang="de-DE" sz="2000" dirty="0">
                <a:latin typeface="+mn-lt"/>
                <a:cs typeface="Times New Roman" pitchFamily="18" charset="0"/>
              </a:rPr>
              <a:t> </a:t>
            </a:r>
            <a:endParaRPr lang="de-DE" sz="2000" dirty="0" smtClean="0">
              <a:latin typeface="+mn-lt"/>
              <a:cs typeface="Times New Roman" pitchFamily="18" charset="0"/>
            </a:endParaRPr>
          </a:p>
          <a:p>
            <a:pPr indent="182563"/>
            <a:endParaRPr lang="de-DE" sz="2000" dirty="0">
              <a:latin typeface="+mn-lt"/>
              <a:cs typeface="Times New Roman" pitchFamily="18" charset="0"/>
            </a:endParaRPr>
          </a:p>
          <a:p>
            <a:pPr indent="182563">
              <a:spcBef>
                <a:spcPts val="600"/>
              </a:spcBef>
              <a:spcAft>
                <a:spcPts val="600"/>
              </a:spcAft>
              <a:defRPr/>
            </a:pPr>
            <a:r>
              <a:rPr lang="de-DE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itchFamily="18" charset="0"/>
              </a:rPr>
              <a:t>Weitere Produktmerkmale:</a:t>
            </a:r>
          </a:p>
          <a:p>
            <a:pPr indent="182563">
              <a:buFont typeface="Courier New" pitchFamily="49" charset="0"/>
              <a:buChar char="o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Konstruktion basiert auf Aluminium-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Gehäuse, kundenspezifische Sonderhübe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durch Anpassung des „Schwenkarmes“ auf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einfache Weise möglich</a:t>
            </a:r>
          </a:p>
          <a:p>
            <a:pPr indent="182563">
              <a:buFont typeface="Courier New" pitchFamily="49" charset="0"/>
              <a:buChar char="o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Backenadaption für Aufsatzbacken möglich</a:t>
            </a:r>
          </a:p>
          <a:p>
            <a:pPr indent="182563">
              <a:buFont typeface="Courier New" pitchFamily="49" charset="0"/>
              <a:buChar char="o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Abfrage über induktive Sensoren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(Standard in der Automobilindustrie)</a:t>
            </a:r>
          </a:p>
          <a:p>
            <a:pPr indent="182563">
              <a:buFont typeface="Courier New" pitchFamily="49" charset="0"/>
              <a:buChar char="o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Magnetfeldsensoren für standardisierte,</a:t>
            </a:r>
          </a:p>
          <a:p>
            <a:pPr indent="182563"/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kompakte Abfragemöglichkeiten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95236" name="Picture 4" descr="http://pimappl.schunk.int/preview/SCHUNK/Image/IM000788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6931" y="1487332"/>
            <a:ext cx="1324610" cy="1778000"/>
          </a:xfrm>
          <a:prstGeom prst="rect">
            <a:avLst/>
          </a:prstGeom>
          <a:noFill/>
        </p:spPr>
      </p:pic>
      <p:pic>
        <p:nvPicPr>
          <p:cNvPr id="95238" name="Picture 6" descr="http://pimappl.schunk.int/preview/SCHUNK/Image/IM0007943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863" y="3709721"/>
            <a:ext cx="2641600" cy="1908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561443" y="389470"/>
            <a:ext cx="8074557" cy="1539914"/>
          </a:xfrm>
        </p:spPr>
        <p:txBody>
          <a:bodyPr/>
          <a:lstStyle/>
          <a:p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PZH-SF </a:t>
            </a:r>
            <a:r>
              <a:rPr lang="de-DE" sz="2400" dirty="0" smtClean="0">
                <a:solidFill>
                  <a:srgbClr val="003D6A"/>
                </a:solidFill>
              </a:rPr>
              <a:t/>
            </a:r>
            <a:br>
              <a:rPr lang="de-DE" sz="2400" dirty="0" smtClean="0">
                <a:solidFill>
                  <a:srgbClr val="003D6A"/>
                </a:solidFill>
              </a:rPr>
            </a:br>
            <a:r>
              <a:rPr lang="de-DE" sz="2000" dirty="0" smtClean="0">
                <a:solidFill>
                  <a:srgbClr val="003D6A"/>
                </a:solidFill>
              </a:rPr>
              <a:t>#1: </a:t>
            </a:r>
            <a:r>
              <a:rPr lang="de-DE" sz="2000" dirty="0" smtClean="0"/>
              <a:t>Standard </a:t>
            </a:r>
            <a:r>
              <a:rPr lang="de-DE" sz="2000" dirty="0" err="1" smtClean="0"/>
              <a:t>Zentrischgreifer</a:t>
            </a:r>
            <a:r>
              <a:rPr lang="de-DE" sz="2000" dirty="0" smtClean="0"/>
              <a:t> mit einschwenkenden Fingern</a:t>
            </a:r>
            <a:br>
              <a:rPr lang="de-DE" sz="2000" dirty="0" smtClean="0"/>
            </a:br>
            <a:r>
              <a:rPr lang="de-DE" sz="2000" dirty="0" smtClean="0">
                <a:solidFill>
                  <a:srgbClr val="003D6A"/>
                </a:solidFill>
              </a:rPr>
              <a:t/>
            </a:r>
            <a:br>
              <a:rPr lang="de-DE" sz="2000" dirty="0" smtClean="0">
                <a:solidFill>
                  <a:srgbClr val="003D6A"/>
                </a:solidFill>
              </a:rPr>
            </a:br>
            <a:endParaRPr lang="de-DE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>
          <a:xfrm>
            <a:off x="569910" y="1961051"/>
            <a:ext cx="8066089" cy="382710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cs typeface="Times New Roman" pitchFamily="18" charset="0"/>
              </a:rPr>
              <a:t>Kundenmehrwert / Verkaufsargumentation</a:t>
            </a:r>
          </a:p>
          <a:p>
            <a:pPr indent="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err="1" smtClean="0"/>
              <a:t>Greifer</a:t>
            </a:r>
            <a:r>
              <a:rPr lang="de-DE" dirty="0" smtClean="0"/>
              <a:t> mit großem Hub ersetzt ansonsten mehrere notwendige </a:t>
            </a:r>
            <a:r>
              <a:rPr lang="de-DE" dirty="0" err="1" smtClean="0"/>
              <a:t>Greifer</a:t>
            </a:r>
            <a:endParaRPr lang="de-DE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dirty="0" smtClean="0"/>
              <a:t>     mit kleinem Hub</a:t>
            </a:r>
          </a:p>
          <a:p>
            <a:pPr indent="26511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err="1" smtClean="0"/>
              <a:t>Greifer</a:t>
            </a:r>
            <a:r>
              <a:rPr lang="de-DE" dirty="0" smtClean="0"/>
              <a:t> erspart aufwendige Backenwechsel bei großem</a:t>
            </a:r>
          </a:p>
          <a:p>
            <a:pPr indent="265113">
              <a:lnSpc>
                <a:spcPct val="100000"/>
              </a:lnSpc>
              <a:spcBef>
                <a:spcPts val="0"/>
              </a:spcBef>
            </a:pPr>
            <a:r>
              <a:rPr lang="de-DE" dirty="0" smtClean="0"/>
              <a:t>Werkstückspektrum/-</a:t>
            </a:r>
            <a:r>
              <a:rPr lang="de-DE" dirty="0" err="1" smtClean="0"/>
              <a:t>durchmesserbereich</a:t>
            </a:r>
            <a:endParaRPr lang="de-DE" dirty="0" smtClean="0"/>
          </a:p>
          <a:p>
            <a:pPr indent="265113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dirty="0" err="1" smtClean="0"/>
              <a:t>Greifer</a:t>
            </a:r>
            <a:r>
              <a:rPr lang="de-DE" dirty="0" smtClean="0"/>
              <a:t> ist zum Innen- und Außengreifen geeignet</a:t>
            </a:r>
          </a:p>
          <a:p>
            <a:pPr indent="265113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dirty="0" err="1" smtClean="0"/>
              <a:t>Anschlusskompatibel</a:t>
            </a:r>
            <a:r>
              <a:rPr lang="de-DE" dirty="0" smtClean="0"/>
              <a:t> zu PZN-plus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de-DE" b="1" dirty="0" smtClean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de-DE" dirty="0" smtClean="0">
              <a:cs typeface="Times New Roman" pitchFamily="18" charset="0"/>
            </a:endParaRPr>
          </a:p>
          <a:p>
            <a:endParaRPr lang="de-DE" dirty="0"/>
          </a:p>
        </p:txBody>
      </p:sp>
      <p:sp>
        <p:nvSpPr>
          <p:cNvPr id="4198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PZH-SF, Kurzpräsentation, 08.05.2012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PZH-SF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Standard </a:t>
            </a:r>
            <a:r>
              <a:rPr lang="de-DE" sz="2000" dirty="0" err="1" smtClean="0"/>
              <a:t>Zentrischgreifer</a:t>
            </a:r>
            <a:r>
              <a:rPr lang="de-DE" sz="2000" dirty="0" smtClean="0"/>
              <a:t> mit einschwenkenden Fingern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96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PZH-SF, Kurzpräsentation, 08.05.2012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068665" y="1356572"/>
            <a:ext cx="4735093" cy="5055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defRPr/>
            </a:pPr>
            <a:r>
              <a:rPr lang="de-DE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Technische Basisfunktionen: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Baugröße: 125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Eigenmasse: ca. 3,4 kg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Greifkraft: ca. 3000 N (50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Nm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pro Finger)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Hub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pro Finger: ca. 22 mm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Winkel pro Backe: ca. 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100°</a:t>
            </a:r>
            <a:endParaRPr lang="de-DE" sz="20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Schutzklasse IP 65 (max. IP 67)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Werkstückgewicht: 15 kg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Optional mit Greifkrafterhaltung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endParaRPr lang="de-DE" sz="2000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defRPr/>
            </a:pPr>
            <a:r>
              <a:rPr lang="de-DE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Komplementärprodukte: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Magnetschalter, Induktive Sensoren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TCU-Z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AGE-F</a:t>
            </a:r>
          </a:p>
          <a:p>
            <a:pPr marL="182563" lvl="1" indent="-182563">
              <a:spcBef>
                <a:spcPts val="100"/>
              </a:spcBef>
              <a:spcAft>
                <a:spcPts val="100"/>
              </a:spcAft>
              <a:buFont typeface="Courier New" pitchFamily="49" charset="0"/>
              <a:buChar char="o"/>
              <a:defRPr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SW-B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95238" name="Picture 6" descr="http://pimappl.schunk.int/preview/SCHUNK/Image/IM000794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18294" t="11372" r="17408" b="7292"/>
          <a:stretch>
            <a:fillRect/>
          </a:stretch>
        </p:blipFill>
        <p:spPr bwMode="auto">
          <a:xfrm>
            <a:off x="853301" y="1350171"/>
            <a:ext cx="2889359" cy="2640727"/>
          </a:xfrm>
          <a:prstGeom prst="rect">
            <a:avLst/>
          </a:prstGeom>
          <a:noFill/>
        </p:spPr>
      </p:pic>
      <p:sp>
        <p:nvSpPr>
          <p:cNvPr id="9" name="Textfeld 7"/>
          <p:cNvSpPr txBox="1">
            <a:spLocks noChangeArrowheads="1"/>
          </p:cNvSpPr>
          <p:nvPr/>
        </p:nvSpPr>
        <p:spPr bwMode="auto">
          <a:xfrm>
            <a:off x="260327" y="3834948"/>
            <a:ext cx="457041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Drehflansch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zur Adaption der </a:t>
            </a:r>
            <a:r>
              <a:rPr lang="de-DE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Werstück</a:t>
            </a:r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-spezifischen Greiffinger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Staubschutzabdeckung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für den Einsatz im verschmutzter Umgebung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Antrieb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doppelt </a:t>
            </a:r>
            <a:r>
              <a:rPr lang="de-DE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beaufschlagter</a:t>
            </a:r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Pneumatikkolben</a:t>
            </a:r>
            <a:endParaRPr lang="de-DE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Lagerung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hochpräzise Lagerung durch Verwendung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hochwertiger Wälzlager</a:t>
            </a:r>
          </a:p>
          <a:p>
            <a:pPr marL="228600" indent="-228600">
              <a:buFont typeface="+mj-lt"/>
              <a:buAutoNum type="arabicPeriod" startAt="5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Steilgewindespindel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zur Umsetzung der linearen Kolbenbewegung</a:t>
            </a:r>
          </a:p>
          <a:p>
            <a:pPr marL="228600" indent="-228600"/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in die </a:t>
            </a:r>
            <a:r>
              <a:rPr lang="de-DE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rotatorische</a:t>
            </a:r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Fingerbewegung</a:t>
            </a:r>
          </a:p>
          <a:p>
            <a:pPr marL="228600" indent="-228600">
              <a:buFont typeface="+mj-lt"/>
              <a:buAutoNum type="arabicPeriod" startAt="6"/>
            </a:pPr>
            <a:r>
              <a:rPr lang="de-DE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Spindelmutter</a:t>
            </a:r>
          </a:p>
          <a:p>
            <a:pPr marL="180975" indent="-180975">
              <a:buFont typeface="+mj-lt"/>
              <a:buAutoNum type="arabicPeriod" startAt="2"/>
            </a:pPr>
            <a:endParaRPr lang="de-DE" sz="1200" dirty="0" smtClean="0"/>
          </a:p>
          <a:p>
            <a:pPr marL="180975" indent="-180975">
              <a:buFont typeface="+mj-lt"/>
              <a:buAutoNum type="arabicPeriod" startAt="2"/>
            </a:pP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900" b="1" dirty="0" smtClean="0">
                <a:solidFill>
                  <a:srgbClr val="FFFFFF"/>
                </a:solidFill>
                <a:latin typeface="Calibri"/>
                <a:cs typeface="Calibri"/>
              </a:rPr>
              <a:t>Jens Lehmann, </a:t>
            </a: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deutsche Torwartlegende, </a:t>
            </a:r>
            <a:b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seit 2012 Markenbotschafter von SCHUNK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188</Words>
  <Application>Microsoft Office PowerPoint</Application>
  <PresentationFormat>Bildschirmpräsentation (4:3)</PresentationFormat>
  <Paragraphs>65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PZH-SF  #1: Standard Zentrischgreifer mit einschwenkenden Fingern </vt:lpstr>
      <vt:lpstr>            PZH-SF  #1: Standard Zentrischgreifer mit einschwenkenden Fingern  </vt:lpstr>
      <vt:lpstr>PZH-SF  #1: Standard Zentrischgreifer mit einschwenkenden Fingern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494</cp:revision>
  <dcterms:created xsi:type="dcterms:W3CDTF">2012-04-16T06:22:40Z</dcterms:created>
  <dcterms:modified xsi:type="dcterms:W3CDTF">2012-06-25T09:33:12Z</dcterms:modified>
</cp:coreProperties>
</file>