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5" r:id="rId3"/>
    <p:sldId id="327" r:id="rId4"/>
    <p:sldId id="260" r:id="rId5"/>
    <p:sldId id="330" r:id="rId6"/>
    <p:sldId id="331" r:id="rId7"/>
    <p:sldId id="332" r:id="rId8"/>
    <p:sldId id="334" r:id="rId9"/>
    <p:sldId id="306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7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BA6AB-F75B-4052-8D08-23BB95D2AAE6}" type="datetimeFigureOut">
              <a:rPr lang="de-DE" smtClean="0"/>
              <a:pPr/>
              <a:t>16.04.2012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B44F1-8B4C-4419-B3BB-493053830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EC16B-E226-4EB3-9E15-1DDD61D2B7F0}" type="datetimeFigureOut">
              <a:rPr lang="de-DE" smtClean="0"/>
              <a:pPr/>
              <a:t>16.04.2012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AF5A8-EF43-48FD-A699-B7CF58D9B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1225"/>
            <a:fld id="{66F680B5-469A-4E55-A010-D2238B2A6F8A}" type="slidenum">
              <a:rPr lang="de-DE" smtClean="0"/>
              <a:pPr defTabSz="911225"/>
              <a:t>2</a:t>
            </a:fld>
            <a:endParaRPr lang="de-DE" smtClean="0">
              <a:solidFill>
                <a:srgbClr val="163567"/>
              </a:solidFill>
            </a:endParaRPr>
          </a:p>
        </p:txBody>
      </p:sp>
      <p:sp>
        <p:nvSpPr>
          <p:cNvPr id="33795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24117" y="4354146"/>
            <a:ext cx="5000158" cy="288035"/>
          </a:xfrm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260327" y="909638"/>
            <a:ext cx="8642373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TENDO ES</a:t>
            </a:r>
            <a:endParaRPr lang="de-DE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260327" y="1066800"/>
            <a:ext cx="4298973" cy="4914899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909638"/>
            <a:ext cx="4140200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TENDO ES</a:t>
            </a:r>
            <a:endParaRPr lang="de-DE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044688" y="6480000"/>
            <a:ext cx="2503508" cy="252000"/>
          </a:xfrm>
        </p:spPr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260327" y="6480000"/>
            <a:ext cx="758961" cy="251998"/>
          </a:xfrm>
        </p:spPr>
        <p:txBody>
          <a:bodyPr/>
          <a:lstStyle/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0000" y="180000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909638"/>
            <a:ext cx="4140200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xfrm>
            <a:off x="5940000" y="6480000"/>
            <a:ext cx="2273300" cy="304800"/>
          </a:xfrm>
          <a:prstGeom prst="rect">
            <a:avLst/>
          </a:prstGeom>
          <a:ln/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57D027-15A8-4DD9-8AD5-8336B91BFE55}" type="datetime1">
              <a:rPr lang="de-DE" smtClean="0"/>
              <a:pPr>
                <a:defRPr/>
              </a:pPr>
              <a:t>16.04.2012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1044688" y="6480000"/>
            <a:ext cx="2503508" cy="252000"/>
          </a:xfrm>
        </p:spPr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3"/>
          </p:nvPr>
        </p:nvSpPr>
        <p:spPr>
          <a:xfrm>
            <a:off x="260327" y="6480000"/>
            <a:ext cx="758961" cy="251998"/>
          </a:xfrm>
        </p:spPr>
        <p:txBody>
          <a:bodyPr/>
          <a:lstStyle/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293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0000" y="180000"/>
            <a:ext cx="6172200" cy="838200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003D6A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1124744"/>
            <a:ext cx="8888413" cy="525780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xfrm>
            <a:off x="5940000" y="6480000"/>
            <a:ext cx="2273300" cy="304800"/>
          </a:xfrm>
          <a:prstGeom prst="rect">
            <a:avLst/>
          </a:prstGeom>
          <a:ln/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1206C07-191F-486C-B5B5-DA9666BD0B8D}" type="datetime1">
              <a:rPr lang="de-DE" smtClean="0"/>
              <a:pPr>
                <a:defRPr/>
              </a:pPr>
              <a:t>16.04.2012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044688" y="6480000"/>
            <a:ext cx="2503508" cy="252000"/>
          </a:xfrm>
        </p:spPr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260327" y="6480000"/>
            <a:ext cx="758961" cy="251998"/>
          </a:xfrm>
        </p:spPr>
        <p:txBody>
          <a:bodyPr/>
          <a:lstStyle/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261100"/>
            <a:ext cx="9143696" cy="5969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TENDO ES</a:t>
            </a:r>
            <a:endParaRPr lang="de-DE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370025-799D-4A52-A726-1DBF35FBD702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5118"/>
            <a:ext cx="9144000" cy="615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66" r:id="rId9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e.schunk.com/schunk/schunk_websites/products/products.html?product_level_1=247&amp;product_level_2=268&amp;product_level_3=0&amp;country=DEU&amp;lngCode=DE&amp;lngCode2=DE" TargetMode="External"/><Relationship Id="rId13" Type="http://schemas.openxmlformats.org/officeDocument/2006/relationships/image" Target="../media/image10.jpeg"/><Relationship Id="rId18" Type="http://schemas.openxmlformats.org/officeDocument/2006/relationships/hyperlink" Target="http://www.us.schunk.com/schunk/schunk_websites/products/products_level_1_overview_typ4.html?product_level_1=247&amp;product_level_2=0&amp;product_level_3=0&amp;country=USA&amp;lngCode=EN&amp;lngCode2=EN" TargetMode="External"/><Relationship Id="rId26" Type="http://schemas.openxmlformats.org/officeDocument/2006/relationships/hyperlink" Target="http://www.us.schunk.com/schunk/schunk_websites/products/products.html?product_level_1=247&amp;product_level_2=3035&amp;product_level_3=0&amp;country=USA&amp;lngCode=EN&amp;lngCode2=EN" TargetMode="External"/><Relationship Id="rId3" Type="http://schemas.openxmlformats.org/officeDocument/2006/relationships/image" Target="../media/image5.jpeg"/><Relationship Id="rId21" Type="http://schemas.openxmlformats.org/officeDocument/2006/relationships/image" Target="../media/image14.jpeg"/><Relationship Id="rId7" Type="http://schemas.openxmlformats.org/officeDocument/2006/relationships/image" Target="../media/image7.jpeg"/><Relationship Id="rId12" Type="http://schemas.openxmlformats.org/officeDocument/2006/relationships/hyperlink" Target="http://www.de.schunk.com/schunk/schunk_websites/products/products.html?product_level_1=247&amp;product_level_2=269&amp;product_level_3=0&amp;country=DEU&amp;lngCode=DE&amp;lngCode2=DE" TargetMode="External"/><Relationship Id="rId17" Type="http://schemas.openxmlformats.org/officeDocument/2006/relationships/image" Target="../media/image12.jpeg"/><Relationship Id="rId25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6" Type="http://schemas.openxmlformats.org/officeDocument/2006/relationships/hyperlink" Target="http://www.us.schunk.com/schunk/schunk_websites/products/products_level_1_overview_typ4.html?product_level_1=245&amp;product_level_2=0&amp;product_level_3=0&amp;country=USA&amp;lngCode=EN&amp;lngCode2=EN" TargetMode="External"/><Relationship Id="rId20" Type="http://schemas.openxmlformats.org/officeDocument/2006/relationships/hyperlink" Target="http://www.us.schunk.com/schunk/schunk_websites/products/products_level_1_overview_typ4.html?product_level_1=248&amp;product_level_2=0&amp;product_level_3=0&amp;country=USA&amp;lngCode=EN&amp;lngCode2=EN" TargetMode="External"/><Relationship Id="rId29" Type="http://schemas.openxmlformats.org/officeDocument/2006/relationships/image" Target="../media/image18.jpeg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de.schunk.com/schunk/schunk_websites/products/products.html?product_level_1=247&amp;product_level_2=267&amp;product_level_3=0&amp;country=DEU&amp;lngCode=DE&amp;lngCode2=DE" TargetMode="External"/><Relationship Id="rId11" Type="http://schemas.openxmlformats.org/officeDocument/2006/relationships/image" Target="../media/image9.jpeg"/><Relationship Id="rId24" Type="http://schemas.openxmlformats.org/officeDocument/2006/relationships/hyperlink" Target="http://www.us.schunk.com/schunk/schunk_websites/products/products.html?product_level_1=247&amp;product_level_2=19905&amp;product_level_3=0&amp;country=USA&amp;lngCode=EN&amp;lngCode2=EN" TargetMode="External"/><Relationship Id="rId5" Type="http://schemas.openxmlformats.org/officeDocument/2006/relationships/image" Target="../media/image6.jpeg"/><Relationship Id="rId15" Type="http://schemas.openxmlformats.org/officeDocument/2006/relationships/image" Target="../media/image11.jpeg"/><Relationship Id="rId23" Type="http://schemas.openxmlformats.org/officeDocument/2006/relationships/image" Target="../media/image15.jpeg"/><Relationship Id="rId28" Type="http://schemas.openxmlformats.org/officeDocument/2006/relationships/hyperlink" Target="http://www.us.schunk.com/schunk/schunk_websites/products/products.html?product_level_1=247&amp;product_level_2=12155&amp;product_level_3=0&amp;country=USA&amp;lngCode=EN&amp;lngCode2=EN" TargetMode="External"/><Relationship Id="rId10" Type="http://schemas.openxmlformats.org/officeDocument/2006/relationships/hyperlink" Target="http://www.de.schunk.com/schunk/schunk_websites/products/products.html?product_level_1=247&amp;product_level_2=270&amp;product_level_3=0&amp;country=DEU&amp;lngCode=DE&amp;lngCode2=DE" TargetMode="External"/><Relationship Id="rId19" Type="http://schemas.openxmlformats.org/officeDocument/2006/relationships/image" Target="../media/image13.jpeg"/><Relationship Id="rId4" Type="http://schemas.openxmlformats.org/officeDocument/2006/relationships/hyperlink" Target="http://www.de.schunk.com/schunk/schunk_websites/products/products.html?product_level_1=247&amp;product_level_2=266&amp;product_level_3=3042&amp;country=DEU&amp;lngCode=DE&amp;lngCode2=DE" TargetMode="External"/><Relationship Id="rId9" Type="http://schemas.openxmlformats.org/officeDocument/2006/relationships/image" Target="../media/image8.jpeg"/><Relationship Id="rId14" Type="http://schemas.openxmlformats.org/officeDocument/2006/relationships/hyperlink" Target="http://www.us.schunk.com/schunk/schunk_websites/products/products_level_1_overview_typ4.html?product_level_1=246&amp;product_level_2=0&amp;product_level_3=0&amp;country=USA&amp;lngCode=EN&amp;lngCode2=EN" TargetMode="External"/><Relationship Id="rId22" Type="http://schemas.openxmlformats.org/officeDocument/2006/relationships/hyperlink" Target="http://www.us.schunk.com/schunk/schunk_websites/products/products_level_1_overview_typ4.html?product_level_1=249&amp;product_level_2=0&amp;product_level_3=0&amp;country=USA&amp;lngCode=EN&amp;lngCode2=EN" TargetMode="External"/><Relationship Id="rId27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Toolholding Systems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2339752" y="4140000"/>
            <a:ext cx="5333999" cy="406400"/>
          </a:xfrm>
        </p:spPr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000" y="4140000"/>
            <a:ext cx="145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65"/>
          <p:cNvSpPr>
            <a:spLocks noGrp="1" noChangeArrowheads="1"/>
          </p:cNvSpPr>
          <p:nvPr>
            <p:ph type="title"/>
          </p:nvPr>
        </p:nvSpPr>
        <p:spPr>
          <a:xfrm>
            <a:off x="180000" y="180000"/>
            <a:ext cx="8910638" cy="838200"/>
          </a:xfrm>
        </p:spPr>
        <p:txBody>
          <a:bodyPr/>
          <a:lstStyle/>
          <a:p>
            <a:r>
              <a:rPr lang="de-DE" sz="3200" dirty="0" err="1" smtClean="0"/>
              <a:t>Product</a:t>
            </a:r>
            <a:r>
              <a:rPr lang="de-DE" sz="3200" dirty="0" smtClean="0"/>
              <a:t> </a:t>
            </a:r>
            <a:r>
              <a:rPr lang="de-DE" sz="3200" dirty="0" err="1" smtClean="0"/>
              <a:t>overview</a:t>
            </a:r>
            <a:endParaRPr lang="de-DE" sz="3200" dirty="0" smtClean="0"/>
          </a:p>
        </p:txBody>
      </p:sp>
      <p:grpSp>
        <p:nvGrpSpPr>
          <p:cNvPr id="2" name="Gruppieren 5"/>
          <p:cNvGrpSpPr>
            <a:grpSpLocks/>
          </p:cNvGrpSpPr>
          <p:nvPr/>
        </p:nvGrpSpPr>
        <p:grpSpPr bwMode="auto">
          <a:xfrm>
            <a:off x="619125" y="1071563"/>
            <a:ext cx="8001007" cy="3409951"/>
            <a:chOff x="619135" y="1214422"/>
            <a:chExt cx="8001056" cy="3409979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28896" y="1214422"/>
              <a:ext cx="3878287" cy="129064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3" name="Gruppieren 58"/>
            <p:cNvGrpSpPr>
              <a:grpSpLocks/>
            </p:cNvGrpSpPr>
            <p:nvPr/>
          </p:nvGrpSpPr>
          <p:grpSpPr bwMode="auto">
            <a:xfrm>
              <a:off x="1785918" y="2571744"/>
              <a:ext cx="5286412" cy="428628"/>
              <a:chOff x="1785918" y="2571744"/>
              <a:chExt cx="5286412" cy="428628"/>
            </a:xfrm>
          </p:grpSpPr>
          <p:cxnSp>
            <p:nvCxnSpPr>
              <p:cNvPr id="5147" name="Gerade Verbindung 28"/>
              <p:cNvCxnSpPr>
                <a:cxnSpLocks noChangeShapeType="1"/>
              </p:cNvCxnSpPr>
              <p:nvPr/>
            </p:nvCxnSpPr>
            <p:spPr bwMode="auto">
              <a:xfrm>
                <a:off x="1785918" y="2857496"/>
                <a:ext cx="5286412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48" name="Gerade Verbindung 29"/>
              <p:cNvCxnSpPr>
                <a:cxnSpLocks noChangeShapeType="1"/>
              </p:cNvCxnSpPr>
              <p:nvPr/>
            </p:nvCxnSpPr>
            <p:spPr bwMode="auto">
              <a:xfrm rot="5400000">
                <a:off x="1714480" y="292893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49" name="Gerade Verbindung 30"/>
              <p:cNvCxnSpPr>
                <a:cxnSpLocks noChangeShapeType="1"/>
              </p:cNvCxnSpPr>
              <p:nvPr/>
            </p:nvCxnSpPr>
            <p:spPr bwMode="auto">
              <a:xfrm rot="5400000">
                <a:off x="3071802" y="292893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50" name="Gerade Verbindung 31"/>
              <p:cNvCxnSpPr>
                <a:cxnSpLocks noChangeShapeType="1"/>
              </p:cNvCxnSpPr>
              <p:nvPr/>
            </p:nvCxnSpPr>
            <p:spPr bwMode="auto">
              <a:xfrm rot="5400000">
                <a:off x="4429124" y="292893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51" name="Gerade Verbindung 32"/>
              <p:cNvCxnSpPr>
                <a:cxnSpLocks noChangeShapeType="1"/>
              </p:cNvCxnSpPr>
              <p:nvPr/>
            </p:nvCxnSpPr>
            <p:spPr bwMode="auto">
              <a:xfrm rot="5400000">
                <a:off x="5786446" y="292893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52" name="Gerade Verbindung 33"/>
              <p:cNvCxnSpPr>
                <a:cxnSpLocks noChangeShapeType="1"/>
              </p:cNvCxnSpPr>
              <p:nvPr/>
            </p:nvCxnSpPr>
            <p:spPr bwMode="auto">
              <a:xfrm rot="5400000">
                <a:off x="7000892" y="292893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53" name="Gerade Verbindung 3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57686" y="2714620"/>
                <a:ext cx="285752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grpSp>
          <p:nvGrpSpPr>
            <p:cNvPr id="4" name="Gruppieren 56"/>
            <p:cNvGrpSpPr>
              <a:grpSpLocks/>
            </p:cNvGrpSpPr>
            <p:nvPr/>
          </p:nvGrpSpPr>
          <p:grpSpPr bwMode="auto">
            <a:xfrm>
              <a:off x="619135" y="4176009"/>
              <a:ext cx="8001056" cy="448392"/>
              <a:chOff x="642910" y="4337930"/>
              <a:chExt cx="8001056" cy="448392"/>
            </a:xfrm>
          </p:grpSpPr>
          <p:cxnSp>
            <p:nvCxnSpPr>
              <p:cNvPr id="5129" name="Gerade Verbindung 9"/>
              <p:cNvCxnSpPr>
                <a:cxnSpLocks noChangeShapeType="1"/>
              </p:cNvCxnSpPr>
              <p:nvPr/>
            </p:nvCxnSpPr>
            <p:spPr bwMode="auto">
              <a:xfrm>
                <a:off x="642910" y="4643446"/>
                <a:ext cx="800105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0" name="Gerade Verbindung 11"/>
              <p:cNvCxnSpPr>
                <a:cxnSpLocks noChangeShapeType="1"/>
              </p:cNvCxnSpPr>
              <p:nvPr/>
            </p:nvCxnSpPr>
            <p:spPr bwMode="auto">
              <a:xfrm rot="5400000">
                <a:off x="571472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1" name="Gerade Verbindung 12"/>
              <p:cNvCxnSpPr>
                <a:cxnSpLocks noChangeShapeType="1"/>
              </p:cNvCxnSpPr>
              <p:nvPr/>
            </p:nvCxnSpPr>
            <p:spPr bwMode="auto">
              <a:xfrm rot="5400000">
                <a:off x="2786050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2" name="Gerade Verbindung 13"/>
              <p:cNvCxnSpPr>
                <a:cxnSpLocks noChangeShapeType="1"/>
              </p:cNvCxnSpPr>
              <p:nvPr/>
            </p:nvCxnSpPr>
            <p:spPr bwMode="auto">
              <a:xfrm rot="5400000">
                <a:off x="4000496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3" name="Gerade Verbindung 14"/>
              <p:cNvCxnSpPr>
                <a:cxnSpLocks noChangeShapeType="1"/>
              </p:cNvCxnSpPr>
              <p:nvPr/>
            </p:nvCxnSpPr>
            <p:spPr bwMode="auto">
              <a:xfrm rot="5400000">
                <a:off x="5143504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4" name="Gerade Verbindung 15"/>
              <p:cNvCxnSpPr>
                <a:cxnSpLocks noChangeShapeType="1"/>
              </p:cNvCxnSpPr>
              <p:nvPr/>
            </p:nvCxnSpPr>
            <p:spPr bwMode="auto">
              <a:xfrm rot="5400000">
                <a:off x="6286512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35" name="Gerade Verbindung 1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43808" y="4480806"/>
                <a:ext cx="285752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44" name="Gerade Verbindung 25"/>
              <p:cNvCxnSpPr>
                <a:cxnSpLocks noChangeShapeType="1"/>
              </p:cNvCxnSpPr>
              <p:nvPr/>
            </p:nvCxnSpPr>
            <p:spPr bwMode="auto">
              <a:xfrm rot="5400000">
                <a:off x="1714480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45" name="Gerade Verbindung 26"/>
              <p:cNvCxnSpPr>
                <a:cxnSpLocks noChangeShapeType="1"/>
              </p:cNvCxnSpPr>
              <p:nvPr/>
            </p:nvCxnSpPr>
            <p:spPr bwMode="auto">
              <a:xfrm rot="5400000">
                <a:off x="7429520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146" name="Gerade Verbindung 27"/>
              <p:cNvCxnSpPr>
                <a:cxnSpLocks noChangeShapeType="1"/>
              </p:cNvCxnSpPr>
              <p:nvPr/>
            </p:nvCxnSpPr>
            <p:spPr bwMode="auto">
              <a:xfrm rot="5400000">
                <a:off x="8572528" y="4714884"/>
                <a:ext cx="142876" cy="0"/>
              </a:xfrm>
              <a:prstGeom prst="line">
                <a:avLst/>
              </a:prstGeom>
              <a:noFill/>
              <a:ln w="635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pic>
        <p:nvPicPr>
          <p:cNvPr id="3074" name="Picture 2" descr="http://217.5.167.5/schunk_files/images/banner_total_tooling_tend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000" y="4572000"/>
            <a:ext cx="1080000" cy="1174738"/>
          </a:xfrm>
          <a:prstGeom prst="rect">
            <a:avLst/>
          </a:prstGeom>
          <a:noFill/>
        </p:spPr>
      </p:pic>
      <p:pic>
        <p:nvPicPr>
          <p:cNvPr id="3078" name="Picture 6" descr="http://217.5.167.5/schunk_files/images/banner_total_tooling_tribos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8000" y="4572000"/>
            <a:ext cx="1080000" cy="1174738"/>
          </a:xfrm>
          <a:prstGeom prst="rect">
            <a:avLst/>
          </a:prstGeom>
          <a:noFill/>
        </p:spPr>
      </p:pic>
      <p:pic>
        <p:nvPicPr>
          <p:cNvPr id="3080" name="Picture 8" descr="http://217.5.167.5/schunk_files/images/banner_total_tooling_sinot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04000" y="4572000"/>
            <a:ext cx="1080000" cy="1174738"/>
          </a:xfrm>
          <a:prstGeom prst="rect">
            <a:avLst/>
          </a:prstGeom>
          <a:noFill/>
        </p:spPr>
      </p:pic>
      <p:pic>
        <p:nvPicPr>
          <p:cNvPr id="3082" name="Picture 10" descr="http://217.5.167.5/schunk_files/images/banner_total_tooling_celsio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20000" y="4572000"/>
            <a:ext cx="1080000" cy="1174738"/>
          </a:xfrm>
          <a:prstGeom prst="rect">
            <a:avLst/>
          </a:prstGeom>
          <a:noFill/>
        </p:spPr>
      </p:pic>
      <p:pic>
        <p:nvPicPr>
          <p:cNvPr id="3084" name="Picture 12" descr="http://217.5.167.5/schunk_files/images/banner_total_tooling_big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36000" y="4572000"/>
            <a:ext cx="1080000" cy="1174738"/>
          </a:xfrm>
          <a:prstGeom prst="rect">
            <a:avLst/>
          </a:prstGeom>
          <a:noFill/>
        </p:spPr>
      </p:pic>
      <p:pic>
        <p:nvPicPr>
          <p:cNvPr id="39938" name="Picture 2" descr="http://217.5.167.5/schunk_files/images/spanntechnik_overview_spannbacken_EN.jpg">
            <a:hlinkClick r:id="rId14"/>
          </p:cNvPr>
          <p:cNvPicPr preferRelativeResize="0"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187624" y="2924944"/>
            <a:ext cx="1260000" cy="1260000"/>
          </a:xfrm>
          <a:prstGeom prst="rect">
            <a:avLst/>
          </a:prstGeom>
          <a:noFill/>
        </p:spPr>
      </p:pic>
      <p:pic>
        <p:nvPicPr>
          <p:cNvPr id="39940" name="Picture 4" descr="http://217.5.167.5/schunk_files/images/spanntechnik_overview_drehfutter_EN.jpg">
            <a:hlinkClick r:id="rId16"/>
          </p:cNvPr>
          <p:cNvPicPr preferRelativeResize="0">
            <a:picLocks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555776" y="2924944"/>
            <a:ext cx="1260000" cy="1260000"/>
          </a:xfrm>
          <a:prstGeom prst="rect">
            <a:avLst/>
          </a:prstGeom>
          <a:noFill/>
        </p:spPr>
      </p:pic>
      <p:pic>
        <p:nvPicPr>
          <p:cNvPr id="39942" name="Picture 6" descr="http://217.5.167.5/schunk_files/images/spanntechnik_overview_werkzeughalter_EN.jpg">
            <a:hlinkClick r:id="rId18"/>
          </p:cNvPr>
          <p:cNvPicPr preferRelativeResize="0"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870000" y="2924944"/>
            <a:ext cx="1260000" cy="1260000"/>
          </a:xfrm>
          <a:prstGeom prst="rect">
            <a:avLst/>
          </a:prstGeom>
          <a:noFill/>
        </p:spPr>
      </p:pic>
      <p:pic>
        <p:nvPicPr>
          <p:cNvPr id="39944" name="Picture 8" descr="http://217.5.167.5/schunk_files/images/spanntechnik_overview_sonderdehn_EN.jpg">
            <a:hlinkClick r:id="rId20"/>
          </p:cNvPr>
          <p:cNvPicPr preferRelativeResize="0">
            <a:picLocks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220000" y="2924944"/>
            <a:ext cx="1260000" cy="1260000"/>
          </a:xfrm>
          <a:prstGeom prst="rect">
            <a:avLst/>
          </a:prstGeom>
          <a:noFill/>
        </p:spPr>
      </p:pic>
      <p:pic>
        <p:nvPicPr>
          <p:cNvPr id="39946" name="Picture 10" descr="http://217.5.167.5/schunk_files/images/spanntechnik_overview_statspann_EN.jpg">
            <a:hlinkClick r:id="rId22"/>
          </p:cNvPr>
          <p:cNvPicPr preferRelativeResize="0">
            <a:picLocks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6516216" y="2924944"/>
            <a:ext cx="1260000" cy="1260000"/>
          </a:xfrm>
          <a:prstGeom prst="rect">
            <a:avLst/>
          </a:prstGeom>
          <a:noFill/>
        </p:spPr>
      </p:pic>
      <p:pic>
        <p:nvPicPr>
          <p:cNvPr id="39948" name="Picture 12" descr="http://217.5.167.5/schunk_files/images/banner_Mechanische_WZH__EN.jpg">
            <a:hlinkClick r:id="rId24"/>
          </p:cNvPr>
          <p:cNvPicPr preferRelativeResize="0">
            <a:picLocks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5652120" y="4581128"/>
            <a:ext cx="1080000" cy="1173600"/>
          </a:xfrm>
          <a:prstGeom prst="rect">
            <a:avLst/>
          </a:prstGeom>
          <a:noFill/>
        </p:spPr>
      </p:pic>
      <p:pic>
        <p:nvPicPr>
          <p:cNvPr id="39950" name="Picture 14" descr="http://217.5.167.5/schunk_files/images/banner_total_tooling_schleifen_EN.jpg">
            <a:hlinkClick r:id="rId26"/>
          </p:cNvPr>
          <p:cNvPicPr preferRelativeResize="0">
            <a:picLocks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6811706" y="4576229"/>
            <a:ext cx="1080000" cy="1173600"/>
          </a:xfrm>
          <a:prstGeom prst="rect">
            <a:avLst/>
          </a:prstGeom>
          <a:noFill/>
        </p:spPr>
      </p:pic>
      <p:pic>
        <p:nvPicPr>
          <p:cNvPr id="39952" name="Picture 16" descr="http://217.5.167.5/schunk_files/images/banner_total_tooling_werkzeughalter_CNC_DE.jpg">
            <a:hlinkClick r:id="rId28"/>
          </p:cNvPr>
          <p:cNvPicPr preferRelativeResize="0">
            <a:picLocks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7956376" y="4581128"/>
            <a:ext cx="1080000" cy="1173600"/>
          </a:xfrm>
          <a:prstGeom prst="rect">
            <a:avLst/>
          </a:prstGeom>
          <a:noFill/>
        </p:spPr>
      </p:pic>
      <p:sp>
        <p:nvSpPr>
          <p:cNvPr id="40" name="Datumsplatzhalter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32CD9A-E948-4110-B803-E9C0D0267674}" type="datetime1">
              <a:rPr lang="de-DE" smtClean="0"/>
              <a:pPr>
                <a:defRPr/>
              </a:pPr>
              <a:t>16.04.2012</a:t>
            </a:fld>
            <a:endParaRPr lang="de-DE" dirty="0"/>
          </a:p>
        </p:txBody>
      </p:sp>
      <p:sp>
        <p:nvSpPr>
          <p:cNvPr id="44" name="Foliennummernplatzhalt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5" name="Fußzeilenplatzhalt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F6FF4F07-19CE-4FD0-9F39-0B18E37BEA50}" type="datetime1">
              <a:rPr lang="de-DE" smtClean="0"/>
              <a:pPr/>
              <a:t>16.04.2012</a:t>
            </a:fld>
            <a:endParaRPr lang="de-DE" dirty="0" smtClean="0"/>
          </a:p>
        </p:txBody>
      </p:sp>
      <p:sp>
        <p:nvSpPr>
          <p:cNvPr id="13" name="Rechteck 12"/>
          <p:cNvSpPr/>
          <p:nvPr/>
        </p:nvSpPr>
        <p:spPr>
          <a:xfrm>
            <a:off x="3851920" y="764704"/>
            <a:ext cx="783704" cy="15205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 rot="5400000">
            <a:off x="5944344" y="5513040"/>
            <a:ext cx="495672" cy="7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2843808" y="5157192"/>
            <a:ext cx="576064" cy="9361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2915816" y="188640"/>
            <a:ext cx="504056" cy="18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7650" name="Picture 2" descr="http://www.schunk.int/pimexport/IM00025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000" y="1800000"/>
            <a:ext cx="5201920" cy="340868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8000" y="540000"/>
            <a:ext cx="2395728" cy="523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liennummernplatzhalt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251520" y="908720"/>
            <a:ext cx="453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Space-</a:t>
            </a:r>
            <a:r>
              <a:rPr lang="de-DE" sz="2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saving</a:t>
            </a:r>
            <a:r>
              <a:rPr lang="de-DE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 Precision in </a:t>
            </a:r>
            <a:r>
              <a:rPr lang="de-DE" sz="2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tight</a:t>
            </a:r>
            <a:r>
              <a:rPr lang="de-DE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machine</a:t>
            </a:r>
            <a:r>
              <a:rPr lang="de-DE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rooms</a:t>
            </a:r>
            <a:endParaRPr lang="de-DE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More </a:t>
            </a:r>
            <a:r>
              <a:rPr lang="de-DE" b="1" dirty="0" err="1" smtClean="0"/>
              <a:t>machine</a:t>
            </a:r>
            <a:r>
              <a:rPr lang="de-DE" b="1" dirty="0" smtClean="0"/>
              <a:t> </a:t>
            </a:r>
            <a:r>
              <a:rPr lang="de-DE" b="1" dirty="0" err="1" smtClean="0"/>
              <a:t>room</a:t>
            </a:r>
            <a:r>
              <a:rPr lang="de-DE" b="1" dirty="0" smtClean="0"/>
              <a:t> </a:t>
            </a:r>
            <a:r>
              <a:rPr lang="de-DE" b="1" dirty="0" err="1" smtClean="0"/>
              <a:t>space</a:t>
            </a:r>
            <a:endParaRPr lang="de-DE" b="1" dirty="0" smtClean="0"/>
          </a:p>
          <a:p>
            <a:pPr>
              <a:buNone/>
            </a:pPr>
            <a:endParaRPr lang="de-DE" sz="2000" b="1" dirty="0" smtClean="0"/>
          </a:p>
          <a:p>
            <a:r>
              <a:rPr lang="de-DE" sz="1900" dirty="0" err="1" smtClean="0"/>
              <a:t>Extremely</a:t>
            </a:r>
            <a:r>
              <a:rPr lang="de-DE" sz="1900" dirty="0" smtClean="0"/>
              <a:t> </a:t>
            </a:r>
            <a:r>
              <a:rPr lang="de-DE" sz="1900" dirty="0" err="1" smtClean="0"/>
              <a:t>short</a:t>
            </a:r>
            <a:endParaRPr lang="de-DE" sz="1900" dirty="0" smtClean="0"/>
          </a:p>
          <a:p>
            <a:r>
              <a:rPr lang="de-DE" sz="1900" dirty="0" err="1" smtClean="0"/>
              <a:t>Frees</a:t>
            </a:r>
            <a:r>
              <a:rPr lang="de-DE" sz="1900" dirty="0" smtClean="0"/>
              <a:t> </a:t>
            </a:r>
            <a:r>
              <a:rPr lang="de-DE" sz="1900" dirty="0" err="1" smtClean="0"/>
              <a:t>up</a:t>
            </a:r>
            <a:r>
              <a:rPr lang="de-DE" sz="1900" dirty="0" smtClean="0"/>
              <a:t> </a:t>
            </a:r>
            <a:r>
              <a:rPr lang="de-DE" sz="1900" dirty="0" err="1" smtClean="0"/>
              <a:t>space</a:t>
            </a:r>
            <a:r>
              <a:rPr lang="de-DE" sz="1900" dirty="0" smtClean="0"/>
              <a:t> </a:t>
            </a:r>
            <a:r>
              <a:rPr lang="de-DE" sz="1900" dirty="0" err="1" smtClean="0"/>
              <a:t>between</a:t>
            </a:r>
            <a:r>
              <a:rPr lang="de-DE" sz="1900" dirty="0" smtClean="0"/>
              <a:t> </a:t>
            </a:r>
            <a:r>
              <a:rPr lang="de-DE" sz="1900" dirty="0" err="1" smtClean="0"/>
              <a:t>the</a:t>
            </a:r>
            <a:r>
              <a:rPr lang="de-DE" sz="1900" dirty="0" smtClean="0"/>
              <a:t> spindle </a:t>
            </a:r>
            <a:r>
              <a:rPr lang="de-DE" sz="1900" dirty="0" err="1" smtClean="0"/>
              <a:t>and</a:t>
            </a:r>
            <a:r>
              <a:rPr lang="de-DE" sz="1900" dirty="0" smtClean="0"/>
              <a:t> </a:t>
            </a:r>
            <a:r>
              <a:rPr lang="de-DE" sz="1900" dirty="0" err="1" smtClean="0"/>
              <a:t>workpiece</a:t>
            </a:r>
            <a:endParaRPr lang="de-DE" sz="1900" dirty="0" smtClean="0"/>
          </a:p>
          <a:p>
            <a:r>
              <a:rPr lang="de-DE" sz="1900" dirty="0" smtClean="0"/>
              <a:t>New </a:t>
            </a:r>
            <a:r>
              <a:rPr lang="de-DE" sz="1900" dirty="0" err="1" smtClean="0"/>
              <a:t>possibilities</a:t>
            </a:r>
            <a:r>
              <a:rPr lang="de-DE" sz="1900" dirty="0" smtClean="0"/>
              <a:t> </a:t>
            </a:r>
            <a:r>
              <a:rPr lang="de-DE" sz="1900" dirty="0" err="1" smtClean="0"/>
              <a:t>for</a:t>
            </a:r>
            <a:r>
              <a:rPr lang="de-DE" sz="1900" dirty="0" smtClean="0"/>
              <a:t> </a:t>
            </a:r>
            <a:r>
              <a:rPr lang="en-US" sz="1900" dirty="0" smtClean="0"/>
              <a:t>machining large </a:t>
            </a:r>
            <a:r>
              <a:rPr lang="en-US" sz="1900" dirty="0" err="1" smtClean="0"/>
              <a:t>workpieces</a:t>
            </a:r>
            <a:r>
              <a:rPr lang="en-US" sz="1900" dirty="0" smtClean="0"/>
              <a:t>, even when space in the machine room is tight</a:t>
            </a:r>
          </a:p>
          <a:p>
            <a:r>
              <a:rPr lang="de-DE" sz="1900" dirty="0" err="1" smtClean="0"/>
              <a:t>With</a:t>
            </a:r>
            <a:r>
              <a:rPr lang="de-DE" sz="1900" dirty="0" smtClean="0"/>
              <a:t> </a:t>
            </a:r>
            <a:r>
              <a:rPr lang="de-DE" sz="1900" dirty="0" err="1" smtClean="0"/>
              <a:t>no</a:t>
            </a:r>
            <a:r>
              <a:rPr lang="de-DE" sz="1900" dirty="0" smtClean="0"/>
              <a:t> </a:t>
            </a:r>
            <a:r>
              <a:rPr lang="de-DE" sz="1900" dirty="0" err="1" smtClean="0"/>
              <a:t>interference</a:t>
            </a:r>
            <a:r>
              <a:rPr lang="de-DE" sz="1900" dirty="0" smtClean="0"/>
              <a:t> </a:t>
            </a:r>
            <a:r>
              <a:rPr lang="de-DE" sz="1900" dirty="0" err="1" smtClean="0"/>
              <a:t>contour</a:t>
            </a:r>
            <a:endParaRPr lang="de-DE" sz="1900" dirty="0" smtClean="0"/>
          </a:p>
          <a:p>
            <a:r>
              <a:rPr lang="de-DE" sz="1900" dirty="0" smtClean="0"/>
              <a:t>Powerhouse </a:t>
            </a:r>
            <a:r>
              <a:rPr lang="de-DE" sz="1900" dirty="0" err="1" smtClean="0"/>
              <a:t>amongst</a:t>
            </a:r>
            <a:r>
              <a:rPr lang="de-DE" sz="1900" dirty="0" smtClean="0"/>
              <a:t> </a:t>
            </a:r>
            <a:r>
              <a:rPr lang="de-DE" sz="1900" dirty="0" err="1" smtClean="0"/>
              <a:t>hydraulic</a:t>
            </a:r>
            <a:r>
              <a:rPr lang="de-DE" sz="1900" dirty="0" smtClean="0"/>
              <a:t> </a:t>
            </a:r>
            <a:r>
              <a:rPr lang="de-DE" sz="1900" dirty="0" err="1" smtClean="0"/>
              <a:t>expansion</a:t>
            </a:r>
            <a:r>
              <a:rPr lang="de-DE" sz="1900" dirty="0" smtClean="0"/>
              <a:t> </a:t>
            </a:r>
            <a:r>
              <a:rPr lang="de-DE" sz="1900" dirty="0" err="1" smtClean="0"/>
              <a:t>toolholders</a:t>
            </a:r>
            <a:endParaRPr lang="de-DE" sz="1900" dirty="0" smtClean="0"/>
          </a:p>
          <a:p>
            <a:r>
              <a:rPr lang="en-US" sz="1900" dirty="0" smtClean="0"/>
              <a:t>Tools are mounted directly in the tool extension</a:t>
            </a:r>
          </a:p>
          <a:p>
            <a:r>
              <a:rPr lang="en-US" sz="1900" dirty="0" smtClean="0"/>
              <a:t>The spindle directly supports the mounting shank</a:t>
            </a:r>
          </a:p>
          <a:p>
            <a:r>
              <a:rPr lang="en-US" sz="1900" dirty="0" smtClean="0"/>
              <a:t>Result: </a:t>
            </a:r>
            <a:r>
              <a:rPr lang="de-DE" sz="1900" dirty="0" smtClean="0"/>
              <a:t>Maximum radial </a:t>
            </a:r>
            <a:r>
              <a:rPr lang="en-US" sz="1900" dirty="0" smtClean="0"/>
              <a:t>rigidity at high torques and plenty of additional space in    the machine room</a:t>
            </a:r>
            <a:endParaRPr lang="de-DE" sz="1900" dirty="0" smtClean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1490800-8ECE-4A01-BE28-4B229BC37B8A}" type="datetime1">
              <a:rPr lang="de-DE" smtClean="0"/>
              <a:pPr/>
              <a:t>16.04.2012</a:t>
            </a:fld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Flexible </a:t>
            </a:r>
            <a:r>
              <a:rPr lang="de-DE" b="1" dirty="0" err="1" smtClean="0"/>
              <a:t>without</a:t>
            </a:r>
            <a:r>
              <a:rPr lang="de-DE" b="1" dirty="0" smtClean="0"/>
              <a:t> </a:t>
            </a:r>
            <a:r>
              <a:rPr lang="de-DE" b="1" dirty="0" err="1" smtClean="0"/>
              <a:t>interference</a:t>
            </a:r>
            <a:r>
              <a:rPr lang="de-DE" b="1" dirty="0" smtClean="0"/>
              <a:t> </a:t>
            </a:r>
            <a:r>
              <a:rPr lang="de-DE" b="1" dirty="0" err="1" smtClean="0"/>
              <a:t>contour</a:t>
            </a: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r>
              <a:rPr lang="en-US" sz="1900" dirty="0" smtClean="0"/>
              <a:t>Perfectly suited for volume cutting, HPC/HSC, boring, reaming, tapping, thread milling and thread forming</a:t>
            </a:r>
            <a:endParaRPr lang="de-DE" sz="1900" dirty="0" smtClean="0"/>
          </a:p>
          <a:p>
            <a:r>
              <a:rPr lang="en-US" sz="1900" dirty="0" smtClean="0"/>
              <a:t>Does not have any interference contours</a:t>
            </a:r>
          </a:p>
          <a:p>
            <a:r>
              <a:rPr lang="en-US" sz="1900" dirty="0" smtClean="0"/>
              <a:t>Innovative precision </a:t>
            </a:r>
            <a:r>
              <a:rPr lang="en-US" sz="1900" dirty="0" err="1" smtClean="0"/>
              <a:t>toolholder</a:t>
            </a:r>
            <a:r>
              <a:rPr lang="en-US" sz="1900" dirty="0" smtClean="0"/>
              <a:t> is the ideal solution in areas where working </a:t>
            </a:r>
            <a:r>
              <a:rPr lang="de-DE" sz="1900" dirty="0" err="1" smtClean="0"/>
              <a:t>space</a:t>
            </a:r>
            <a:r>
              <a:rPr lang="de-DE" sz="1900" dirty="0" smtClean="0"/>
              <a:t>     </a:t>
            </a:r>
            <a:r>
              <a:rPr lang="de-DE" sz="1900" dirty="0" err="1" smtClean="0"/>
              <a:t>is</a:t>
            </a:r>
            <a:r>
              <a:rPr lang="de-DE" sz="1900" dirty="0" smtClean="0"/>
              <a:t> limited</a:t>
            </a:r>
          </a:p>
          <a:p>
            <a:r>
              <a:rPr lang="en-US" sz="1900" dirty="0" smtClean="0"/>
              <a:t>Additional advantages is the easy, micron precise tool change in seconds – without peripheral equipment, even in the machine</a:t>
            </a:r>
            <a:endParaRPr lang="de-DE" sz="1900" dirty="0" smtClean="0"/>
          </a:p>
          <a:p>
            <a:r>
              <a:rPr lang="de-DE" sz="1900" dirty="0" err="1" smtClean="0"/>
              <a:t>Extraordinary</a:t>
            </a:r>
            <a:r>
              <a:rPr lang="de-DE" sz="1900" dirty="0" smtClean="0"/>
              <a:t> </a:t>
            </a:r>
            <a:r>
              <a:rPr lang="de-DE" sz="1900" dirty="0" err="1" smtClean="0"/>
              <a:t>fl</a:t>
            </a:r>
            <a:r>
              <a:rPr lang="de-DE" sz="1900" dirty="0" smtClean="0"/>
              <a:t> </a:t>
            </a:r>
            <a:r>
              <a:rPr lang="de-DE" sz="1900" dirty="0" err="1" smtClean="0"/>
              <a:t>exibility</a:t>
            </a:r>
            <a:endParaRPr lang="de-DE" sz="1900" dirty="0" smtClean="0"/>
          </a:p>
          <a:p>
            <a:r>
              <a:rPr lang="en-US" sz="1900" dirty="0" smtClean="0"/>
              <a:t>Precise concentricity</a:t>
            </a:r>
          </a:p>
          <a:p>
            <a:r>
              <a:rPr lang="en-US" sz="1900" dirty="0" smtClean="0"/>
              <a:t>Excellent vibration dampening</a:t>
            </a:r>
          </a:p>
          <a:p>
            <a:r>
              <a:rPr lang="de-DE" sz="1900" dirty="0" smtClean="0"/>
              <a:t>Internal </a:t>
            </a:r>
            <a:r>
              <a:rPr lang="de-DE" sz="1900" dirty="0" err="1" smtClean="0"/>
              <a:t>coolant</a:t>
            </a:r>
            <a:r>
              <a:rPr lang="de-DE" sz="1900" dirty="0" smtClean="0"/>
              <a:t> </a:t>
            </a:r>
            <a:r>
              <a:rPr lang="de-DE" sz="1900" dirty="0" err="1" smtClean="0"/>
              <a:t>supply</a:t>
            </a:r>
            <a:endParaRPr lang="de-DE" sz="1900" dirty="0" smtClean="0"/>
          </a:p>
          <a:p>
            <a:r>
              <a:rPr lang="de-DE" sz="1900" dirty="0" err="1" smtClean="0"/>
              <a:t>Guarantees</a:t>
            </a:r>
            <a:r>
              <a:rPr lang="de-DE" sz="1900" dirty="0" smtClean="0"/>
              <a:t> </a:t>
            </a:r>
            <a:r>
              <a:rPr lang="de-DE" sz="1900" dirty="0" err="1" smtClean="0"/>
              <a:t>outstanding</a:t>
            </a:r>
            <a:r>
              <a:rPr lang="de-DE" sz="1900" dirty="0" smtClean="0"/>
              <a:t> </a:t>
            </a:r>
            <a:r>
              <a:rPr lang="de-DE" sz="1900" dirty="0" err="1" smtClean="0"/>
              <a:t>machining</a:t>
            </a:r>
            <a:r>
              <a:rPr lang="de-DE" sz="1900" dirty="0" smtClean="0"/>
              <a:t> </a:t>
            </a:r>
            <a:r>
              <a:rPr lang="de-DE" sz="1900" dirty="0" err="1" smtClean="0"/>
              <a:t>results</a:t>
            </a:r>
            <a:endParaRPr lang="de-DE" sz="1900" dirty="0" smtClean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6648360-8310-4F3C-96DD-80B92B7C93E8}" type="datetime1">
              <a:rPr lang="de-DE" smtClean="0"/>
              <a:pPr/>
              <a:t>16.04.2012</a:t>
            </a:fld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Flexible </a:t>
            </a:r>
            <a:r>
              <a:rPr lang="de-DE" b="1" dirty="0" err="1" smtClean="0"/>
              <a:t>without</a:t>
            </a:r>
            <a:r>
              <a:rPr lang="de-DE" b="1" dirty="0" smtClean="0"/>
              <a:t> </a:t>
            </a:r>
            <a:r>
              <a:rPr lang="de-DE" b="1" dirty="0" err="1" smtClean="0"/>
              <a:t>interference</a:t>
            </a:r>
            <a:r>
              <a:rPr lang="de-DE" b="1" dirty="0" smtClean="0"/>
              <a:t> </a:t>
            </a:r>
            <a:r>
              <a:rPr lang="de-DE" b="1" dirty="0" err="1" smtClean="0"/>
              <a:t>contour</a:t>
            </a: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r>
              <a:rPr lang="en-US" sz="2000" dirty="0" smtClean="0"/>
              <a:t>Advantage: Higher efficiency level machines can be used, you are no longer  going to be in a squeeze when it comes to the size of your machine room</a:t>
            </a:r>
            <a:endParaRPr lang="de-DE" sz="1900" dirty="0" smtClean="0"/>
          </a:p>
          <a:p>
            <a:r>
              <a:rPr lang="de-DE" sz="2000" dirty="0" err="1" smtClean="0"/>
              <a:t>Extremely</a:t>
            </a:r>
            <a:r>
              <a:rPr lang="de-DE" sz="2000" dirty="0" smtClean="0"/>
              <a:t> </a:t>
            </a:r>
            <a:r>
              <a:rPr lang="de-DE" sz="2000" dirty="0" err="1" smtClean="0"/>
              <a:t>short</a:t>
            </a:r>
            <a:r>
              <a:rPr lang="de-DE" sz="2000" dirty="0" smtClean="0"/>
              <a:t> design </a:t>
            </a:r>
            <a:r>
              <a:rPr lang="de-DE" sz="2000" dirty="0" err="1" smtClean="0"/>
              <a:t>frees</a:t>
            </a:r>
            <a:r>
              <a:rPr lang="de-DE" sz="2000" dirty="0" smtClean="0"/>
              <a:t> </a:t>
            </a:r>
            <a:r>
              <a:rPr lang="en-US" sz="2000" dirty="0" smtClean="0"/>
              <a:t>up plenty of machine room space</a:t>
            </a:r>
          </a:p>
          <a:p>
            <a:r>
              <a:rPr lang="en-US" sz="2000" dirty="0" smtClean="0"/>
              <a:t>Guarantees there is sufficient freedom of movement for the axes before tool immersion</a:t>
            </a:r>
          </a:p>
          <a:p>
            <a:r>
              <a:rPr lang="en-US" sz="2000" dirty="0" smtClean="0"/>
              <a:t>Collisions are eliminated</a:t>
            </a:r>
          </a:p>
          <a:p>
            <a:r>
              <a:rPr lang="en-US" sz="2000" dirty="0" err="1" smtClean="0"/>
              <a:t>Toolholder</a:t>
            </a:r>
            <a:r>
              <a:rPr lang="en-US" sz="2000" dirty="0" smtClean="0"/>
              <a:t> </a:t>
            </a:r>
            <a:r>
              <a:rPr lang="de-DE" sz="2000" dirty="0" err="1" smtClean="0"/>
              <a:t>damage</a:t>
            </a:r>
            <a:r>
              <a:rPr lang="de-DE" sz="2000" dirty="0" smtClean="0"/>
              <a:t> </a:t>
            </a:r>
            <a:r>
              <a:rPr lang="de-DE" sz="2000" dirty="0" err="1" smtClean="0"/>
              <a:t>prevented</a:t>
            </a:r>
            <a:endParaRPr lang="de-DE" sz="1900" dirty="0" smtClean="0"/>
          </a:p>
          <a:p>
            <a:pPr>
              <a:buNone/>
            </a:pPr>
            <a:endParaRPr lang="de-DE" sz="1900" b="1" dirty="0" smtClean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C532B54A-ABB4-46EE-BAE6-E25B1B9E60D5}" type="datetime1">
              <a:rPr lang="de-DE" smtClean="0"/>
              <a:pPr/>
              <a:t>16.04.2012</a:t>
            </a:fld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Advantages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900" dirty="0" smtClean="0"/>
              <a:t>Optimum run-out accuracy &lt; 0.003 mm</a:t>
            </a:r>
          </a:p>
          <a:p>
            <a:r>
              <a:rPr lang="en-US" sz="1900" dirty="0" smtClean="0"/>
              <a:t>Maximum tool clamping for process reliable machining</a:t>
            </a:r>
          </a:p>
          <a:p>
            <a:r>
              <a:rPr lang="de-DE" sz="1900" dirty="0" smtClean="0"/>
              <a:t>High </a:t>
            </a:r>
            <a:r>
              <a:rPr lang="de-DE" sz="1900" dirty="0" err="1" smtClean="0"/>
              <a:t>torque</a:t>
            </a:r>
            <a:endParaRPr lang="de-DE" sz="1900" dirty="0" smtClean="0"/>
          </a:p>
          <a:p>
            <a:r>
              <a:rPr lang="de-DE" sz="1900" dirty="0" smtClean="0"/>
              <a:t>Internal </a:t>
            </a:r>
            <a:r>
              <a:rPr lang="de-DE" sz="1900" dirty="0" err="1" smtClean="0"/>
              <a:t>coolant</a:t>
            </a:r>
            <a:r>
              <a:rPr lang="de-DE" sz="1900" dirty="0" smtClean="0"/>
              <a:t> </a:t>
            </a:r>
            <a:r>
              <a:rPr lang="de-DE" sz="1900" dirty="0" err="1" smtClean="0"/>
              <a:t>supply</a:t>
            </a:r>
            <a:endParaRPr lang="de-DE" sz="1900" dirty="0" smtClean="0"/>
          </a:p>
          <a:p>
            <a:r>
              <a:rPr lang="en-US" sz="1900" dirty="0" smtClean="0"/>
              <a:t>Fine balanced with balancing grade G 2.5 </a:t>
            </a:r>
            <a:r>
              <a:rPr lang="de-DE" sz="1900" dirty="0" err="1" smtClean="0"/>
              <a:t>at</a:t>
            </a:r>
            <a:r>
              <a:rPr lang="de-DE" sz="1900" dirty="0" smtClean="0"/>
              <a:t> 25000 </a:t>
            </a:r>
            <a:r>
              <a:rPr lang="de-DE" sz="1900" dirty="0" err="1" smtClean="0"/>
              <a:t>rpm</a:t>
            </a:r>
            <a:r>
              <a:rPr lang="de-DE" sz="1900" dirty="0" smtClean="0"/>
              <a:t> </a:t>
            </a:r>
            <a:r>
              <a:rPr lang="de-DE" sz="1900" dirty="0" err="1" smtClean="0"/>
              <a:t>as</a:t>
            </a:r>
            <a:r>
              <a:rPr lang="de-DE" sz="1900" dirty="0" smtClean="0"/>
              <a:t> </a:t>
            </a:r>
            <a:r>
              <a:rPr lang="de-DE" sz="1900" dirty="0" err="1" smtClean="0"/>
              <a:t>standard</a:t>
            </a:r>
            <a:endParaRPr lang="de-DE" sz="1900" dirty="0" smtClean="0"/>
          </a:p>
          <a:p>
            <a:r>
              <a:rPr lang="en-US" sz="1900" dirty="0" smtClean="0"/>
              <a:t>Vibration dampening preserves the spindle</a:t>
            </a:r>
          </a:p>
          <a:p>
            <a:r>
              <a:rPr lang="en-US" sz="1900" dirty="0" smtClean="0"/>
              <a:t>Flexible clamping range due to intermediate sleeves</a:t>
            </a:r>
          </a:p>
          <a:p>
            <a:r>
              <a:rPr lang="en-US" sz="1900" dirty="0" smtClean="0"/>
              <a:t>Simple and fast handling without peripheral equipment</a:t>
            </a:r>
          </a:p>
          <a:p>
            <a:r>
              <a:rPr lang="en-US" sz="1900" dirty="0" smtClean="0"/>
              <a:t>Micron precise tool changes in seconds with absolute time savings and improved precision in no time at all.</a:t>
            </a:r>
          </a:p>
          <a:p>
            <a:r>
              <a:rPr lang="en-US" sz="1900" dirty="0" smtClean="0"/>
              <a:t>A clamping screw and Allen key make it possible to easily change or extend tools in the machine</a:t>
            </a:r>
          </a:p>
          <a:p>
            <a:r>
              <a:rPr lang="en-US" sz="1900" dirty="0" smtClean="0"/>
              <a:t>Excellent vibration dampening guarantees optimum </a:t>
            </a:r>
            <a:r>
              <a:rPr lang="en-US" sz="1900" dirty="0" err="1" smtClean="0"/>
              <a:t>workpiece</a:t>
            </a:r>
            <a:r>
              <a:rPr lang="en-US" sz="1900" dirty="0" smtClean="0"/>
              <a:t> surfaces </a:t>
            </a:r>
            <a:r>
              <a:rPr lang="de-DE" sz="1900" dirty="0" err="1" smtClean="0"/>
              <a:t>and</a:t>
            </a:r>
            <a:r>
              <a:rPr lang="de-DE" sz="1900" dirty="0" smtClean="0"/>
              <a:t> </a:t>
            </a:r>
            <a:r>
              <a:rPr lang="de-DE" sz="1900" dirty="0" err="1" smtClean="0"/>
              <a:t>long</a:t>
            </a:r>
            <a:r>
              <a:rPr lang="de-DE" sz="1900" dirty="0" smtClean="0"/>
              <a:t>   </a:t>
            </a:r>
            <a:r>
              <a:rPr lang="de-DE" sz="1900" dirty="0" err="1" smtClean="0"/>
              <a:t>tool</a:t>
            </a:r>
            <a:r>
              <a:rPr lang="de-DE" sz="1900" dirty="0" smtClean="0"/>
              <a:t> </a:t>
            </a:r>
            <a:r>
              <a:rPr lang="de-DE" sz="1900" dirty="0" err="1" smtClean="0"/>
              <a:t>life</a:t>
            </a:r>
            <a:endParaRPr lang="de-DE" sz="1900" dirty="0" smtClean="0"/>
          </a:p>
          <a:p>
            <a:r>
              <a:rPr lang="en-US" sz="1900" dirty="0" smtClean="0"/>
              <a:t>Can be ideally combined with TENDO SVL and TRIBOS SVL Extensions</a:t>
            </a:r>
            <a:endParaRPr lang="de-DE" sz="1900" b="1" dirty="0" smtClean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755AD6B-7967-439C-9E3C-D328E80E0708}" type="datetime1">
              <a:rPr lang="de-DE" smtClean="0"/>
              <a:pPr/>
              <a:t>16.04.2012</a:t>
            </a:fld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0025-799D-4A52-A726-1DBF35FBD702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TENDO ES</a:t>
            </a:r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168000" y="900000"/>
            <a:ext cx="5760000" cy="5072062"/>
          </a:xfrm>
        </p:spPr>
        <p:txBody>
          <a:bodyPr/>
          <a:lstStyle/>
          <a:p>
            <a:r>
              <a:rPr lang="de-DE" sz="2200" b="1" dirty="0" smtClean="0"/>
              <a:t>Ideal </a:t>
            </a:r>
            <a:r>
              <a:rPr lang="de-DE" sz="2200" b="1" dirty="0" err="1" smtClean="0"/>
              <a:t>for</a:t>
            </a:r>
            <a:r>
              <a:rPr lang="de-DE" sz="2200" b="1" dirty="0" smtClean="0"/>
              <a:t> </a:t>
            </a:r>
            <a:r>
              <a:rPr lang="de-DE" sz="2200" b="1" dirty="0" err="1" smtClean="0"/>
              <a:t>deep</a:t>
            </a:r>
            <a:r>
              <a:rPr lang="de-DE" sz="2200" b="1" dirty="0" smtClean="0"/>
              <a:t>-hole </a:t>
            </a:r>
            <a:r>
              <a:rPr lang="de-DE" sz="2200" b="1" dirty="0" err="1" smtClean="0"/>
              <a:t>drilling</a:t>
            </a:r>
            <a:r>
              <a:rPr lang="de-DE" sz="2200" b="1" dirty="0" smtClean="0"/>
              <a:t>:</a:t>
            </a:r>
          </a:p>
          <a:p>
            <a:endParaRPr lang="de-DE" b="1" dirty="0" smtClean="0"/>
          </a:p>
          <a:p>
            <a:pPr lvl="1">
              <a:buFont typeface="Arial" pitchFamily="34" charset="0"/>
              <a:buChar char="•"/>
            </a:pPr>
            <a:r>
              <a:rPr lang="de-DE" sz="1900" dirty="0" err="1" smtClean="0"/>
              <a:t>Extremely</a:t>
            </a:r>
            <a:r>
              <a:rPr lang="de-DE" sz="1900" dirty="0" smtClean="0"/>
              <a:t> </a:t>
            </a:r>
            <a:r>
              <a:rPr lang="de-DE" sz="1900" dirty="0" err="1" smtClean="0"/>
              <a:t>short</a:t>
            </a:r>
            <a:r>
              <a:rPr lang="de-DE" sz="1900" dirty="0" smtClean="0"/>
              <a:t> design</a:t>
            </a:r>
          </a:p>
          <a:p>
            <a:pPr lvl="1">
              <a:buFont typeface="Arial" pitchFamily="34" charset="0"/>
              <a:buChar char="•"/>
            </a:pPr>
            <a:r>
              <a:rPr lang="de-DE" sz="1900" dirty="0" err="1" smtClean="0"/>
              <a:t>Frees</a:t>
            </a:r>
            <a:r>
              <a:rPr lang="de-DE" sz="1900" dirty="0" smtClean="0"/>
              <a:t> </a:t>
            </a:r>
            <a:r>
              <a:rPr lang="de-DE" sz="1900" dirty="0" err="1" smtClean="0"/>
              <a:t>up</a:t>
            </a:r>
            <a:r>
              <a:rPr lang="de-DE" sz="1900" dirty="0" smtClean="0"/>
              <a:t> </a:t>
            </a:r>
            <a:r>
              <a:rPr lang="de-DE" sz="1900" dirty="0" err="1" smtClean="0"/>
              <a:t>plenty</a:t>
            </a:r>
            <a:r>
              <a:rPr lang="de-DE" sz="1900" dirty="0" smtClean="0"/>
              <a:t> </a:t>
            </a:r>
            <a:r>
              <a:rPr lang="de-DE" sz="1900" dirty="0" err="1" smtClean="0"/>
              <a:t>of</a:t>
            </a:r>
            <a:r>
              <a:rPr lang="de-DE" sz="1900" dirty="0" smtClean="0"/>
              <a:t> </a:t>
            </a:r>
            <a:r>
              <a:rPr lang="de-DE" sz="1900" dirty="0" err="1" smtClean="0"/>
              <a:t>machine</a:t>
            </a:r>
            <a:r>
              <a:rPr lang="de-DE" sz="1900" dirty="0" smtClean="0"/>
              <a:t> </a:t>
            </a:r>
            <a:r>
              <a:rPr lang="de-DE" sz="1900" dirty="0" err="1" smtClean="0"/>
              <a:t>room</a:t>
            </a:r>
            <a:r>
              <a:rPr lang="de-DE" sz="1900" dirty="0" smtClean="0"/>
              <a:t> </a:t>
            </a:r>
            <a:r>
              <a:rPr lang="de-DE" sz="1900" dirty="0" err="1" smtClean="0"/>
              <a:t>space</a:t>
            </a:r>
            <a:endParaRPr lang="de-DE" sz="1900" dirty="0" smtClean="0"/>
          </a:p>
          <a:p>
            <a:pPr lvl="1">
              <a:buFont typeface="Arial" pitchFamily="34" charset="0"/>
              <a:buChar char="•"/>
            </a:pPr>
            <a:r>
              <a:rPr lang="de-DE" sz="1900" dirty="0" err="1" smtClean="0"/>
              <a:t>Guarantees</a:t>
            </a:r>
            <a:r>
              <a:rPr lang="de-DE" sz="1900" dirty="0" smtClean="0"/>
              <a:t> </a:t>
            </a:r>
            <a:r>
              <a:rPr lang="de-DE" sz="1900" dirty="0" err="1" smtClean="0"/>
              <a:t>that</a:t>
            </a:r>
            <a:r>
              <a:rPr lang="de-DE" sz="1900" dirty="0" smtClean="0"/>
              <a:t> </a:t>
            </a:r>
            <a:r>
              <a:rPr lang="de-DE" sz="1900" dirty="0" err="1" smtClean="0"/>
              <a:t>there</a:t>
            </a:r>
            <a:r>
              <a:rPr lang="de-DE" sz="1900" dirty="0" smtClean="0"/>
              <a:t> </a:t>
            </a:r>
            <a:r>
              <a:rPr lang="de-DE" sz="1900" dirty="0" err="1" smtClean="0"/>
              <a:t>is</a:t>
            </a:r>
            <a:r>
              <a:rPr lang="de-DE" sz="1900" dirty="0" smtClean="0"/>
              <a:t> </a:t>
            </a:r>
            <a:r>
              <a:rPr lang="de-DE" sz="1900" dirty="0" err="1" smtClean="0"/>
              <a:t>sufficient</a:t>
            </a:r>
            <a:r>
              <a:rPr lang="de-DE" sz="1900" dirty="0" smtClean="0"/>
              <a:t> </a:t>
            </a:r>
            <a:r>
              <a:rPr lang="de-DE" sz="1900" dirty="0" err="1" smtClean="0"/>
              <a:t>freedom</a:t>
            </a:r>
            <a:r>
              <a:rPr lang="de-DE" sz="1900" dirty="0" smtClean="0"/>
              <a:t> </a:t>
            </a:r>
            <a:r>
              <a:rPr lang="de-DE" sz="1900" dirty="0" err="1" smtClean="0"/>
              <a:t>of</a:t>
            </a:r>
            <a:r>
              <a:rPr lang="de-DE" sz="1900" dirty="0" smtClean="0"/>
              <a:t> </a:t>
            </a:r>
            <a:r>
              <a:rPr lang="de-DE" sz="1900" dirty="0" err="1" smtClean="0"/>
              <a:t>movement</a:t>
            </a:r>
            <a:r>
              <a:rPr lang="de-DE" sz="1900" dirty="0" smtClean="0"/>
              <a:t> </a:t>
            </a:r>
            <a:r>
              <a:rPr lang="de-DE" sz="1900" dirty="0" err="1" smtClean="0"/>
              <a:t>for</a:t>
            </a:r>
            <a:r>
              <a:rPr lang="de-DE" sz="1900" dirty="0" smtClean="0"/>
              <a:t> </a:t>
            </a:r>
            <a:r>
              <a:rPr lang="de-DE" sz="1900" dirty="0" err="1" smtClean="0"/>
              <a:t>the</a:t>
            </a:r>
            <a:r>
              <a:rPr lang="de-DE" sz="1900" dirty="0" smtClean="0"/>
              <a:t> </a:t>
            </a:r>
            <a:r>
              <a:rPr lang="de-DE" sz="1900" dirty="0" err="1" smtClean="0"/>
              <a:t>axes</a:t>
            </a:r>
            <a:r>
              <a:rPr lang="de-DE" sz="1900" dirty="0" smtClean="0"/>
              <a:t> </a:t>
            </a:r>
            <a:r>
              <a:rPr lang="de-DE" sz="1900" dirty="0" err="1" smtClean="0"/>
              <a:t>before</a:t>
            </a:r>
            <a:r>
              <a:rPr lang="de-DE" sz="1900" dirty="0" smtClean="0"/>
              <a:t> </a:t>
            </a:r>
            <a:r>
              <a:rPr lang="de-DE" sz="1900" dirty="0" err="1" smtClean="0"/>
              <a:t>tool</a:t>
            </a:r>
            <a:r>
              <a:rPr lang="de-DE" sz="1900" dirty="0" smtClean="0"/>
              <a:t> </a:t>
            </a:r>
            <a:r>
              <a:rPr lang="de-DE" sz="1900" dirty="0" err="1" smtClean="0"/>
              <a:t>immersion</a:t>
            </a:r>
            <a:endParaRPr lang="de-DE" sz="1900" dirty="0" smtClean="0"/>
          </a:p>
          <a:p>
            <a:pPr lvl="1">
              <a:buFont typeface="Arial" pitchFamily="34" charset="0"/>
              <a:buChar char="•"/>
            </a:pPr>
            <a:r>
              <a:rPr lang="de-DE" sz="1900" dirty="0" err="1" smtClean="0"/>
              <a:t>Collisions</a:t>
            </a:r>
            <a:r>
              <a:rPr lang="de-DE" sz="1900" dirty="0" smtClean="0"/>
              <a:t> </a:t>
            </a:r>
            <a:r>
              <a:rPr lang="de-DE" sz="1900" dirty="0" err="1" smtClean="0"/>
              <a:t>are</a:t>
            </a:r>
            <a:r>
              <a:rPr lang="de-DE" sz="1900" dirty="0" smtClean="0"/>
              <a:t> </a:t>
            </a:r>
            <a:r>
              <a:rPr lang="de-DE" sz="1900" dirty="0" err="1" smtClean="0"/>
              <a:t>eliminated</a:t>
            </a:r>
            <a:endParaRPr lang="de-DE" sz="1900" b="1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5940000" y="6480000"/>
            <a:ext cx="22733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6ACDE7A-C0FD-4E8D-94B4-D328655E1426}" type="datetime1">
              <a:rPr lang="de-DE" smtClean="0"/>
              <a:pPr>
                <a:defRPr/>
              </a:pPr>
              <a:t>16.04.2012</a:t>
            </a:fld>
            <a:endParaRPr lang="de-DE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00" y="900000"/>
            <a:ext cx="1800000" cy="2572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00" y="3708000"/>
            <a:ext cx="1800000" cy="242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789040"/>
            <a:ext cx="4667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liennummernplatzhalter 8"/>
          <p:cNvSpPr>
            <a:spLocks noGrp="1"/>
          </p:cNvSpPr>
          <p:nvPr>
            <p:ph type="sldNum" sz="quarter" idx="4294967295"/>
          </p:nvPr>
        </p:nvSpPr>
        <p:spPr>
          <a:xfrm>
            <a:off x="260327" y="6480000"/>
            <a:ext cx="758961" cy="251998"/>
          </a:xfrm>
          <a:prstGeom prst="rect">
            <a:avLst/>
          </a:prstGeom>
        </p:spPr>
        <p:txBody>
          <a:bodyPr/>
          <a:lstStyle/>
          <a:p>
            <a:fld id="{75370025-799D-4A52-A726-1DBF35FBD702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4294967295"/>
          </p:nvPr>
        </p:nvSpPr>
        <p:spPr>
          <a:xfrm>
            <a:off x="1044688" y="6480000"/>
            <a:ext cx="2503508" cy="252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TENDO ES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0" y="5517220"/>
            <a:ext cx="1533525" cy="44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37" y="5517225"/>
            <a:ext cx="134683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193" y="5517227"/>
            <a:ext cx="161353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 SCH_PPT_Vorlage_4-3_08021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SCH_PPT_Vorlage_4-3_080212</Template>
  <TotalTime>0</TotalTime>
  <Words>406</Words>
  <Application>Microsoft Office PowerPoint</Application>
  <PresentationFormat>Bildschirmpräsentation (4:3)</PresentationFormat>
  <Paragraphs>78</Paragraphs>
  <Slides>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 SCH_PPT_Vorlage_4-3_080212</vt:lpstr>
      <vt:lpstr>Toolholding Systems</vt:lpstr>
      <vt:lpstr>Product overview</vt:lpstr>
      <vt:lpstr>TENDO ES</vt:lpstr>
      <vt:lpstr>TENDO ES</vt:lpstr>
      <vt:lpstr>TENDO ES</vt:lpstr>
      <vt:lpstr>TENDO ES</vt:lpstr>
      <vt:lpstr>Advantages</vt:lpstr>
      <vt:lpstr>TENDO ES</vt:lpstr>
      <vt:lpstr>Folie 9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Werkzeughaltersysteme</dc:title>
  <dc:creator>WERNER3</dc:creator>
  <cp:lastModifiedBy>BOSSERT</cp:lastModifiedBy>
  <cp:revision>127</cp:revision>
  <dcterms:created xsi:type="dcterms:W3CDTF">2012-03-09T08:05:46Z</dcterms:created>
  <dcterms:modified xsi:type="dcterms:W3CDTF">2012-04-16T12:25:50Z</dcterms:modified>
</cp:coreProperties>
</file>