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4" r:id="rId3"/>
    <p:sldId id="327" r:id="rId4"/>
    <p:sldId id="260" r:id="rId5"/>
    <p:sldId id="330" r:id="rId6"/>
    <p:sldId id="331" r:id="rId7"/>
    <p:sldId id="332" r:id="rId8"/>
    <p:sldId id="328" r:id="rId9"/>
    <p:sldId id="305" r:id="rId10"/>
    <p:sldId id="306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D39B74-EC52-4DB6-BC56-164E5FFF99D7}" type="datetimeFigureOut">
              <a:rPr lang="de-DE"/>
              <a:pPr>
                <a:defRPr/>
              </a:pPr>
              <a:t>16.04.2012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D06E90-60E9-4BBE-BD26-85E27682EE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2B6F73-38A0-4CE6-9B29-74CD35A962E9}" type="datetimeFigureOut">
              <a:rPr lang="de-DE"/>
              <a:pPr>
                <a:defRPr/>
              </a:pPr>
              <a:t>16.04.2012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587099-73AE-4602-9231-F4E41E5AD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fld id="{95485473-45D0-4C86-8D40-D72FAB5F88B7}" type="slidenum">
              <a:rPr lang="de-DE"/>
              <a:pPr defTabSz="9112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solidFill>
                <a:srgbClr val="163567"/>
              </a:solidFill>
            </a:endParaRPr>
          </a:p>
        </p:txBody>
      </p:sp>
      <p:sp>
        <p:nvSpPr>
          <p:cNvPr id="204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54513"/>
            <a:ext cx="5000625" cy="2873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Bild 6" descr="LOGOBALKEN_NE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"/>
            <a:ext cx="9144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6" descr="LOGOBALKEN_NE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"/>
            <a:ext cx="9144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6" descr="LOGOBALKEN_NE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"/>
            <a:ext cx="9144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260327" y="909638"/>
            <a:ext cx="8642373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TENDO 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DC40-8954-4F29-9187-A082D68964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60327" y="1066800"/>
            <a:ext cx="4298973" cy="491489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909638"/>
            <a:ext cx="4140200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TENDO 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C441-653A-4C2C-8343-85A49B1FF3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044575" y="6480175"/>
            <a:ext cx="2503488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TENDO ES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260350" y="6480175"/>
            <a:ext cx="7588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2EFA-3D70-44AF-9722-27CA0064C8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909638"/>
            <a:ext cx="4140200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2"/>
          </p:nvPr>
        </p:nvSpPr>
        <p:spPr>
          <a:xfrm>
            <a:off x="5940425" y="6480175"/>
            <a:ext cx="22733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15.03.2012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044575" y="6480175"/>
            <a:ext cx="2503488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TENDO 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260350" y="6480175"/>
            <a:ext cx="7588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BF3B-25ED-4AD4-A6BE-87D71B9554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172200" cy="8382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3D6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124744"/>
            <a:ext cx="8888413" cy="52578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xfrm>
            <a:off x="5940425" y="6480175"/>
            <a:ext cx="22733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15.03.2012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4575" y="6480175"/>
            <a:ext cx="2503488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TENDO 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60350" y="6480175"/>
            <a:ext cx="758825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E55B3-28BC-41A6-ADA4-0C1DED4E2E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0" y="6318250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5" descr="LOGOBALKEN_NE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"/>
            <a:ext cx="9144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6" descr="TOOLS_RS_NE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4457700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261100"/>
            <a:ext cx="9144000" cy="5969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575" y="6496050"/>
            <a:ext cx="2503488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TENDO 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50" y="6496050"/>
            <a:ext cx="758825" cy="252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609AB8A-77B9-4F91-A4F2-4EADE9AC96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Bild 6" descr="BALKEN_FOLIE2_NEU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0944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77" r:id="rId4"/>
    <p:sldLayoutId id="2147483678" r:id="rId5"/>
    <p:sldLayoutId id="2147483682" r:id="rId6"/>
    <p:sldLayoutId id="2147483683" r:id="rId7"/>
    <p:sldLayoutId id="2147483684" r:id="rId8"/>
    <p:sldLayoutId id="2147483685" r:id="rId9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de.schunk.com/schunk/schunk_websites/products/products.html?product_level_1=247&amp;product_level_2=268&amp;product_level_3=0&amp;country=DEU&amp;lngCode=DE&amp;lngCode2=DE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5.jpeg"/><Relationship Id="rId21" Type="http://schemas.openxmlformats.org/officeDocument/2006/relationships/hyperlink" Target="http://www.de.schunk.com/schunk/schunk_websites/products/products.html?product_level_1=247&amp;product_level_2=3035&amp;product_level_3=0&amp;country=DEU&amp;lngCode=DE&amp;lngCode2=DE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17" Type="http://schemas.openxmlformats.org/officeDocument/2006/relationships/hyperlink" Target="http://www.de.schunk.com/schunk/schunk_websites/products/products.html?product_level_1=247&amp;product_level_2=269&amp;product_level_3=0&amp;country=DEU&amp;lngCode=DE&amp;lngCode2=DE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hyperlink" Target="http://www.de.schunk.com/schunk/schunk_websites/products/products.html?product_level_1=247&amp;product_level_2=267&amp;product_level_3=0&amp;country=DEU&amp;lngCode=DE&amp;lngCode2=DE" TargetMode="External"/><Relationship Id="rId24" Type="http://schemas.openxmlformats.org/officeDocument/2006/relationships/image" Target="../media/image18.jpeg"/><Relationship Id="rId5" Type="http://schemas.openxmlformats.org/officeDocument/2006/relationships/image" Target="../media/image7.png"/><Relationship Id="rId15" Type="http://schemas.openxmlformats.org/officeDocument/2006/relationships/hyperlink" Target="http://www.de.schunk.com/schunk/schunk_websites/products/products.html?product_level_1=247&amp;product_level_2=270&amp;product_level_3=0&amp;country=DEU&amp;lngCode=DE&amp;lngCode2=DE" TargetMode="External"/><Relationship Id="rId23" Type="http://schemas.openxmlformats.org/officeDocument/2006/relationships/hyperlink" Target="http://www.de.schunk.com/schunk/schunk_websites/products/products.html?product_level_1=247&amp;product_level_2=6785&amp;product_level_3=0&amp;country=DEU&amp;lngCode=DE&amp;lngCode2=DE" TargetMode="External"/><Relationship Id="rId10" Type="http://schemas.openxmlformats.org/officeDocument/2006/relationships/image" Target="../media/image11.jpeg"/><Relationship Id="rId19" Type="http://schemas.openxmlformats.org/officeDocument/2006/relationships/hyperlink" Target="http://www.de.schunk.com/schunk/schunk_websites/products/products.html?product_level_1=247&amp;product_level_2=19905&amp;product_level_3=0&amp;country=DEU&amp;lngCode=DE&amp;lngCode2=DE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e.schunk.com/schunk/schunk_websites/products/products.html?product_level_1=247&amp;product_level_2=266&amp;product_level_3=3042&amp;country=DEU&amp;lngCode=DE&amp;lngCode2=DE" TargetMode="External"/><Relationship Id="rId14" Type="http://schemas.openxmlformats.org/officeDocument/2006/relationships/image" Target="../media/image13.jpeg"/><Relationship Id="rId2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 bwMode="auto">
          <a:xfrm>
            <a:off x="533400" y="3397250"/>
            <a:ext cx="8229600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Werkzeughaltersysteme</a:t>
            </a:r>
          </a:p>
        </p:txBody>
      </p:sp>
      <p:sp>
        <p:nvSpPr>
          <p:cNvPr id="9219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2339975" y="4140200"/>
            <a:ext cx="5334000" cy="406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TENDO ES</a:t>
            </a: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1402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8910637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Produktübersicht</a:t>
            </a:r>
          </a:p>
        </p:txBody>
      </p:sp>
      <p:grpSp>
        <p:nvGrpSpPr>
          <p:cNvPr id="10243" name="Gruppieren 5"/>
          <p:cNvGrpSpPr>
            <a:grpSpLocks/>
          </p:cNvGrpSpPr>
          <p:nvPr/>
        </p:nvGrpSpPr>
        <p:grpSpPr bwMode="auto">
          <a:xfrm>
            <a:off x="619125" y="1071563"/>
            <a:ext cx="8001000" cy="3409950"/>
            <a:chOff x="619135" y="1214422"/>
            <a:chExt cx="8001056" cy="340997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98" y="1214422"/>
              <a:ext cx="3878290" cy="1290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256" name="Gruppieren 58"/>
            <p:cNvGrpSpPr>
              <a:grpSpLocks/>
            </p:cNvGrpSpPr>
            <p:nvPr/>
          </p:nvGrpSpPr>
          <p:grpSpPr bwMode="auto">
            <a:xfrm>
              <a:off x="1214414" y="2571744"/>
              <a:ext cx="6481800" cy="1627191"/>
              <a:chOff x="1214414" y="2571744"/>
              <a:chExt cx="6481800" cy="1627191"/>
            </a:xfrm>
          </p:grpSpPr>
          <p:cxnSp>
            <p:nvCxnSpPr>
              <p:cNvPr id="10268" name="Gerade Verbindung 28"/>
              <p:cNvCxnSpPr>
                <a:cxnSpLocks noChangeShapeType="1"/>
              </p:cNvCxnSpPr>
              <p:nvPr/>
            </p:nvCxnSpPr>
            <p:spPr bwMode="auto">
              <a:xfrm>
                <a:off x="1785918" y="2857496"/>
                <a:ext cx="5286412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9" name="Gerade Verbindung 29"/>
              <p:cNvCxnSpPr>
                <a:cxnSpLocks noChangeShapeType="1"/>
              </p:cNvCxnSpPr>
              <p:nvPr/>
            </p:nvCxnSpPr>
            <p:spPr bwMode="auto">
              <a:xfrm rot="5400000">
                <a:off x="1714480" y="292893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0" name="Gerade Verbindung 30"/>
              <p:cNvCxnSpPr>
                <a:cxnSpLocks noChangeShapeType="1"/>
              </p:cNvCxnSpPr>
              <p:nvPr/>
            </p:nvCxnSpPr>
            <p:spPr bwMode="auto">
              <a:xfrm rot="5400000">
                <a:off x="3071802" y="292893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1" name="Gerade Verbindung 31"/>
              <p:cNvCxnSpPr>
                <a:cxnSpLocks noChangeShapeType="1"/>
              </p:cNvCxnSpPr>
              <p:nvPr/>
            </p:nvCxnSpPr>
            <p:spPr bwMode="auto">
              <a:xfrm rot="5400000">
                <a:off x="4429124" y="292893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2" name="Gerade Verbindung 32"/>
              <p:cNvCxnSpPr>
                <a:cxnSpLocks noChangeShapeType="1"/>
              </p:cNvCxnSpPr>
              <p:nvPr/>
            </p:nvCxnSpPr>
            <p:spPr bwMode="auto">
              <a:xfrm rot="5400000">
                <a:off x="5786446" y="292893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3" name="Gerade Verbindung 33"/>
              <p:cNvCxnSpPr>
                <a:cxnSpLocks noChangeShapeType="1"/>
              </p:cNvCxnSpPr>
              <p:nvPr/>
            </p:nvCxnSpPr>
            <p:spPr bwMode="auto">
              <a:xfrm rot="5400000">
                <a:off x="7000892" y="292893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74" name="Gerade Verbindung 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57686" y="2714620"/>
                <a:ext cx="285752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pic>
            <p:nvPicPr>
              <p:cNvPr id="1027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4414" y="3071810"/>
                <a:ext cx="1123950" cy="111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6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71736" y="3071810"/>
                <a:ext cx="1119187" cy="1122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7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29058" y="3071810"/>
                <a:ext cx="1112837" cy="1127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8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86380" y="3071810"/>
                <a:ext cx="1119187" cy="1122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572264" y="3071810"/>
                <a:ext cx="1123950" cy="1119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257" name="Gruppieren 56"/>
            <p:cNvGrpSpPr>
              <a:grpSpLocks/>
            </p:cNvGrpSpPr>
            <p:nvPr/>
          </p:nvGrpSpPr>
          <p:grpSpPr bwMode="auto">
            <a:xfrm>
              <a:off x="619135" y="4176009"/>
              <a:ext cx="8001056" cy="448392"/>
              <a:chOff x="642910" y="4337930"/>
              <a:chExt cx="8001056" cy="448392"/>
            </a:xfrm>
          </p:grpSpPr>
          <p:cxnSp>
            <p:nvCxnSpPr>
              <p:cNvPr id="10258" name="Gerade Verbindung 9"/>
              <p:cNvCxnSpPr>
                <a:cxnSpLocks noChangeShapeType="1"/>
              </p:cNvCxnSpPr>
              <p:nvPr/>
            </p:nvCxnSpPr>
            <p:spPr bwMode="auto">
              <a:xfrm>
                <a:off x="642910" y="4643446"/>
                <a:ext cx="800105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59" name="Gerade Verbindung 11"/>
              <p:cNvCxnSpPr>
                <a:cxnSpLocks noChangeShapeType="1"/>
              </p:cNvCxnSpPr>
              <p:nvPr/>
            </p:nvCxnSpPr>
            <p:spPr bwMode="auto">
              <a:xfrm rot="5400000">
                <a:off x="571472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0" name="Gerade Verbindung 12"/>
              <p:cNvCxnSpPr>
                <a:cxnSpLocks noChangeShapeType="1"/>
              </p:cNvCxnSpPr>
              <p:nvPr/>
            </p:nvCxnSpPr>
            <p:spPr bwMode="auto">
              <a:xfrm rot="5400000">
                <a:off x="2786050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1" name="Gerade Verbindung 13"/>
              <p:cNvCxnSpPr>
                <a:cxnSpLocks noChangeShapeType="1"/>
              </p:cNvCxnSpPr>
              <p:nvPr/>
            </p:nvCxnSpPr>
            <p:spPr bwMode="auto">
              <a:xfrm rot="5400000">
                <a:off x="4000496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2" name="Gerade Verbindung 14"/>
              <p:cNvCxnSpPr>
                <a:cxnSpLocks noChangeShapeType="1"/>
              </p:cNvCxnSpPr>
              <p:nvPr/>
            </p:nvCxnSpPr>
            <p:spPr bwMode="auto">
              <a:xfrm rot="5400000">
                <a:off x="5143504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3" name="Gerade Verbindung 15"/>
              <p:cNvCxnSpPr>
                <a:cxnSpLocks noChangeShapeType="1"/>
              </p:cNvCxnSpPr>
              <p:nvPr/>
            </p:nvCxnSpPr>
            <p:spPr bwMode="auto">
              <a:xfrm rot="5400000">
                <a:off x="6286512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4" name="Gerade Verbindung 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43808" y="4480806"/>
                <a:ext cx="285752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5" name="Gerade Verbindung 25"/>
              <p:cNvCxnSpPr>
                <a:cxnSpLocks noChangeShapeType="1"/>
              </p:cNvCxnSpPr>
              <p:nvPr/>
            </p:nvCxnSpPr>
            <p:spPr bwMode="auto">
              <a:xfrm rot="5400000">
                <a:off x="1714480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6" name="Gerade Verbindung 26"/>
              <p:cNvCxnSpPr>
                <a:cxnSpLocks noChangeShapeType="1"/>
              </p:cNvCxnSpPr>
              <p:nvPr/>
            </p:nvCxnSpPr>
            <p:spPr bwMode="auto">
              <a:xfrm rot="5400000">
                <a:off x="7429520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267" name="Gerade Verbindung 27"/>
              <p:cNvCxnSpPr>
                <a:cxnSpLocks noChangeShapeType="1"/>
              </p:cNvCxnSpPr>
              <p:nvPr/>
            </p:nvCxnSpPr>
            <p:spPr bwMode="auto">
              <a:xfrm rot="5400000">
                <a:off x="8572528" y="4714884"/>
                <a:ext cx="142876" cy="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pic>
        <p:nvPicPr>
          <p:cNvPr id="10244" name="Picture 2" descr="http://217.5.167.5/schunk_files/images/banner_total_tooling_tend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8" y="4572000"/>
            <a:ext cx="10810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217.5.167.5/schunk_files/images/banner_total_tooling_tribo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450" y="4572000"/>
            <a:ext cx="10810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http://217.5.167.5/schunk_files/images/banner_total_tooling_sino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03463" y="4572000"/>
            <a:ext cx="10810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http://217.5.167.5/schunk_files/images/banner_total_tooling_celsi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475" y="4572000"/>
            <a:ext cx="10810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http://217.5.167.5/schunk_files/images/banner_total_tooling_big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35488" y="4572000"/>
            <a:ext cx="10810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http://217.5.167.5/schunk_files/images/banner_Mechanische_WZH__DE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51500" y="4572000"/>
            <a:ext cx="10810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6" descr="http://217.5.167.5/schunk_files/images/banner_total_tooling_schleifen_DE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67513" y="4572000"/>
            <a:ext cx="10810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8" descr="http://217.5.167.5/schunk_files/images/banner_total_tooling_werkzeughalter_CNC_DE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20038" y="4572000"/>
            <a:ext cx="10795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Datumsplatzhalter 4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sp>
        <p:nvSpPr>
          <p:cNvPr id="10253" name="Foliennummernplatzhalter 4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7397F-E017-4F3E-93B5-0AB9B3FF952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  <p:sp>
        <p:nvSpPr>
          <p:cNvPr id="10254" name="Fußzeilenplatzhalter 4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7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8661400" cy="763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alibri" pitchFamily="34" charset="0"/>
                <a:ea typeface="Calibri" pitchFamily="34" charset="0"/>
                <a:cs typeface="Calibri" pitchFamily="34" charset="0"/>
              </a:rPr>
              <a:t>TENDO ES</a:t>
            </a:r>
          </a:p>
        </p:txBody>
      </p:sp>
      <p:sp>
        <p:nvSpPr>
          <p:cNvPr id="11267" name="Datumsplatzhalter 3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sp>
        <p:nvSpPr>
          <p:cNvPr id="13" name="Rechteck 12"/>
          <p:cNvSpPr/>
          <p:nvPr/>
        </p:nvSpPr>
        <p:spPr>
          <a:xfrm>
            <a:off x="3851275" y="765175"/>
            <a:ext cx="784225" cy="152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 rot="5400000">
            <a:off x="5944394" y="5512594"/>
            <a:ext cx="495300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843213" y="5157788"/>
            <a:ext cx="576262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15816" y="188640"/>
            <a:ext cx="50323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272" name="Picture 2" descr="http://www.schunk.int/pimexport/IM0002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00225"/>
            <a:ext cx="5202238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539750"/>
            <a:ext cx="2395538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Foliennummernplatzhalter 11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6A2DE3-C60B-4D9C-BFF3-CD8CA4A44A2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  <p:sp>
        <p:nvSpPr>
          <p:cNvPr id="11275" name="Fußzeilenplatzhalter 13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92696"/>
            <a:ext cx="601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Platzsparend! Präzision in engen Maschinenräumen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7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6172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TENDO 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363" y="1125538"/>
            <a:ext cx="8888412" cy="5257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 smtClean="0"/>
              <a:t>Mehr Platz im Maschinenraum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b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Extrem </a:t>
            </a:r>
            <a:r>
              <a:rPr lang="de-DE" sz="1900" dirty="0" smtClean="0"/>
              <a:t>kurz, extrem kräftig, extrem wirtschaftlich</a:t>
            </a:r>
            <a:endParaRPr lang="de-DE" sz="19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Schafft Platz zwischen Spindel und Werkstück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Neue Möglichkeiten für die Bearbeitung von großen Werkstücken auch bei beengten Platzverhältnissen im Maschinenraum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Null-Störkontur</a:t>
            </a:r>
            <a:endParaRPr lang="de-DE" sz="19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Kraftpaket unter den Hydro-Dehnspannfuttern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Aufnahme des Werkzeugs oder der Werkzeugverlängerung direkt im Aufnahmekegel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Aufnahmekegel wird direkt über die Spindel abgestützt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Resultat: Höchste Radialsteifigkeit bei hohen Drehmomenten und viel zusätzlicher Platz im Maschinenraum</a:t>
            </a:r>
            <a:endParaRPr lang="de-DE" sz="1900" b="1" dirty="0"/>
          </a:p>
        </p:txBody>
      </p:sp>
      <p:sp>
        <p:nvSpPr>
          <p:cNvPr id="1229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sp>
        <p:nvSpPr>
          <p:cNvPr id="12293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199A5-67B7-4887-A536-0EF813705AA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  <p:sp>
        <p:nvSpPr>
          <p:cNvPr id="12294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7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6172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TENDO 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363" y="1125538"/>
            <a:ext cx="8888412" cy="5257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 smtClean="0"/>
              <a:t>Der Flexible ohne Störkontur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b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Eignet sich perfekt für die Volumenzerspanung, für HPC/HSC, fürs Bohren, Reiben, Gewindebohren, Gewindefräsen und Gewindeformen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Ohne Störkontur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Innovativer Präzisionswerkzeughalter überall dort der ideale Problemlöser, wo Arbeitsräume begrenzt sind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Weiteres Plus: komfortabler, sekundenschneller und μ-genauer Werkzeugwechsel ohne Peripheriegeräte, auch in der Maschine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Außerordentliche </a:t>
            </a:r>
            <a:r>
              <a:rPr lang="de-DE" sz="1900" dirty="0" smtClean="0"/>
              <a:t>Flexibilität – Einsatz von GZB-S Zwischenbüchsen</a:t>
            </a:r>
            <a:endParaRPr lang="de-DE" sz="19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Präziser Rundlauf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Ausgezeichnete Schwingungsdämpfung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Innere Kühlmittelzufuhr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Hervorragende Bearbeitungsergebnisse</a:t>
            </a:r>
          </a:p>
        </p:txBody>
      </p:sp>
      <p:sp>
        <p:nvSpPr>
          <p:cNvPr id="13316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sp>
        <p:nvSpPr>
          <p:cNvPr id="13317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EEAD28-6310-4FFF-8311-47C57172093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  <p:sp>
        <p:nvSpPr>
          <p:cNvPr id="13318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7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6172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TENDO 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363" y="1125538"/>
            <a:ext cx="8888412" cy="5257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 smtClean="0"/>
              <a:t>Der Flexible ohne Störkontur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b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Vorteil: Effizientere Maschinen können genutzt werden, die Größe des Maschinenraums ist kein Engpass mehr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Extrem kurze Ausführung schafft viel Platz im Maschinenraum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Gewährleistet auch vor dem Eintauchen des Werkzeugs eine ausreichende Bewegungsfreiheit der Achsen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Kollisionen werden ausgeschlossen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Beschädigungen des Werkzeughalters werden vermieden</a:t>
            </a:r>
            <a:endParaRPr lang="de-DE" sz="1900" b="1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900" b="1" dirty="0" smtClean="0"/>
          </a:p>
        </p:txBody>
      </p:sp>
      <p:sp>
        <p:nvSpPr>
          <p:cNvPr id="14340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sp>
        <p:nvSpPr>
          <p:cNvPr id="14341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B7E5F5-4B1A-446A-8DEB-D0B872DC036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/>
          </a:p>
        </p:txBody>
      </p:sp>
      <p:sp>
        <p:nvSpPr>
          <p:cNvPr id="14342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7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6172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Vorteile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363" y="1125538"/>
            <a:ext cx="8888412" cy="5257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Beste Rundlaufgenauigkeit &lt; 0,003 mm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Höchste Werkzeugspannung für eine prozesssichere Bearbeitung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Hohes Drehmoment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Innere Kühlmittelzufuhr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Serienmäßig feingewuchtet mit Wuchtgüte G2,5 bei 25000 min¯¹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Schonung der Maschinenspindel durch Vibrationsdämpfung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Flexibler Spannbereich durch Zwischenbüchsen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1900" dirty="0" smtClean="0"/>
              <a:t>Einfache und schnelle Handhabung ohne Peripheriegeräte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900" dirty="0" smtClean="0"/>
              <a:t>Sekundenschneller, μ-genauer Werkzeugwechsel mit absolutem Zeit- und Präzisionsvorteil im Handumdrehen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900" dirty="0" smtClean="0"/>
              <a:t>Komfortabler Wechsel von Werkzeug oder Verlängerung in der Maschine durch Spannschraube und Sechskantschlüssel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900" dirty="0" smtClean="0"/>
              <a:t>Exzellente Schwingungsdämpfung garantiert beste Werkstückoberflächen und lange Werkzeugstandzeiten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900" dirty="0" smtClean="0"/>
              <a:t>Ideal kombinierbar mit TENDO SVL und TRIBOS SVL Verlängerungen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1900" b="1" dirty="0" smtClean="0"/>
          </a:p>
        </p:txBody>
      </p:sp>
      <p:sp>
        <p:nvSpPr>
          <p:cNvPr id="15364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sp>
        <p:nvSpPr>
          <p:cNvPr id="15365" name="Foliennummernplatzhalt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FD4F3-F1C2-44BA-A4BC-72C41FF9F23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  <p:sp>
        <p:nvSpPr>
          <p:cNvPr id="15366" name="Fußzeilenplatzhalt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8661400" cy="763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alibri" pitchFamily="34" charset="0"/>
                <a:ea typeface="Calibri" pitchFamily="34" charset="0"/>
                <a:cs typeface="Calibri" pitchFamily="34" charset="0"/>
              </a:rPr>
              <a:t>Vorteile</a:t>
            </a:r>
          </a:p>
        </p:txBody>
      </p:sp>
      <p:sp>
        <p:nvSpPr>
          <p:cNvPr id="16387" name="Inhaltsplatzhalter 9"/>
          <p:cNvSpPr>
            <a:spLocks noGrp="1"/>
          </p:cNvSpPr>
          <p:nvPr>
            <p:ph sz="quarter" idx="11"/>
          </p:nvPr>
        </p:nvSpPr>
        <p:spPr bwMode="auto">
          <a:xfrm>
            <a:off x="3168650" y="900113"/>
            <a:ext cx="5759450" cy="50720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2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Ideal für das Tieflochbohren</a:t>
            </a:r>
          </a:p>
          <a:p>
            <a:endParaRPr lang="de-DE" sz="22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de-DE" sz="190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Extrem kurze Ausführung</a:t>
            </a:r>
          </a:p>
          <a:p>
            <a:pPr lvl="1">
              <a:buFont typeface="Arial" charset="0"/>
              <a:buChar char="•"/>
            </a:pPr>
            <a:r>
              <a:rPr lang="de-DE" sz="1900" smtClean="0">
                <a:latin typeface="Calibri" pitchFamily="34" charset="0"/>
                <a:ea typeface="Calibri" pitchFamily="34" charset="0"/>
                <a:cs typeface="Calibri" pitchFamily="34" charset="0"/>
              </a:rPr>
              <a:t>Schafft viel Platz im Maschinenraum</a:t>
            </a:r>
          </a:p>
          <a:p>
            <a:pPr lvl="1">
              <a:buFont typeface="Arial" charset="0"/>
              <a:buChar char="•"/>
            </a:pPr>
            <a:r>
              <a:rPr lang="de-DE" sz="1900" smtClean="0">
                <a:latin typeface="Calibri" pitchFamily="34" charset="0"/>
                <a:ea typeface="Calibri" pitchFamily="34" charset="0"/>
                <a:cs typeface="Calibri" pitchFamily="34" charset="0"/>
              </a:rPr>
              <a:t>Gewährleistet vor dem Eintauchen des Werkzeugs ausreichende Bewegungsfreiheit der Achsen</a:t>
            </a:r>
          </a:p>
          <a:p>
            <a:pPr lvl="1">
              <a:buFont typeface="Arial" charset="0"/>
              <a:buChar char="•"/>
            </a:pPr>
            <a:r>
              <a:rPr lang="de-DE" sz="1900" smtClean="0">
                <a:latin typeface="Calibri" pitchFamily="34" charset="0"/>
                <a:ea typeface="Calibri" pitchFamily="34" charset="0"/>
                <a:cs typeface="Calibri" pitchFamily="34" charset="0"/>
              </a:rPr>
              <a:t>Kollisionen werden ausgeschlossen</a:t>
            </a:r>
            <a:endParaRPr lang="de-DE" sz="1900" b="1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388" name="Datumsplatzhalter 4"/>
          <p:cNvSpPr>
            <a:spLocks noGrp="1"/>
          </p:cNvSpPr>
          <p:nvPr>
            <p:ph type="dt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900113"/>
            <a:ext cx="1798638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3708400"/>
            <a:ext cx="179863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89363"/>
            <a:ext cx="4667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Foliennummernplatzhalter 8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2A945E-76EC-495B-88B2-3DB1CBD08CF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  <p:sp>
        <p:nvSpPr>
          <p:cNvPr id="16393" name="Fußzeilenplatzhalter 10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6172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SCHUNK weltweit</a:t>
            </a:r>
          </a:p>
        </p:txBody>
      </p:sp>
      <p:sp>
        <p:nvSpPr>
          <p:cNvPr id="1843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15.03.2012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169988"/>
            <a:ext cx="8934450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323E7-1819-42F9-9032-B5D099B1A35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  <p:sp>
        <p:nvSpPr>
          <p:cNvPr id="18438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TENDO 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SCH_PPT_Vorlage_4-3_0802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SCH_PPT_Vorlage_4-3_080212</Template>
  <TotalTime>0</TotalTime>
  <Words>342</Words>
  <Application>Microsoft Office PowerPoint</Application>
  <PresentationFormat>Bildschirmpräsentation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 SCH_PPT_Vorlage_4-3_080212</vt:lpstr>
      <vt:lpstr>Werkzeughaltersysteme</vt:lpstr>
      <vt:lpstr>Produktübersicht</vt:lpstr>
      <vt:lpstr>TENDO ES</vt:lpstr>
      <vt:lpstr>TENDO ES</vt:lpstr>
      <vt:lpstr>TENDO ES</vt:lpstr>
      <vt:lpstr>TENDO ES</vt:lpstr>
      <vt:lpstr>Vorteile</vt:lpstr>
      <vt:lpstr>Vorteile</vt:lpstr>
      <vt:lpstr>SCHUNK weltweit</vt:lpstr>
      <vt:lpstr>Folie 10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Werkzeughaltersysteme</dc:title>
  <dc:creator>WERNER3</dc:creator>
  <cp:lastModifiedBy>BOSSERT</cp:lastModifiedBy>
  <cp:revision>119</cp:revision>
  <dcterms:created xsi:type="dcterms:W3CDTF">2012-03-09T08:05:46Z</dcterms:created>
  <dcterms:modified xsi:type="dcterms:W3CDTF">2012-04-16T12:06:28Z</dcterms:modified>
</cp:coreProperties>
</file>