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43"/>
  </p:notesMasterIdLst>
  <p:handoutMasterIdLst>
    <p:handoutMasterId r:id="rId44"/>
  </p:handoutMasterIdLst>
  <p:sldIdLst>
    <p:sldId id="538" r:id="rId3"/>
    <p:sldId id="315" r:id="rId4"/>
    <p:sldId id="316" r:id="rId5"/>
    <p:sldId id="317" r:id="rId6"/>
    <p:sldId id="318" r:id="rId7"/>
    <p:sldId id="319" r:id="rId8"/>
    <p:sldId id="354" r:id="rId9"/>
    <p:sldId id="355" r:id="rId10"/>
    <p:sldId id="322" r:id="rId11"/>
    <p:sldId id="323" r:id="rId12"/>
    <p:sldId id="324" r:id="rId13"/>
    <p:sldId id="325" r:id="rId14"/>
    <p:sldId id="326" r:id="rId15"/>
    <p:sldId id="327" r:id="rId16"/>
    <p:sldId id="356" r:id="rId17"/>
    <p:sldId id="357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58" r:id="rId37"/>
    <p:sldId id="359" r:id="rId38"/>
    <p:sldId id="348" r:id="rId39"/>
    <p:sldId id="352" r:id="rId40"/>
    <p:sldId id="353" r:id="rId41"/>
    <p:sldId id="279" r:id="rId4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5">
          <p15:clr>
            <a:srgbClr val="A4A3A4"/>
          </p15:clr>
        </p15:guide>
        <p15:guide id="2" pos="4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6B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607" autoAdjust="0"/>
  </p:normalViewPr>
  <p:slideViewPr>
    <p:cSldViewPr snapToGrid="0" snapToObjects="1">
      <p:cViewPr varScale="1">
        <p:scale>
          <a:sx n="100" d="100"/>
          <a:sy n="100" d="100"/>
        </p:scale>
        <p:origin x="1224" y="72"/>
      </p:cViewPr>
      <p:guideLst>
        <p:guide orient="horz" pos="1085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6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1299" y="206907"/>
            <a:ext cx="8661401" cy="762529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</a:t>
            </a:r>
            <a:r>
              <a:rPr lang="de-DE" dirty="0" err="1"/>
              <a:t>Powerpoint</a:t>
            </a:r>
            <a:r>
              <a:rPr lang="de-DE" dirty="0"/>
              <a:t>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260327" y="909638"/>
            <a:ext cx="8642373" cy="50720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260327" y="1066800"/>
            <a:ext cx="4298973" cy="4914899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1299" y="206907"/>
            <a:ext cx="8661401" cy="762529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</a:t>
            </a:r>
            <a:r>
              <a:rPr lang="de-DE" dirty="0" err="1"/>
              <a:t>Powerpoint</a:t>
            </a:r>
            <a:r>
              <a:rPr lang="de-DE" dirty="0"/>
              <a:t>-Folie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909638"/>
            <a:ext cx="4140200" cy="50720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936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379578" y="644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5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3951289" cy="42375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5293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04" y="6317852"/>
            <a:ext cx="9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Bild 5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7" name="Bild 6" descr="TOOLS_RS_NE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4" y="4457701"/>
            <a:ext cx="1913922" cy="191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619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47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324600"/>
            <a:ext cx="9143696" cy="5334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/>
          <a:stretch>
            <a:fillRect/>
          </a:stretch>
        </p:blipFill>
        <p:spPr>
          <a:xfrm>
            <a:off x="0" y="6165375"/>
            <a:ext cx="9144000" cy="646883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379578" y="644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29B5D0D-1F18-43A5-ADF8-D0185FB9A6DB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10" name="Grafik 9" descr="_SCHUNKGreiferKlammer_0114_ohneB_EN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771695" y="1"/>
            <a:ext cx="757033" cy="120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63" r:id="rId3"/>
    <p:sldLayoutId id="2147483652" r:id="rId4"/>
    <p:sldLayoutId id="2147483660" r:id="rId5"/>
    <p:sldLayoutId id="2147483657" r:id="rId6"/>
    <p:sldLayoutId id="2147483671" r:id="rId7"/>
    <p:sldLayoutId id="2147483672" r:id="rId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261100"/>
            <a:ext cx="9143696" cy="5969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5118"/>
            <a:ext cx="9144000" cy="61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file:///\\Hage\hpw\DATEN\VERTRIEB\TV%20Spanntechnik%20Mengen\Schulungen\Filme\Renderfilme\Renderfilme%20im%20WMV-Format\ROTA_TB.wmv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://www.schunk.com/schunk/schunk_websites/products/products_level_1_overview_typ4.html?product_level_1=246&amp;product_level_2=0&amp;product_level_3=0&amp;country=INT&amp;lngCode=EN&amp;lngCode2=EN" TargetMode="External"/><Relationship Id="rId18" Type="http://schemas.openxmlformats.org/officeDocument/2006/relationships/image" Target="../media/image20.jpeg"/><Relationship Id="rId3" Type="http://schemas.openxmlformats.org/officeDocument/2006/relationships/image" Target="../media/image9.jpeg"/><Relationship Id="rId21" Type="http://schemas.openxmlformats.org/officeDocument/2006/relationships/image" Target="../media/image22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hyperlink" Target="http://www.schunk.com/schunk/schunk_websites/products/products_level_1_overview_typ4.html?product_level_1=247&amp;product_level_2=0&amp;product_level_3=0&amp;country=INT&amp;lngCode=EN&amp;lngCode2=EN" TargetMode="External"/><Relationship Id="rId2" Type="http://schemas.openxmlformats.org/officeDocument/2006/relationships/hyperlink" Target="http://www.gb.schunk.com/schunk/schunk_websites/products/products.html?product_level_1=245&amp;product_level_2=259&amp;product_level_3=0&amp;country=GBR&amp;lngCode=EN&amp;lngCode2=EN" TargetMode="External"/><Relationship Id="rId16" Type="http://schemas.openxmlformats.org/officeDocument/2006/relationships/image" Target="../media/image19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hyperlink" Target="http://www.schunk.com/schunk/schunk_websites/products/products_level_1_overview_typ4.html?product_level_1=249&amp;product_level_2=0&amp;product_level_3=0&amp;country=INT&amp;lngCode=EN&amp;lngCode2=EN" TargetMode="External"/><Relationship Id="rId10" Type="http://schemas.openxmlformats.org/officeDocument/2006/relationships/image" Target="../media/image15.png"/><Relationship Id="rId19" Type="http://schemas.openxmlformats.org/officeDocument/2006/relationships/hyperlink" Target="http://www.schunk.com/schunk/schunk_websites/products/products_level_1_overview_typ4.html?product_level_1=248&amp;product_level_2=0&amp;product_level_3=0&amp;country=INT&amp;lngCode=EN&amp;lngCode2=EN" TargetMode="External"/><Relationship Id="rId4" Type="http://schemas.openxmlformats.org/officeDocument/2006/relationships/hyperlink" Target="http://www.gb.schunk.com/schunk/schunk_websites/products/products_level_1_overview_typ4.html?product_level_1=245&amp;product_level_2=0&amp;product_level_3=0&amp;country=GBR&amp;lngCode=EN&amp;lngCode2=EN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\\HAGE\HPW\DATEN\VERTRIEB\TV%20Spanntechnik%20Mengen\Schulungen\Drehfutter\Kraftspannfutter\ROTA%20TB-TP\Rota_TP_Korrektur.wmv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TP / TB / EP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Pneumatic</a:t>
            </a:r>
            <a:r>
              <a:rPr lang="de-DE" sz="1500" dirty="0">
                <a:solidFill>
                  <a:srgbClr val="FFFFFF"/>
                </a:solidFill>
              </a:rPr>
              <a:t> Power Chucks</a:t>
            </a:r>
          </a:p>
        </p:txBody>
      </p:sp>
      <p:pic>
        <p:nvPicPr>
          <p:cNvPr id="10" name="Picture 6" descr="M:\TV-FUTTER\Kataloge\Gesamtkatalog Drehfutter\Katalogbilder freigestellt 2007\JPG\TP_200_52_Titelbild-kl.jpg">
            <a:extLst>
              <a:ext uri="{FF2B5EF4-FFF2-40B4-BE49-F238E27FC236}">
                <a16:creationId xmlns:a16="http://schemas.microsoft.com/office/drawing/2014/main" id="{4BD7D16F-0DC1-4054-8B7F-4B6447076C46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93155" y="718623"/>
            <a:ext cx="3157690" cy="316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1" y="1604434"/>
            <a:ext cx="6379530" cy="4279899"/>
          </a:xfrm>
        </p:spPr>
        <p:txBody>
          <a:bodyPr/>
          <a:lstStyle/>
          <a:p>
            <a:r>
              <a:rPr lang="de-DE" sz="1800" b="1" dirty="0"/>
              <a:t>The SCHUNK </a:t>
            </a:r>
            <a:r>
              <a:rPr lang="de-DE" sz="1800" b="1" dirty="0" err="1"/>
              <a:t>profile</a:t>
            </a:r>
            <a:r>
              <a:rPr lang="de-DE" sz="1800" b="1" dirty="0"/>
              <a:t> </a:t>
            </a:r>
            <a:r>
              <a:rPr lang="de-DE" sz="1800" b="1" dirty="0" err="1"/>
              <a:t>seals</a:t>
            </a:r>
            <a:r>
              <a:rPr lang="de-DE" sz="1800" b="1" dirty="0"/>
              <a:t> </a:t>
            </a:r>
            <a:r>
              <a:rPr lang="de-DE" sz="1800" b="1" dirty="0" err="1"/>
              <a:t>lift</a:t>
            </a:r>
            <a:r>
              <a:rPr lang="de-DE" sz="1800" b="1" dirty="0"/>
              <a:t> </a:t>
            </a:r>
            <a:r>
              <a:rPr lang="de-DE" sz="1800" b="1" dirty="0" err="1"/>
              <a:t>up</a:t>
            </a:r>
            <a:r>
              <a:rPr lang="de-DE" sz="1800" b="1" dirty="0"/>
              <a:t> </a:t>
            </a:r>
            <a:r>
              <a:rPr lang="de-DE" sz="1800" b="1" dirty="0" err="1"/>
              <a:t>to</a:t>
            </a:r>
            <a:r>
              <a:rPr lang="de-DE" sz="1800" b="1" dirty="0"/>
              <a:t> </a:t>
            </a:r>
            <a:r>
              <a:rPr lang="de-DE" sz="1800" b="1" dirty="0" err="1"/>
              <a:t>the</a:t>
            </a:r>
            <a:r>
              <a:rPr lang="de-DE" sz="1800" b="1" dirty="0"/>
              <a:t> </a:t>
            </a:r>
            <a:r>
              <a:rPr lang="de-DE" sz="1800" b="1" dirty="0" err="1"/>
              <a:t>expanded</a:t>
            </a:r>
            <a:r>
              <a:rPr lang="de-DE" sz="1800" b="1" dirty="0"/>
              <a:t> </a:t>
            </a:r>
            <a:r>
              <a:rPr lang="de-DE" sz="1800" b="1" dirty="0" err="1"/>
              <a:t>position</a:t>
            </a:r>
            <a:r>
              <a:rPr lang="de-DE" sz="1800" b="1" dirty="0"/>
              <a:t>.</a:t>
            </a:r>
          </a:p>
          <a:p>
            <a:r>
              <a:rPr lang="de-DE" sz="1800" dirty="0"/>
              <a:t>The </a:t>
            </a:r>
            <a:r>
              <a:rPr lang="de-DE" sz="1800" dirty="0" err="1"/>
              <a:t>air</a:t>
            </a:r>
            <a:r>
              <a:rPr lang="de-DE" sz="1800" dirty="0"/>
              <a:t> </a:t>
            </a:r>
            <a:r>
              <a:rPr lang="de-DE" sz="1800" dirty="0" err="1"/>
              <a:t>pressure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maintained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a non-</a:t>
            </a:r>
            <a:r>
              <a:rPr lang="de-DE" sz="1800" dirty="0" err="1"/>
              <a:t>return</a:t>
            </a:r>
            <a:r>
              <a:rPr lang="de-DE" sz="1800" dirty="0"/>
              <a:t> </a:t>
            </a:r>
            <a:r>
              <a:rPr lang="de-DE" sz="1800" dirty="0" err="1"/>
              <a:t>valve</a:t>
            </a:r>
            <a:r>
              <a:rPr lang="de-DE" sz="1800" dirty="0"/>
              <a:t>. The </a:t>
            </a:r>
            <a:r>
              <a:rPr lang="de-DE" sz="1800" dirty="0" err="1"/>
              <a:t>chuck</a:t>
            </a:r>
            <a:r>
              <a:rPr lang="de-DE" sz="1800" dirty="0"/>
              <a:t>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start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rotate</a:t>
            </a:r>
            <a:r>
              <a:rPr lang="de-DE" sz="1800" dirty="0"/>
              <a:t>.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r>
              <a:rPr lang="de-DE" sz="1800" b="1" dirty="0"/>
              <a:t>Also </a:t>
            </a:r>
            <a:r>
              <a:rPr lang="de-DE" sz="1800" b="1" dirty="0" err="1"/>
              <a:t>available</a:t>
            </a:r>
            <a:r>
              <a:rPr lang="de-DE" sz="1800" b="1" dirty="0"/>
              <a:t> </a:t>
            </a:r>
            <a:r>
              <a:rPr lang="de-DE" sz="1800" b="1" dirty="0" err="1"/>
              <a:t>for</a:t>
            </a:r>
            <a:r>
              <a:rPr lang="de-DE" sz="1800" b="1" dirty="0"/>
              <a:t> </a:t>
            </a:r>
            <a:r>
              <a:rPr lang="de-DE" sz="1800" b="1" dirty="0" err="1"/>
              <a:t>stationary</a:t>
            </a:r>
            <a:r>
              <a:rPr lang="de-DE" sz="1800" b="1" dirty="0"/>
              <a:t> </a:t>
            </a:r>
            <a:r>
              <a:rPr lang="de-DE" sz="1800" b="1" dirty="0" err="1"/>
              <a:t>applications</a:t>
            </a:r>
            <a:endParaRPr lang="de-DE" sz="1800" b="1" dirty="0"/>
          </a:p>
          <a:p>
            <a:endParaRPr lang="de-DE" sz="18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1726692"/>
            <a:ext cx="19446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9441" y="4184269"/>
            <a:ext cx="1943734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TB-LH/EP-LH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14" descr="M:\TV-FUTTER\Kataloge\Gesamtkatalog Drehfutter\Katalogbilder freigestellt 2007\JPG\ds-rota-tp-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1215" y="1677289"/>
            <a:ext cx="3886201" cy="420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TB-LH/EP-LH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sz="1800" dirty="0"/>
              <a:t>The </a:t>
            </a:r>
            <a:r>
              <a:rPr lang="de-DE" sz="1800" dirty="0" err="1"/>
              <a:t>technology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a </a:t>
            </a:r>
            <a:r>
              <a:rPr lang="de-DE" sz="1800" dirty="0" err="1"/>
              <a:t>self-contained</a:t>
            </a:r>
            <a:r>
              <a:rPr lang="de-DE" sz="1800" dirty="0"/>
              <a:t> power </a:t>
            </a:r>
            <a:r>
              <a:rPr lang="de-DE" sz="1800" dirty="0" err="1"/>
              <a:t>chuck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fast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extended</a:t>
            </a:r>
            <a:r>
              <a:rPr lang="de-DE" sz="1800" dirty="0"/>
              <a:t> </a:t>
            </a:r>
            <a:r>
              <a:rPr lang="de-DE" sz="1800" dirty="0" err="1"/>
              <a:t>stroke</a:t>
            </a:r>
            <a:r>
              <a:rPr lang="de-DE" sz="1800" dirty="0"/>
              <a:t> (LH)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based</a:t>
            </a:r>
            <a:r>
              <a:rPr lang="de-DE" sz="1800" dirty="0"/>
              <a:t> on a </a:t>
            </a:r>
            <a:r>
              <a:rPr lang="de-DE" sz="1800" dirty="0" err="1"/>
              <a:t>chuck</a:t>
            </a:r>
            <a:r>
              <a:rPr lang="de-DE" sz="1800" dirty="0"/>
              <a:t> </a:t>
            </a:r>
            <a:r>
              <a:rPr lang="de-DE" sz="1800" dirty="0" err="1"/>
              <a:t>piston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two</a:t>
            </a:r>
            <a:r>
              <a:rPr lang="de-DE" sz="1800" dirty="0"/>
              <a:t> different </a:t>
            </a:r>
            <a:r>
              <a:rPr lang="de-DE" sz="1800" dirty="0" err="1"/>
              <a:t>gear</a:t>
            </a:r>
            <a:r>
              <a:rPr lang="de-DE" sz="1800" dirty="0"/>
              <a:t> </a:t>
            </a:r>
            <a:r>
              <a:rPr lang="de-DE" sz="1800" dirty="0" err="1"/>
              <a:t>transmission</a:t>
            </a:r>
            <a:r>
              <a:rPr lang="de-DE" sz="1800" dirty="0"/>
              <a:t> </a:t>
            </a:r>
            <a:r>
              <a:rPr lang="de-DE" sz="1800" dirty="0" err="1"/>
              <a:t>ratios</a:t>
            </a:r>
            <a:r>
              <a:rPr lang="de-DE" sz="1800" dirty="0"/>
              <a:t>. </a:t>
            </a:r>
          </a:p>
          <a:p>
            <a:pPr>
              <a:spcBef>
                <a:spcPct val="0"/>
              </a:spcBef>
            </a:pPr>
            <a:endParaRPr lang="de-DE" sz="1800" dirty="0"/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à"/>
            </a:pPr>
            <a:r>
              <a:rPr lang="de-DE" sz="1800" dirty="0" err="1">
                <a:sym typeface="Wingdings" pitchFamily="2" charset="2"/>
              </a:rPr>
              <a:t>this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technology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can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be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used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for</a:t>
            </a:r>
            <a:r>
              <a:rPr lang="de-DE" sz="1800" dirty="0">
                <a:sym typeface="Wingdings" pitchFamily="2" charset="2"/>
              </a:rPr>
              <a:t> O.D.-</a:t>
            </a:r>
            <a:r>
              <a:rPr lang="de-DE" sz="1800" dirty="0" err="1">
                <a:sym typeface="Wingdings" pitchFamily="2" charset="2"/>
              </a:rPr>
              <a:t>Clamping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only</a:t>
            </a:r>
            <a:r>
              <a:rPr lang="de-DE" sz="1800" dirty="0">
                <a:sym typeface="Wingdings" pitchFamily="2" charset="2"/>
              </a:rPr>
              <a:t>!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à"/>
            </a:pPr>
            <a:r>
              <a:rPr lang="de-DE" sz="1800" dirty="0">
                <a:sym typeface="Wingdings" pitchFamily="2" charset="2"/>
              </a:rPr>
              <a:t>a </a:t>
            </a:r>
            <a:r>
              <a:rPr lang="de-DE" sz="1800" dirty="0" err="1">
                <a:sym typeface="Wingdings" pitchFamily="2" charset="2"/>
              </a:rPr>
              <a:t>low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air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consumption</a:t>
            </a:r>
            <a:endParaRPr lang="de-DE" sz="1800" dirty="0">
              <a:sym typeface="Wingdings" pitchFamily="2" charset="2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à"/>
            </a:pPr>
            <a:r>
              <a:rPr lang="de-DE" sz="1800" dirty="0">
                <a:sym typeface="Wingdings" pitchFamily="2" charset="2"/>
              </a:rPr>
              <a:t>a large </a:t>
            </a:r>
            <a:r>
              <a:rPr lang="de-DE" sz="1800" dirty="0" err="1">
                <a:sym typeface="Wingdings" pitchFamily="2" charset="2"/>
              </a:rPr>
              <a:t>and</a:t>
            </a:r>
            <a:r>
              <a:rPr lang="de-DE" sz="1800" dirty="0">
                <a:sym typeface="Wingdings" pitchFamily="2" charset="2"/>
              </a:rPr>
              <a:t> fast </a:t>
            </a:r>
            <a:r>
              <a:rPr lang="de-DE" sz="1800" dirty="0" err="1">
                <a:sym typeface="Wingdings" pitchFamily="2" charset="2"/>
              </a:rPr>
              <a:t>jaw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stroke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combined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with</a:t>
            </a:r>
            <a:r>
              <a:rPr lang="de-DE" sz="1800" dirty="0">
                <a:sym typeface="Wingdings" pitchFamily="2" charset="2"/>
              </a:rPr>
              <a:t> a </a:t>
            </a:r>
            <a:r>
              <a:rPr lang="de-DE" sz="1800" dirty="0" err="1">
                <a:sym typeface="Wingdings" pitchFamily="2" charset="2"/>
              </a:rPr>
              <a:t>maximum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clamping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force</a:t>
            </a:r>
            <a:endParaRPr lang="de-DE" sz="1800" dirty="0">
              <a:sym typeface="Wingdings" pitchFamily="2" charset="2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à"/>
            </a:pPr>
            <a:r>
              <a:rPr lang="de-DE" sz="1800" dirty="0">
                <a:sym typeface="Wingdings" pitchFamily="2" charset="2"/>
              </a:rPr>
              <a:t>due </a:t>
            </a:r>
            <a:r>
              <a:rPr lang="de-DE" sz="1800" dirty="0" err="1">
                <a:sym typeface="Wingdings" pitchFamily="2" charset="2"/>
              </a:rPr>
              <a:t>to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the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very</a:t>
            </a:r>
            <a:r>
              <a:rPr lang="de-DE" sz="1800" dirty="0">
                <a:sym typeface="Wingdings" pitchFamily="2" charset="2"/>
              </a:rPr>
              <a:t> large </a:t>
            </a:r>
            <a:r>
              <a:rPr lang="de-DE" sz="1800" dirty="0" err="1">
                <a:sym typeface="Wingdings" pitchFamily="2" charset="2"/>
              </a:rPr>
              <a:t>through</a:t>
            </a:r>
            <a:r>
              <a:rPr lang="de-DE" sz="1800" dirty="0">
                <a:sym typeface="Wingdings" pitchFamily="2" charset="2"/>
              </a:rPr>
              <a:t>-hole  </a:t>
            </a:r>
            <a:r>
              <a:rPr lang="de-DE" sz="1800" dirty="0" err="1">
                <a:sym typeface="Wingdings" pitchFamily="2" charset="2"/>
              </a:rPr>
              <a:t>chucks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are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suitable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for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the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machining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of</a:t>
            </a:r>
            <a:r>
              <a:rPr lang="de-DE" sz="1800" dirty="0">
                <a:sym typeface="Wingdings" pitchFamily="2" charset="2"/>
              </a:rPr>
              <a:t> large </a:t>
            </a:r>
            <a:r>
              <a:rPr lang="de-DE" sz="1800" dirty="0" err="1">
                <a:sym typeface="Wingdings" pitchFamily="2" charset="2"/>
              </a:rPr>
              <a:t>pipes</a:t>
            </a:r>
            <a:endParaRPr lang="de-DE" sz="1800" dirty="0">
              <a:sym typeface="Wingdings" pitchFamily="2" charset="2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à"/>
            </a:pPr>
            <a:r>
              <a:rPr lang="de-DE" sz="1800" dirty="0" err="1">
                <a:sym typeface="Wingdings" pitchFamily="2" charset="2"/>
              </a:rPr>
              <a:t>machining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of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adapter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plate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components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is</a:t>
            </a:r>
            <a:r>
              <a:rPr lang="de-DE" sz="1800" dirty="0">
                <a:sym typeface="Wingdings" pitchFamily="2" charset="2"/>
              </a:rPr>
              <a:t> also </a:t>
            </a:r>
            <a:r>
              <a:rPr lang="de-DE" sz="1800" dirty="0" err="1">
                <a:sym typeface="Wingdings" pitchFamily="2" charset="2"/>
              </a:rPr>
              <a:t>possible</a:t>
            </a:r>
            <a:endParaRPr lang="de-DE" sz="1800" dirty="0">
              <a:sym typeface="Wingdings" pitchFamily="2" charset="2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à"/>
            </a:pPr>
            <a:r>
              <a:rPr lang="de-DE" sz="1800" dirty="0" err="1">
                <a:sym typeface="Wingdings" pitchFamily="2" charset="2"/>
              </a:rPr>
              <a:t>the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chuck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contains</a:t>
            </a:r>
            <a:r>
              <a:rPr lang="de-DE" sz="1800" dirty="0">
                <a:sym typeface="Wingdings" pitchFamily="2" charset="2"/>
              </a:rPr>
              <a:t> an </a:t>
            </a:r>
            <a:r>
              <a:rPr lang="de-DE" sz="1800" dirty="0" err="1">
                <a:sym typeface="Wingdings" pitchFamily="2" charset="2"/>
              </a:rPr>
              <a:t>air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supply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system</a:t>
            </a:r>
            <a:r>
              <a:rPr lang="de-DE" sz="1800" dirty="0">
                <a:sym typeface="Wingdings" pitchFamily="2" charset="2"/>
              </a:rPr>
              <a:t> on </a:t>
            </a:r>
            <a:r>
              <a:rPr lang="de-DE" sz="1800" dirty="0" err="1">
                <a:sym typeface="Wingdings" pitchFamily="2" charset="2"/>
              </a:rPr>
              <a:t>the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distributor</a:t>
            </a:r>
            <a:r>
              <a:rPr lang="de-DE" sz="1800" dirty="0">
                <a:sym typeface="Wingdings" pitchFamily="2" charset="2"/>
              </a:rPr>
              <a:t> ring. </a:t>
            </a:r>
            <a:r>
              <a:rPr lang="de-DE" sz="1800" dirty="0" err="1">
                <a:sym typeface="Wingdings" pitchFamily="2" charset="2"/>
              </a:rPr>
              <a:t>Therefore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no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rotary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feed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throughs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are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necessary</a:t>
            </a:r>
            <a:endParaRPr lang="de-DE" sz="1800" dirty="0"/>
          </a:p>
          <a:p>
            <a:pPr>
              <a:spcBef>
                <a:spcPct val="0"/>
              </a:spcBef>
            </a:pPr>
            <a:endParaRPr lang="de-DE" sz="1800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TB-LH/EP-LH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Fast </a:t>
            </a:r>
            <a:r>
              <a:rPr lang="de-DE" b="1" dirty="0" err="1"/>
              <a:t>stroke</a:t>
            </a:r>
            <a:endParaRPr lang="de-DE" b="1" dirty="0"/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r>
              <a:rPr lang="de-DE" sz="1800" dirty="0"/>
              <a:t>   </a:t>
            </a:r>
            <a:r>
              <a:rPr lang="de-DE" sz="1800" dirty="0" err="1"/>
              <a:t>extended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r>
              <a:rPr lang="de-DE" sz="1800" dirty="0"/>
              <a:t> </a:t>
            </a:r>
            <a:r>
              <a:rPr lang="de-DE" sz="1800" dirty="0" err="1"/>
              <a:t>stroke</a:t>
            </a:r>
            <a:endParaRPr lang="de-DE" sz="1800" dirty="0"/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r>
              <a:rPr lang="de-DE" sz="1800" dirty="0"/>
              <a:t>  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stroke</a:t>
            </a:r>
            <a:endParaRPr lang="de-DE" sz="1800" dirty="0"/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r>
              <a:rPr lang="de-DE" sz="1800" dirty="0"/>
              <a:t>   </a:t>
            </a:r>
            <a:r>
              <a:rPr lang="de-DE" sz="1800" dirty="0" err="1"/>
              <a:t>piston</a:t>
            </a:r>
            <a:endParaRPr lang="de-DE" sz="1800" dirty="0"/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r>
              <a:rPr lang="de-DE" sz="1800" dirty="0"/>
              <a:t>   </a:t>
            </a:r>
            <a:r>
              <a:rPr lang="de-DE" sz="1800" dirty="0" err="1"/>
              <a:t>base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endParaRPr lang="de-DE" sz="1800" dirty="0"/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r>
              <a:rPr lang="de-DE" sz="1800" dirty="0"/>
              <a:t>   </a:t>
            </a:r>
            <a:r>
              <a:rPr lang="de-DE" sz="1800" dirty="0" err="1"/>
              <a:t>extremely</a:t>
            </a:r>
            <a:r>
              <a:rPr lang="de-DE" sz="1800" dirty="0"/>
              <a:t> large </a:t>
            </a:r>
            <a:r>
              <a:rPr lang="de-DE" sz="1800" dirty="0" err="1"/>
              <a:t>through</a:t>
            </a:r>
            <a:r>
              <a:rPr lang="de-DE" sz="1800" dirty="0"/>
              <a:t>-hole</a:t>
            </a:r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endParaRPr lang="de-DE" sz="1800" dirty="0"/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stroke</a:t>
            </a:r>
            <a:endParaRPr lang="de-DE" b="1" dirty="0"/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r>
              <a:rPr lang="de-DE" sz="1800" dirty="0"/>
              <a:t>   </a:t>
            </a:r>
            <a:r>
              <a:rPr lang="de-DE" sz="1800" dirty="0" err="1"/>
              <a:t>extended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r>
              <a:rPr lang="de-DE" sz="1800" dirty="0"/>
              <a:t> </a:t>
            </a:r>
            <a:r>
              <a:rPr lang="de-DE" sz="1800" dirty="0" err="1"/>
              <a:t>stroke</a:t>
            </a:r>
            <a:endParaRPr lang="de-DE" sz="1800" dirty="0"/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r>
              <a:rPr lang="de-DE" sz="1800" dirty="0"/>
              <a:t>  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stroke</a:t>
            </a:r>
            <a:endParaRPr lang="de-DE" sz="1800" dirty="0"/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r>
              <a:rPr lang="de-DE" sz="1800" dirty="0"/>
              <a:t>   </a:t>
            </a:r>
            <a:r>
              <a:rPr lang="de-DE" sz="1800" dirty="0" err="1"/>
              <a:t>piston</a:t>
            </a:r>
            <a:endParaRPr lang="de-DE" sz="1800" dirty="0"/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r>
              <a:rPr lang="de-DE" sz="1800" dirty="0"/>
              <a:t>   </a:t>
            </a:r>
            <a:r>
              <a:rPr lang="de-DE" sz="1800" dirty="0" err="1"/>
              <a:t>base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endParaRPr lang="de-DE" sz="1800" dirty="0"/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r>
              <a:rPr lang="de-DE" sz="1800" dirty="0"/>
              <a:t>   extreme large </a:t>
            </a:r>
            <a:r>
              <a:rPr lang="de-DE" sz="1800" dirty="0" err="1"/>
              <a:t>through</a:t>
            </a:r>
            <a:r>
              <a:rPr lang="de-DE" sz="1800" dirty="0"/>
              <a:t>-hole </a:t>
            </a:r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endParaRPr lang="de-DE" sz="1800" b="1" dirty="0"/>
          </a:p>
          <a:p>
            <a:pPr marL="342900" indent="-342900">
              <a:lnSpc>
                <a:spcPct val="100000"/>
              </a:lnSpc>
              <a:spcBef>
                <a:spcPts val="200"/>
              </a:spcBef>
            </a:pPr>
            <a:endParaRPr lang="de-DE" sz="18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15779" y="1696548"/>
            <a:ext cx="2283828" cy="20414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779" y="3850602"/>
            <a:ext cx="2297399" cy="203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lussdiagramm: Verbindungsstelle 8"/>
          <p:cNvSpPr/>
          <p:nvPr/>
        </p:nvSpPr>
        <p:spPr>
          <a:xfrm>
            <a:off x="7181544" y="448056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Flussdiagramm: Verbindungsstelle 9"/>
          <p:cNvSpPr/>
          <p:nvPr/>
        </p:nvSpPr>
        <p:spPr>
          <a:xfrm>
            <a:off x="7360243" y="496519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Flussdiagramm: Verbindungsstelle 10"/>
          <p:cNvSpPr/>
          <p:nvPr/>
        </p:nvSpPr>
        <p:spPr>
          <a:xfrm>
            <a:off x="8039386" y="434954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Flussdiagramm: Verbindungsstelle 11"/>
          <p:cNvSpPr/>
          <p:nvPr/>
        </p:nvSpPr>
        <p:spPr>
          <a:xfrm>
            <a:off x="6998774" y="53218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Flussdiagramm: Verbindungsstelle 12"/>
          <p:cNvSpPr/>
          <p:nvPr/>
        </p:nvSpPr>
        <p:spPr>
          <a:xfrm>
            <a:off x="6473499" y="500176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Flussdiagramm: Verbindungsstelle 13"/>
          <p:cNvSpPr/>
          <p:nvPr/>
        </p:nvSpPr>
        <p:spPr>
          <a:xfrm>
            <a:off x="7181544" y="2376939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Flussdiagramm: Verbindungsstelle 14"/>
          <p:cNvSpPr/>
          <p:nvPr/>
        </p:nvSpPr>
        <p:spPr>
          <a:xfrm>
            <a:off x="7360243" y="301822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Flussdiagramm: Verbindungsstelle 15"/>
          <p:cNvSpPr/>
          <p:nvPr/>
        </p:nvSpPr>
        <p:spPr>
          <a:xfrm>
            <a:off x="8039386" y="24653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Flussdiagramm: Verbindungsstelle 16"/>
          <p:cNvSpPr/>
          <p:nvPr/>
        </p:nvSpPr>
        <p:spPr>
          <a:xfrm>
            <a:off x="6810931" y="301822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Flussdiagramm: Verbindungsstelle 17"/>
          <p:cNvSpPr/>
          <p:nvPr/>
        </p:nvSpPr>
        <p:spPr>
          <a:xfrm>
            <a:off x="6303944" y="2596326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Flussdiagramm: Verbindungsstelle 18"/>
          <p:cNvSpPr/>
          <p:nvPr/>
        </p:nvSpPr>
        <p:spPr>
          <a:xfrm>
            <a:off x="588198" y="204168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Flussdiagramm: Verbindungsstelle 19"/>
          <p:cNvSpPr/>
          <p:nvPr/>
        </p:nvSpPr>
        <p:spPr>
          <a:xfrm>
            <a:off x="579731" y="236472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Flussdiagramm: Verbindungsstelle 20"/>
          <p:cNvSpPr/>
          <p:nvPr/>
        </p:nvSpPr>
        <p:spPr>
          <a:xfrm>
            <a:off x="579731" y="2963359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Flussdiagramm: Verbindungsstelle 21"/>
          <p:cNvSpPr/>
          <p:nvPr/>
        </p:nvSpPr>
        <p:spPr>
          <a:xfrm>
            <a:off x="585716" y="267689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Flussdiagramm: Verbindungsstelle 22"/>
          <p:cNvSpPr/>
          <p:nvPr/>
        </p:nvSpPr>
        <p:spPr>
          <a:xfrm>
            <a:off x="579731" y="3258969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7" name="Flussdiagramm: Verbindungsstelle 26"/>
          <p:cNvSpPr/>
          <p:nvPr/>
        </p:nvSpPr>
        <p:spPr>
          <a:xfrm>
            <a:off x="585150" y="415089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Flussdiagramm: Verbindungsstelle 27"/>
          <p:cNvSpPr/>
          <p:nvPr/>
        </p:nvSpPr>
        <p:spPr>
          <a:xfrm>
            <a:off x="576683" y="447394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" name="Flussdiagramm: Verbindungsstelle 28"/>
          <p:cNvSpPr/>
          <p:nvPr/>
        </p:nvSpPr>
        <p:spPr>
          <a:xfrm>
            <a:off x="576683" y="507257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Flussdiagramm: Verbindungsstelle 29"/>
          <p:cNvSpPr/>
          <p:nvPr/>
        </p:nvSpPr>
        <p:spPr>
          <a:xfrm>
            <a:off x="582668" y="4786109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Flussdiagramm: Verbindungsstelle 30"/>
          <p:cNvSpPr/>
          <p:nvPr/>
        </p:nvSpPr>
        <p:spPr>
          <a:xfrm>
            <a:off x="576683" y="539561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TB-LH/EP-LH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Principle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function</a:t>
            </a:r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3918" y="2054997"/>
            <a:ext cx="7594727" cy="36865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560388" y="5768975"/>
            <a:ext cx="4584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Fast-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clamping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stroke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</p:spPr>
        <p:txBody>
          <a:bodyPr/>
          <a:lstStyle/>
          <a:p>
            <a:r>
              <a:rPr lang="de-DE" b="1" dirty="0"/>
              <a:t>Wireless </a:t>
            </a:r>
            <a:r>
              <a:rPr lang="de-DE" b="1" dirty="0" err="1"/>
              <a:t>pressure</a:t>
            </a:r>
            <a:r>
              <a:rPr lang="de-DE" b="1" dirty="0"/>
              <a:t> </a:t>
            </a:r>
            <a:r>
              <a:rPr lang="de-DE" b="1" dirty="0" err="1"/>
              <a:t>control</a:t>
            </a:r>
            <a:endParaRPr lang="de-DE" b="1" dirty="0"/>
          </a:p>
          <a:p>
            <a:r>
              <a:rPr lang="de-DE" sz="1800" dirty="0"/>
              <a:t>Optional </a:t>
            </a:r>
            <a:r>
              <a:rPr lang="de-DE" sz="1800" dirty="0" err="1"/>
              <a:t>for</a:t>
            </a:r>
            <a:r>
              <a:rPr lang="de-DE" sz="1800" dirty="0"/>
              <a:t> all </a:t>
            </a:r>
            <a:r>
              <a:rPr lang="de-DE" sz="1800" dirty="0" err="1"/>
              <a:t>pneumatic</a:t>
            </a:r>
            <a:r>
              <a:rPr lang="de-DE" sz="1800" dirty="0"/>
              <a:t> power </a:t>
            </a:r>
            <a:r>
              <a:rPr lang="de-DE" sz="1800" dirty="0" err="1"/>
              <a:t>chucks</a:t>
            </a:r>
            <a:endParaRPr lang="de-DE" sz="18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8" name="Picture 2" descr="M:\TV-FUTTER\Kataloge\Gesamtkatalog Drehfutter\Katalogbilder freigestellt 2007\JPG\ds-rota-tp-4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8524" y="2382807"/>
            <a:ext cx="3673418" cy="370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lussdiagramm: Verbindungsstelle 19"/>
          <p:cNvSpPr/>
          <p:nvPr/>
        </p:nvSpPr>
        <p:spPr>
          <a:xfrm>
            <a:off x="682119" y="245616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Flussdiagramm: Verbindungsstelle 20"/>
          <p:cNvSpPr/>
          <p:nvPr/>
        </p:nvSpPr>
        <p:spPr>
          <a:xfrm>
            <a:off x="673652" y="280663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Flussdiagramm: Verbindungsstelle 21"/>
          <p:cNvSpPr/>
          <p:nvPr/>
        </p:nvSpPr>
        <p:spPr>
          <a:xfrm>
            <a:off x="682796" y="346013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Flussdiagramm: Verbindungsstelle 22"/>
          <p:cNvSpPr/>
          <p:nvPr/>
        </p:nvSpPr>
        <p:spPr>
          <a:xfrm>
            <a:off x="670493" y="311880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Flussdiagramm: Verbindungsstelle 23"/>
          <p:cNvSpPr/>
          <p:nvPr/>
        </p:nvSpPr>
        <p:spPr>
          <a:xfrm>
            <a:off x="691940" y="380146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860417" y="2382807"/>
            <a:ext cx="2160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receiver-antenna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48225" y="2718087"/>
            <a:ext cx="2160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protection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cover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54321" y="3016791"/>
            <a:ext cx="2160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transmitter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unit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54321" y="3355119"/>
            <a:ext cx="2160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receiver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43207" y="3725533"/>
            <a:ext cx="3975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pressure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sensor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connected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cylinder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Flussdiagramm: Verbindungsstelle 29"/>
          <p:cNvSpPr/>
          <p:nvPr/>
        </p:nvSpPr>
        <p:spPr>
          <a:xfrm>
            <a:off x="6387321" y="263597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Flussdiagramm: Verbindungsstelle 30"/>
          <p:cNvSpPr/>
          <p:nvPr/>
        </p:nvSpPr>
        <p:spPr>
          <a:xfrm>
            <a:off x="5501246" y="4082636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Flussdiagramm: Verbindungsstelle 31"/>
          <p:cNvSpPr/>
          <p:nvPr/>
        </p:nvSpPr>
        <p:spPr>
          <a:xfrm>
            <a:off x="5595167" y="445550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Flussdiagramm: Verbindungsstelle 32"/>
          <p:cNvSpPr/>
          <p:nvPr/>
        </p:nvSpPr>
        <p:spPr>
          <a:xfrm>
            <a:off x="7806663" y="306699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4" name="Flussdiagramm: Verbindungsstelle 33"/>
          <p:cNvSpPr/>
          <p:nvPr/>
        </p:nvSpPr>
        <p:spPr>
          <a:xfrm>
            <a:off x="7225230" y="429705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35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680" y="0"/>
            <a:ext cx="736600" cy="11811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Pressure</a:t>
            </a:r>
            <a:r>
              <a:rPr lang="de-DE" b="1" dirty="0"/>
              <a:t> </a:t>
            </a:r>
            <a:r>
              <a:rPr lang="de-DE" b="1" dirty="0" err="1"/>
              <a:t>monitoring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ROTA TB/EP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6" descr="M:\TV-FUTTER\Kataloge\Gesamtkatalog Drehfutter\Katalogbilder freigestellt 2007\JPG\Druckabfr_ROTA-TB+E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72791" y="1628334"/>
            <a:ext cx="2642399" cy="37736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Flussdiagramm: Verbindungsstelle 22"/>
          <p:cNvSpPr/>
          <p:nvPr/>
        </p:nvSpPr>
        <p:spPr>
          <a:xfrm>
            <a:off x="670494" y="210569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Flussdiagramm: Verbindungsstelle 23"/>
          <p:cNvSpPr/>
          <p:nvPr/>
        </p:nvSpPr>
        <p:spPr>
          <a:xfrm>
            <a:off x="662027" y="24653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Flussdiagramm: Verbindungsstelle 24"/>
          <p:cNvSpPr/>
          <p:nvPr/>
        </p:nvSpPr>
        <p:spPr>
          <a:xfrm>
            <a:off x="662027" y="398434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6" name="Flussdiagramm: Verbindungsstelle 25"/>
          <p:cNvSpPr/>
          <p:nvPr/>
        </p:nvSpPr>
        <p:spPr>
          <a:xfrm>
            <a:off x="662027" y="324682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Flussdiagramm: Verbindungsstelle 26"/>
          <p:cNvSpPr/>
          <p:nvPr/>
        </p:nvSpPr>
        <p:spPr>
          <a:xfrm>
            <a:off x="662027" y="43939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8" name="Flussdiagramm: Verbindungsstelle 27"/>
          <p:cNvSpPr/>
          <p:nvPr/>
        </p:nvSpPr>
        <p:spPr>
          <a:xfrm>
            <a:off x="668012" y="285977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9" name="Flussdiagramm: Verbindungsstelle 28"/>
          <p:cNvSpPr/>
          <p:nvPr/>
        </p:nvSpPr>
        <p:spPr>
          <a:xfrm>
            <a:off x="662027" y="360644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891272" y="2026170"/>
            <a:ext cx="167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protection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cover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904480" y="2386106"/>
            <a:ext cx="167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transmitter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unit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901432" y="2767106"/>
            <a:ext cx="167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channel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bores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907528" y="3166394"/>
            <a:ext cx="2210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receiver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antenna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898384" y="3527695"/>
            <a:ext cx="2210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receiver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898384" y="3899906"/>
            <a:ext cx="3629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chuck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body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TB/EP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made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out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steel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898384" y="4309394"/>
            <a:ext cx="4304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pressure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sensor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connected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cylinder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Flussdiagramm: Verbindungsstelle 37"/>
          <p:cNvSpPr/>
          <p:nvPr/>
        </p:nvSpPr>
        <p:spPr>
          <a:xfrm>
            <a:off x="6528816" y="289068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Flussdiagramm: Verbindungsstelle 38"/>
          <p:cNvSpPr/>
          <p:nvPr/>
        </p:nvSpPr>
        <p:spPr>
          <a:xfrm>
            <a:off x="6242870" y="321823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Flussdiagramm: Verbindungsstelle 39"/>
          <p:cNvSpPr/>
          <p:nvPr/>
        </p:nvSpPr>
        <p:spPr>
          <a:xfrm>
            <a:off x="6382512" y="514104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Flussdiagramm: Verbindungsstelle 40"/>
          <p:cNvSpPr/>
          <p:nvPr/>
        </p:nvSpPr>
        <p:spPr>
          <a:xfrm>
            <a:off x="6434894" y="224459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Flussdiagramm: Verbindungsstelle 41"/>
          <p:cNvSpPr/>
          <p:nvPr/>
        </p:nvSpPr>
        <p:spPr>
          <a:xfrm>
            <a:off x="7566686" y="266160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3" name="Flussdiagramm: Verbindungsstelle 42"/>
          <p:cNvSpPr/>
          <p:nvPr/>
        </p:nvSpPr>
        <p:spPr>
          <a:xfrm>
            <a:off x="7047542" y="299509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5" name="Flussdiagramm: Verbindungsstelle 44"/>
          <p:cNvSpPr/>
          <p:nvPr/>
        </p:nvSpPr>
        <p:spPr>
          <a:xfrm>
            <a:off x="7047542" y="341287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30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680" y="0"/>
            <a:ext cx="736600" cy="1181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418642" cy="4279899"/>
          </a:xfrm>
        </p:spPr>
        <p:txBody>
          <a:bodyPr/>
          <a:lstStyle/>
          <a:p>
            <a:pPr marL="193675" indent="-193675" eaLnBrk="0" hangingPunct="0">
              <a:spcBef>
                <a:spcPct val="20000"/>
              </a:spcBef>
              <a:defRPr/>
            </a:pPr>
            <a:r>
              <a:rPr lang="de-DE" b="1" kern="0" dirty="0"/>
              <a:t>RSS-W1: Wireless Path </a:t>
            </a:r>
            <a:r>
              <a:rPr lang="de-DE" b="1" kern="0" dirty="0" err="1"/>
              <a:t>Control</a:t>
            </a:r>
            <a:r>
              <a:rPr lang="de-DE" b="1" kern="0" dirty="0"/>
              <a:t> </a:t>
            </a:r>
            <a:r>
              <a:rPr lang="de-DE" b="1" kern="0" dirty="0" err="1"/>
              <a:t>checks</a:t>
            </a:r>
            <a:r>
              <a:rPr lang="de-DE" b="1" kern="0" dirty="0"/>
              <a:t> </a:t>
            </a:r>
            <a:r>
              <a:rPr lang="de-DE" b="1" kern="0" dirty="0" err="1"/>
              <a:t>secure</a:t>
            </a:r>
            <a:r>
              <a:rPr lang="de-DE" b="1" kern="0" dirty="0"/>
              <a:t> </a:t>
            </a:r>
            <a:r>
              <a:rPr lang="de-DE" b="1" kern="0" dirty="0" err="1"/>
              <a:t>clamping</a:t>
            </a:r>
            <a:endParaRPr lang="de-DE" b="1" kern="0" dirty="0"/>
          </a:p>
          <a:p>
            <a:pPr marL="193675" indent="-193675" eaLnBrk="0" hangingPunct="0">
              <a:spcBef>
                <a:spcPct val="20000"/>
              </a:spcBef>
              <a:defRPr/>
            </a:pPr>
            <a:r>
              <a:rPr lang="de-DE" b="1" kern="0" dirty="0" err="1"/>
              <a:t>Product</a:t>
            </a:r>
            <a:r>
              <a:rPr lang="de-DE" b="1" kern="0" dirty="0"/>
              <a:t> </a:t>
            </a:r>
            <a:r>
              <a:rPr lang="de-DE" b="1" kern="0" dirty="0" err="1"/>
              <a:t>features</a:t>
            </a:r>
            <a:endParaRPr lang="de-DE" b="1" kern="0" dirty="0"/>
          </a:p>
          <a:p>
            <a:pPr marL="193675" indent="-193675" eaLnBrk="0" hangingPunct="0">
              <a:lnSpc>
                <a:spcPts val="2160"/>
              </a:lnSpc>
              <a:spcBef>
                <a:spcPts val="200"/>
              </a:spcBef>
              <a:buFont typeface="Wingdings" pitchFamily="2" charset="2"/>
              <a:buChar char="§"/>
              <a:defRPr/>
            </a:pPr>
            <a:r>
              <a:rPr lang="de-DE" sz="1800" kern="0" dirty="0"/>
              <a:t>permanent </a:t>
            </a:r>
            <a:r>
              <a:rPr lang="de-DE" sz="1800" kern="0" dirty="0" err="1"/>
              <a:t>control</a:t>
            </a:r>
            <a:r>
              <a:rPr lang="de-DE" sz="1800" kern="0" dirty="0"/>
              <a:t> </a:t>
            </a:r>
            <a:r>
              <a:rPr lang="de-DE" sz="1800" kern="0" dirty="0" err="1"/>
              <a:t>of</a:t>
            </a:r>
            <a:r>
              <a:rPr lang="de-DE" sz="1800" kern="0" dirty="0"/>
              <a:t> </a:t>
            </a:r>
            <a:r>
              <a:rPr lang="de-DE" sz="1800" kern="0" dirty="0" err="1"/>
              <a:t>the</a:t>
            </a:r>
            <a:r>
              <a:rPr lang="de-DE" sz="1800" kern="0" dirty="0"/>
              <a:t> </a:t>
            </a:r>
            <a:r>
              <a:rPr lang="de-DE" sz="1800" kern="0" dirty="0" err="1"/>
              <a:t>clamping</a:t>
            </a:r>
            <a:r>
              <a:rPr lang="de-DE" sz="1800" kern="0" dirty="0"/>
              <a:t> </a:t>
            </a:r>
            <a:r>
              <a:rPr lang="de-DE" sz="1800" kern="0" dirty="0" err="1"/>
              <a:t>path</a:t>
            </a:r>
            <a:endParaRPr lang="de-DE" sz="1800" kern="0" dirty="0"/>
          </a:p>
          <a:p>
            <a:pPr marL="193675" indent="-193675" eaLnBrk="0" hangingPunct="0">
              <a:lnSpc>
                <a:spcPts val="2160"/>
              </a:lnSpc>
              <a:spcBef>
                <a:spcPts val="200"/>
              </a:spcBef>
              <a:buFont typeface="Wingdings" pitchFamily="2" charset="2"/>
              <a:buChar char="§"/>
              <a:defRPr/>
            </a:pPr>
            <a:r>
              <a:rPr lang="de-DE" sz="1800" kern="0" dirty="0" err="1"/>
              <a:t>high</a:t>
            </a:r>
            <a:r>
              <a:rPr lang="de-DE" sz="1800" kern="0" dirty="0"/>
              <a:t> </a:t>
            </a:r>
            <a:r>
              <a:rPr lang="de-DE" sz="1800" kern="0" dirty="0" err="1"/>
              <a:t>degree</a:t>
            </a:r>
            <a:r>
              <a:rPr lang="de-DE" sz="1800" kern="0" dirty="0"/>
              <a:t> </a:t>
            </a:r>
            <a:r>
              <a:rPr lang="de-DE" sz="1800" kern="0" dirty="0" err="1"/>
              <a:t>of</a:t>
            </a:r>
            <a:r>
              <a:rPr lang="de-DE" sz="1800" kern="0" dirty="0"/>
              <a:t> </a:t>
            </a:r>
            <a:r>
              <a:rPr lang="de-DE" sz="1800" kern="0" dirty="0" err="1"/>
              <a:t>safety</a:t>
            </a:r>
            <a:r>
              <a:rPr lang="de-DE" sz="1800" kern="0" dirty="0"/>
              <a:t> </a:t>
            </a:r>
            <a:r>
              <a:rPr lang="de-DE" sz="1800" kern="0" dirty="0" err="1"/>
              <a:t>for</a:t>
            </a:r>
            <a:r>
              <a:rPr lang="de-DE" sz="1800" kern="0" dirty="0"/>
              <a:t> </a:t>
            </a:r>
            <a:r>
              <a:rPr lang="de-DE" sz="1800" kern="0" dirty="0" err="1"/>
              <a:t>machining</a:t>
            </a:r>
            <a:endParaRPr lang="de-DE" sz="1800" kern="0" dirty="0"/>
          </a:p>
          <a:p>
            <a:pPr marL="193675" indent="-193675" eaLnBrk="0" hangingPunct="0">
              <a:lnSpc>
                <a:spcPts val="2160"/>
              </a:lnSpc>
              <a:spcBef>
                <a:spcPts val="200"/>
              </a:spcBef>
              <a:buFont typeface="Wingdings" pitchFamily="2" charset="2"/>
              <a:buChar char="§"/>
              <a:defRPr/>
            </a:pPr>
            <a:r>
              <a:rPr lang="de-DE" sz="1800" kern="0" dirty="0" err="1"/>
              <a:t>interference-free</a:t>
            </a:r>
            <a:r>
              <a:rPr lang="de-DE" sz="1800" kern="0" dirty="0"/>
              <a:t> </a:t>
            </a:r>
            <a:r>
              <a:rPr lang="de-DE" sz="1800" kern="0" dirty="0" err="1"/>
              <a:t>radio</a:t>
            </a:r>
            <a:r>
              <a:rPr lang="de-DE" sz="1800" kern="0" dirty="0"/>
              <a:t> </a:t>
            </a:r>
            <a:r>
              <a:rPr lang="de-DE" sz="1800" kern="0" dirty="0" err="1"/>
              <a:t>signal</a:t>
            </a:r>
            <a:r>
              <a:rPr lang="de-DE" sz="1800" kern="0" dirty="0"/>
              <a:t> </a:t>
            </a:r>
            <a:r>
              <a:rPr lang="de-DE" sz="1800" kern="0" dirty="0" err="1"/>
              <a:t>transmission</a:t>
            </a:r>
            <a:endParaRPr lang="de-DE" sz="1800" kern="0" dirty="0"/>
          </a:p>
          <a:p>
            <a:pPr marL="193675" indent="-193675" eaLnBrk="0" hangingPunct="0">
              <a:lnSpc>
                <a:spcPts val="2160"/>
              </a:lnSpc>
              <a:spcBef>
                <a:spcPts val="200"/>
              </a:spcBef>
              <a:buFont typeface="Wingdings" pitchFamily="2" charset="2"/>
              <a:buChar char="§"/>
              <a:defRPr/>
            </a:pPr>
            <a:r>
              <a:rPr lang="de-DE" sz="1800" kern="0" dirty="0" err="1"/>
              <a:t>available</a:t>
            </a:r>
            <a:r>
              <a:rPr lang="de-DE" sz="1800" kern="0" dirty="0"/>
              <a:t> </a:t>
            </a:r>
            <a:r>
              <a:rPr lang="de-DE" sz="1800" kern="0" dirty="0" err="1"/>
              <a:t>for</a:t>
            </a:r>
            <a:r>
              <a:rPr lang="de-DE" sz="1800" kern="0" dirty="0"/>
              <a:t> all </a:t>
            </a:r>
            <a:r>
              <a:rPr lang="de-DE" sz="1800" kern="0" dirty="0" err="1"/>
              <a:t>pneumatic</a:t>
            </a:r>
            <a:r>
              <a:rPr lang="de-DE" sz="1800" kern="0" dirty="0"/>
              <a:t> </a:t>
            </a:r>
            <a:r>
              <a:rPr lang="de-DE" sz="1800" kern="0" dirty="0" err="1"/>
              <a:t>lathe</a:t>
            </a:r>
            <a:r>
              <a:rPr lang="de-DE" sz="1800" kern="0" dirty="0"/>
              <a:t> </a:t>
            </a:r>
            <a:r>
              <a:rPr lang="de-DE" sz="1800" kern="0" dirty="0" err="1"/>
              <a:t>chuck</a:t>
            </a:r>
            <a:r>
              <a:rPr lang="de-DE" sz="1800" kern="0" dirty="0"/>
              <a:t> </a:t>
            </a:r>
            <a:r>
              <a:rPr lang="de-DE" sz="1800" kern="0" dirty="0" err="1"/>
              <a:t>models</a:t>
            </a:r>
            <a:r>
              <a:rPr lang="de-DE" sz="1800" kern="0" dirty="0"/>
              <a:t> ROTA TB-LH/EP-LH </a:t>
            </a:r>
            <a:r>
              <a:rPr lang="de-DE" sz="1800" kern="0" dirty="0" err="1"/>
              <a:t>from</a:t>
            </a:r>
            <a:r>
              <a:rPr lang="de-DE" sz="1800" kern="0" dirty="0"/>
              <a:t> SCHUNK</a:t>
            </a:r>
          </a:p>
          <a:p>
            <a:pPr marL="193675" indent="-193675" eaLnBrk="0" hangingPunct="0">
              <a:lnSpc>
                <a:spcPts val="2160"/>
              </a:lnSpc>
              <a:spcBef>
                <a:spcPts val="200"/>
              </a:spcBef>
              <a:defRPr/>
            </a:pPr>
            <a:endParaRPr lang="de-DE" sz="1800" kern="0" dirty="0"/>
          </a:p>
          <a:p>
            <a:pPr marL="193675" indent="-193675" eaLnBrk="0" hangingPunct="0">
              <a:lnSpc>
                <a:spcPts val="2160"/>
              </a:lnSpc>
              <a:spcBef>
                <a:spcPts val="200"/>
              </a:spcBef>
              <a:defRPr/>
            </a:pPr>
            <a:r>
              <a:rPr lang="de-DE" b="1" kern="0" dirty="0"/>
              <a:t>Technical </a:t>
            </a:r>
            <a:r>
              <a:rPr lang="de-DE" b="1" kern="0" dirty="0" err="1"/>
              <a:t>data</a:t>
            </a:r>
            <a:endParaRPr lang="de-DE" b="1" kern="0" dirty="0"/>
          </a:p>
          <a:p>
            <a:pPr marL="193675" indent="-193675" eaLnBrk="0" hangingPunct="0">
              <a:spcBef>
                <a:spcPts val="200"/>
              </a:spcBef>
              <a:buFont typeface="Wingdings" pitchFamily="2" charset="2"/>
              <a:buChar char="§"/>
              <a:defRPr/>
            </a:pPr>
            <a:r>
              <a:rPr lang="de-DE" sz="1800" kern="0" dirty="0"/>
              <a:t>power </a:t>
            </a:r>
            <a:r>
              <a:rPr lang="de-DE" sz="1800" kern="0" dirty="0" err="1"/>
              <a:t>supply</a:t>
            </a:r>
            <a:r>
              <a:rPr lang="de-DE" sz="1800" kern="0" dirty="0"/>
              <a:t> </a:t>
            </a:r>
            <a:r>
              <a:rPr lang="de-DE" sz="1800" kern="0" dirty="0" err="1"/>
              <a:t>is</a:t>
            </a:r>
            <a:r>
              <a:rPr lang="de-DE" sz="1800" kern="0" dirty="0"/>
              <a:t> a </a:t>
            </a:r>
            <a:r>
              <a:rPr lang="de-DE" sz="1800" kern="0" dirty="0" err="1"/>
              <a:t>lithium</a:t>
            </a:r>
            <a:r>
              <a:rPr lang="de-DE" sz="1800" kern="0" dirty="0"/>
              <a:t> </a:t>
            </a:r>
            <a:r>
              <a:rPr lang="de-DE" sz="1800" kern="0" dirty="0" err="1"/>
              <a:t>battery</a:t>
            </a:r>
            <a:r>
              <a:rPr lang="de-DE" sz="1800" kern="0" dirty="0"/>
              <a:t>, </a:t>
            </a:r>
            <a:r>
              <a:rPr lang="de-DE" sz="1800" kern="0" dirty="0" err="1"/>
              <a:t>lifetime</a:t>
            </a:r>
            <a:r>
              <a:rPr lang="de-DE" sz="1800" kern="0" dirty="0"/>
              <a:t> </a:t>
            </a:r>
            <a:r>
              <a:rPr lang="de-DE" sz="1800" kern="0" dirty="0" err="1"/>
              <a:t>with</a:t>
            </a:r>
            <a:r>
              <a:rPr lang="de-DE" sz="1800" kern="0" dirty="0"/>
              <a:t> 1 </a:t>
            </a:r>
            <a:r>
              <a:rPr lang="de-DE" sz="1800" kern="0" dirty="0" err="1"/>
              <a:t>signal</a:t>
            </a:r>
            <a:r>
              <a:rPr lang="de-DE" sz="1800" kern="0" dirty="0"/>
              <a:t>/10 </a:t>
            </a:r>
            <a:r>
              <a:rPr lang="de-DE" sz="1800" kern="0" dirty="0" err="1"/>
              <a:t>seconds</a:t>
            </a:r>
            <a:r>
              <a:rPr lang="de-DE" sz="1800" kern="0" dirty="0"/>
              <a:t> </a:t>
            </a:r>
            <a:r>
              <a:rPr lang="de-DE" sz="1800" kern="0" dirty="0" err="1"/>
              <a:t>approx</a:t>
            </a:r>
            <a:r>
              <a:rPr lang="de-DE" sz="1800" kern="0" dirty="0"/>
              <a:t>. 6 </a:t>
            </a:r>
            <a:r>
              <a:rPr lang="de-DE" sz="1800" kern="0" dirty="0" err="1"/>
              <a:t>years</a:t>
            </a:r>
            <a:endParaRPr lang="de-DE" sz="1800" kern="0" dirty="0"/>
          </a:p>
          <a:p>
            <a:pPr marL="193675" indent="-193675" eaLnBrk="0" hangingPunct="0">
              <a:spcBef>
                <a:spcPts val="200"/>
              </a:spcBef>
              <a:buFont typeface="Wingdings" pitchFamily="2" charset="2"/>
              <a:buChar char="§"/>
              <a:defRPr/>
            </a:pPr>
            <a:r>
              <a:rPr lang="de-DE" sz="1800" kern="0" dirty="0" err="1"/>
              <a:t>frequency</a:t>
            </a:r>
            <a:r>
              <a:rPr lang="de-DE" sz="1800" kern="0" dirty="0"/>
              <a:t>: 868-3 MHz</a:t>
            </a:r>
          </a:p>
          <a:p>
            <a:pPr marL="193675" indent="-193675" eaLnBrk="0" hangingPunct="0">
              <a:spcBef>
                <a:spcPts val="200"/>
              </a:spcBef>
              <a:buFont typeface="Wingdings" pitchFamily="2" charset="2"/>
              <a:buChar char="§"/>
              <a:defRPr/>
            </a:pPr>
            <a:r>
              <a:rPr lang="de-DE" sz="1800" kern="0" dirty="0" err="1"/>
              <a:t>short-circuit-proof</a:t>
            </a:r>
            <a:r>
              <a:rPr lang="de-DE" sz="1800" kern="0" dirty="0"/>
              <a:t> </a:t>
            </a:r>
            <a:r>
              <a:rPr lang="de-DE" sz="1800" kern="0" dirty="0" err="1"/>
              <a:t>and</a:t>
            </a:r>
            <a:r>
              <a:rPr lang="de-DE" sz="1800" kern="0" dirty="0"/>
              <a:t> </a:t>
            </a:r>
            <a:r>
              <a:rPr lang="de-DE" sz="1800" kern="0" dirty="0" err="1"/>
              <a:t>overload-proof</a:t>
            </a:r>
            <a:endParaRPr lang="de-DE" sz="1800" kern="0" dirty="0"/>
          </a:p>
          <a:p>
            <a:pPr marL="193675" indent="-193675" eaLnBrk="0" hangingPunct="0">
              <a:spcBef>
                <a:spcPts val="200"/>
              </a:spcBef>
              <a:buFont typeface="Wingdings" pitchFamily="2" charset="2"/>
              <a:buChar char="§"/>
              <a:defRPr/>
            </a:pPr>
            <a:r>
              <a:rPr lang="de-DE" sz="1800" kern="0" dirty="0" err="1"/>
              <a:t>permitted</a:t>
            </a:r>
            <a:r>
              <a:rPr lang="de-DE" sz="1800" kern="0" dirty="0"/>
              <a:t> </a:t>
            </a:r>
            <a:r>
              <a:rPr lang="de-DE" sz="1800" kern="0" dirty="0" err="1"/>
              <a:t>ambient</a:t>
            </a:r>
            <a:r>
              <a:rPr lang="de-DE" sz="1800" kern="0" dirty="0"/>
              <a:t> </a:t>
            </a:r>
            <a:r>
              <a:rPr lang="de-DE" sz="1800" kern="0" dirty="0" err="1"/>
              <a:t>temperature</a:t>
            </a:r>
            <a:r>
              <a:rPr lang="de-DE" sz="1800" kern="0" dirty="0"/>
              <a:t>: 0°C </a:t>
            </a:r>
            <a:r>
              <a:rPr lang="de-DE" sz="1800" kern="0" dirty="0" err="1"/>
              <a:t>up</a:t>
            </a:r>
            <a:r>
              <a:rPr lang="de-DE" sz="1800" kern="0" dirty="0"/>
              <a:t> </a:t>
            </a:r>
            <a:r>
              <a:rPr lang="de-DE" sz="1800" kern="0" dirty="0" err="1"/>
              <a:t>to</a:t>
            </a:r>
            <a:r>
              <a:rPr lang="de-DE" sz="1800" kern="0" dirty="0"/>
              <a:t> +55 °C</a:t>
            </a:r>
          </a:p>
          <a:p>
            <a:pPr marL="193675" indent="-193675" eaLnBrk="0" hangingPunct="0">
              <a:lnSpc>
                <a:spcPts val="2160"/>
              </a:lnSpc>
              <a:spcBef>
                <a:spcPts val="200"/>
              </a:spcBef>
              <a:defRPr/>
            </a:pPr>
            <a:endParaRPr lang="de-DE" sz="1800" b="1" kern="0" dirty="0"/>
          </a:p>
          <a:p>
            <a:pPr marL="193675" indent="-193675" eaLnBrk="0" hangingPunct="0">
              <a:lnSpc>
                <a:spcPts val="2160"/>
              </a:lnSpc>
              <a:spcBef>
                <a:spcPts val="200"/>
              </a:spcBef>
              <a:defRPr/>
            </a:pPr>
            <a:endParaRPr lang="de-DE" sz="1800" kern="0" dirty="0"/>
          </a:p>
          <a:p>
            <a:pPr marL="193675" indent="-193675" eaLnBrk="0" hangingPunct="0">
              <a:spcBef>
                <a:spcPct val="20000"/>
              </a:spcBef>
              <a:defRPr/>
            </a:pPr>
            <a:endParaRPr lang="de-DE" sz="1800" b="1" kern="0" dirty="0"/>
          </a:p>
          <a:p>
            <a:pPr marL="193675" indent="-193675" eaLnBrk="0" hangingPunct="0">
              <a:spcBef>
                <a:spcPct val="20000"/>
              </a:spcBef>
              <a:defRPr/>
            </a:pPr>
            <a:endParaRPr lang="de-DE" b="1" kern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280" y="1508760"/>
            <a:ext cx="5519174" cy="327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RSS-W1 in </a:t>
            </a:r>
            <a:r>
              <a:rPr lang="de-DE" b="1" dirty="0" err="1"/>
              <a:t>detail</a:t>
            </a:r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</a:t>
            </a:r>
            <a:r>
              <a:rPr lang="de-DE" sz="1800" dirty="0" err="1"/>
              <a:t>base</a:t>
            </a:r>
            <a:r>
              <a:rPr lang="de-DE" sz="1800" dirty="0"/>
              <a:t> </a:t>
            </a:r>
            <a:r>
              <a:rPr lang="de-DE" sz="1800" dirty="0" err="1"/>
              <a:t>body</a:t>
            </a:r>
            <a:endParaRPr lang="de-DE" sz="1800" dirty="0"/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</a:t>
            </a:r>
            <a:r>
              <a:rPr lang="de-DE" sz="1800" dirty="0" err="1"/>
              <a:t>base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r>
              <a:rPr lang="de-DE" sz="1800" dirty="0"/>
              <a:t> TB-LH / EP-LH</a:t>
            </a:r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tappet </a:t>
            </a:r>
            <a:r>
              <a:rPr lang="de-DE" sz="1800" dirty="0" err="1"/>
              <a:t>with</a:t>
            </a:r>
            <a:r>
              <a:rPr lang="de-DE" sz="1800" dirty="0"/>
              <a:t> spring </a:t>
            </a:r>
            <a:r>
              <a:rPr lang="de-DE" sz="1800" dirty="0" err="1"/>
              <a:t>support</a:t>
            </a:r>
            <a:endParaRPr lang="de-DE" sz="1800" dirty="0"/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</a:t>
            </a:r>
            <a:r>
              <a:rPr lang="de-DE" sz="1800" dirty="0" err="1"/>
              <a:t>mechanical</a:t>
            </a:r>
            <a:r>
              <a:rPr lang="de-DE" sz="1800" dirty="0"/>
              <a:t> </a:t>
            </a:r>
            <a:r>
              <a:rPr lang="de-DE" sz="1800" dirty="0" err="1"/>
              <a:t>feeler</a:t>
            </a:r>
            <a:endParaRPr lang="de-DE" sz="1800" dirty="0"/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</a:t>
            </a:r>
            <a:r>
              <a:rPr lang="de-DE" sz="1800" dirty="0" err="1"/>
              <a:t>transmission</a:t>
            </a:r>
            <a:r>
              <a:rPr lang="de-DE" sz="1800" dirty="0"/>
              <a:t> </a:t>
            </a:r>
            <a:r>
              <a:rPr lang="de-DE" sz="1800" dirty="0" err="1"/>
              <a:t>unit</a:t>
            </a:r>
            <a:r>
              <a:rPr lang="de-DE" sz="1800" dirty="0"/>
              <a:t> </a:t>
            </a:r>
            <a:r>
              <a:rPr lang="de-DE" sz="1800" dirty="0" err="1"/>
              <a:t>completely</a:t>
            </a:r>
            <a:r>
              <a:rPr lang="de-DE" sz="1800" dirty="0"/>
              <a:t> </a:t>
            </a:r>
            <a:r>
              <a:rPr lang="de-DE" sz="1800" dirty="0" err="1"/>
              <a:t>sealed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permanent </a:t>
            </a:r>
            <a:r>
              <a:rPr lang="de-DE" sz="1800" dirty="0" err="1"/>
              <a:t>battery</a:t>
            </a:r>
            <a:endParaRPr lang="de-DE" sz="1800" dirty="0"/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</a:t>
            </a:r>
            <a:r>
              <a:rPr lang="de-DE" sz="1800" dirty="0" err="1"/>
              <a:t>protective</a:t>
            </a:r>
            <a:r>
              <a:rPr lang="de-DE" sz="1800" dirty="0"/>
              <a:t> </a:t>
            </a:r>
            <a:r>
              <a:rPr lang="de-DE" sz="1800" dirty="0" err="1"/>
              <a:t>cap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transmission</a:t>
            </a:r>
            <a:r>
              <a:rPr lang="de-DE" sz="1800" dirty="0"/>
              <a:t> </a:t>
            </a:r>
            <a:r>
              <a:rPr lang="de-DE" sz="1800" dirty="0" err="1"/>
              <a:t>unit</a:t>
            </a:r>
            <a:endParaRPr lang="de-DE" sz="18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sp>
        <p:nvSpPr>
          <p:cNvPr id="8" name="Flussdiagramm: Verbindungsstelle 7"/>
          <p:cNvSpPr/>
          <p:nvPr/>
        </p:nvSpPr>
        <p:spPr>
          <a:xfrm>
            <a:off x="475988" y="397031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Flussdiagramm: Verbindungsstelle 8"/>
          <p:cNvSpPr/>
          <p:nvPr/>
        </p:nvSpPr>
        <p:spPr>
          <a:xfrm>
            <a:off x="467521" y="432114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Flussdiagramm: Verbindungsstelle 9"/>
          <p:cNvSpPr/>
          <p:nvPr/>
        </p:nvSpPr>
        <p:spPr>
          <a:xfrm>
            <a:off x="467521" y="562917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Flussdiagramm: Verbindungsstelle 10"/>
          <p:cNvSpPr/>
          <p:nvPr/>
        </p:nvSpPr>
        <p:spPr>
          <a:xfrm>
            <a:off x="467521" y="4944399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Flussdiagramm: Verbindungsstelle 11"/>
          <p:cNvSpPr/>
          <p:nvPr/>
        </p:nvSpPr>
        <p:spPr>
          <a:xfrm>
            <a:off x="473506" y="4601309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Flussdiagramm: Verbindungsstelle 12"/>
          <p:cNvSpPr/>
          <p:nvPr/>
        </p:nvSpPr>
        <p:spPr>
          <a:xfrm>
            <a:off x="467521" y="529522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Flussdiagramm: Verbindungsstelle 13"/>
          <p:cNvSpPr/>
          <p:nvPr/>
        </p:nvSpPr>
        <p:spPr>
          <a:xfrm>
            <a:off x="7562088" y="285717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Flussdiagramm: Verbindungsstelle 14"/>
          <p:cNvSpPr/>
          <p:nvPr/>
        </p:nvSpPr>
        <p:spPr>
          <a:xfrm>
            <a:off x="8635999" y="347311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Flussdiagramm: Verbindungsstelle 15"/>
          <p:cNvSpPr/>
          <p:nvPr/>
        </p:nvSpPr>
        <p:spPr>
          <a:xfrm>
            <a:off x="6823123" y="247802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Flussdiagramm: Verbindungsstelle 16"/>
          <p:cNvSpPr/>
          <p:nvPr/>
        </p:nvSpPr>
        <p:spPr>
          <a:xfrm>
            <a:off x="7562088" y="3497316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Flussdiagramm: Verbindungsstelle 17"/>
          <p:cNvSpPr/>
          <p:nvPr/>
        </p:nvSpPr>
        <p:spPr>
          <a:xfrm>
            <a:off x="8047742" y="3655766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Flussdiagramm: Verbindungsstelle 18"/>
          <p:cNvSpPr/>
          <p:nvPr/>
        </p:nvSpPr>
        <p:spPr>
          <a:xfrm>
            <a:off x="6907901" y="3191256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b="1" dirty="0" err="1"/>
              <a:t>Functional</a:t>
            </a:r>
            <a:r>
              <a:rPr lang="de-DE" b="1" dirty="0"/>
              <a:t> </a:t>
            </a:r>
            <a:r>
              <a:rPr lang="de-DE" b="1" dirty="0" err="1"/>
              <a:t>principle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individual </a:t>
            </a:r>
            <a:r>
              <a:rPr lang="de-DE" b="1" dirty="0" err="1"/>
              <a:t>jaw</a:t>
            </a:r>
            <a:r>
              <a:rPr lang="de-DE" b="1" dirty="0"/>
              <a:t> </a:t>
            </a:r>
            <a:r>
              <a:rPr lang="de-DE" b="1" dirty="0" err="1"/>
              <a:t>adjustment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pneumatic</a:t>
            </a:r>
            <a:r>
              <a:rPr lang="de-DE" b="1" dirty="0"/>
              <a:t> </a:t>
            </a:r>
            <a:r>
              <a:rPr lang="de-DE" b="1" dirty="0" err="1"/>
              <a:t>air</a:t>
            </a:r>
            <a:endParaRPr lang="de-DE" b="1" dirty="0"/>
          </a:p>
          <a:p>
            <a:pPr>
              <a:spcBef>
                <a:spcPts val="0"/>
              </a:spcBef>
            </a:pPr>
            <a:r>
              <a:rPr lang="de-DE" b="1" dirty="0" err="1"/>
              <a:t>chucks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size</a:t>
            </a:r>
            <a:r>
              <a:rPr lang="de-DE" b="1" dirty="0"/>
              <a:t> 500 mm - 1000 mm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grpSp>
        <p:nvGrpSpPr>
          <p:cNvPr id="21" name="Gruppieren 20"/>
          <p:cNvGrpSpPr/>
          <p:nvPr/>
        </p:nvGrpSpPr>
        <p:grpSpPr>
          <a:xfrm>
            <a:off x="561443" y="2471738"/>
            <a:ext cx="6437844" cy="3607857"/>
            <a:chOff x="561444" y="2471738"/>
            <a:chExt cx="6437844" cy="3607857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1444" y="2471738"/>
              <a:ext cx="2893892" cy="3607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feld 9"/>
            <p:cNvSpPr txBox="1">
              <a:spLocks noChangeArrowheads="1"/>
            </p:cNvSpPr>
            <p:nvPr/>
          </p:nvSpPr>
          <p:spPr bwMode="auto">
            <a:xfrm>
              <a:off x="4695825" y="2667000"/>
              <a:ext cx="2303463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base</a:t>
              </a: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jaw</a:t>
              </a: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upper</a:t>
              </a: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</a:t>
              </a:r>
              <a:endPara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base</a:t>
              </a: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jaw</a:t>
              </a: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lower</a:t>
              </a: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</a:t>
              </a:r>
              <a:endPara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de-DE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Adjustable</a:t>
              </a: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spindle</a:t>
              </a:r>
            </a:p>
            <a:p>
              <a:endPara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4541710" y="4598670"/>
            <a:ext cx="48529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Advantages </a:t>
            </a:r>
            <a:r>
              <a:rPr lang="de-DE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</a:t>
            </a:r>
            <a:r>
              <a:rPr lang="de-DE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glance</a:t>
            </a:r>
            <a:endParaRPr lang="de-DE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large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through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hole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large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adjusting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range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high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clamping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forces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transferable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fast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acurate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adjustment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possible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optional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RSS-P1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clamping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pressure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lussdiagramm: Verbindungsstelle 22"/>
          <p:cNvSpPr/>
          <p:nvPr/>
        </p:nvSpPr>
        <p:spPr>
          <a:xfrm>
            <a:off x="1574281" y="3206306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Flussdiagramm: Verbindungsstelle 23"/>
          <p:cNvSpPr/>
          <p:nvPr/>
        </p:nvSpPr>
        <p:spPr>
          <a:xfrm>
            <a:off x="1762124" y="358616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Flussdiagramm: Verbindungsstelle 24"/>
          <p:cNvSpPr/>
          <p:nvPr/>
        </p:nvSpPr>
        <p:spPr>
          <a:xfrm>
            <a:off x="1626409" y="391767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Flussdiagramm: Verbindungsstelle 25"/>
          <p:cNvSpPr/>
          <p:nvPr/>
        </p:nvSpPr>
        <p:spPr>
          <a:xfrm>
            <a:off x="4571999" y="276756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Flussdiagramm: Verbindungsstelle 26"/>
          <p:cNvSpPr/>
          <p:nvPr/>
        </p:nvSpPr>
        <p:spPr>
          <a:xfrm>
            <a:off x="4567099" y="303027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8" name="Flussdiagramm: Verbindungsstelle 27"/>
          <p:cNvSpPr/>
          <p:nvPr/>
        </p:nvSpPr>
        <p:spPr>
          <a:xfrm>
            <a:off x="4578228" y="326794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</a:t>
            </a:fld>
            <a:endParaRPr lang="de-DE" dirty="0"/>
          </a:p>
        </p:txBody>
      </p:sp>
      <p:grpSp>
        <p:nvGrpSpPr>
          <p:cNvPr id="6" name="Gruppieren 39"/>
          <p:cNvGrpSpPr/>
          <p:nvPr/>
        </p:nvGrpSpPr>
        <p:grpSpPr>
          <a:xfrm>
            <a:off x="384047" y="1719072"/>
            <a:ext cx="8464677" cy="4246989"/>
            <a:chOff x="0" y="1104137"/>
            <a:chExt cx="9015413" cy="4802107"/>
          </a:xfrm>
        </p:grpSpPr>
        <p:pic>
          <p:nvPicPr>
            <p:cNvPr id="7" name="Picture 2" descr="http://217.5.167.5/schunk_files/images/lathe_chucks_overview_handspannfutter_EN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695839"/>
              <a:ext cx="1085850" cy="1181101"/>
            </a:xfrm>
            <a:prstGeom prst="rect">
              <a:avLst/>
            </a:prstGeom>
            <a:noFill/>
          </p:spPr>
        </p:pic>
        <p:pic>
          <p:nvPicPr>
            <p:cNvPr id="8" name="Picture 2" descr="http://217.5.167.5/schunk_files/images/spanntechnik_overview_drehfutter_EN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55776" y="3068960"/>
              <a:ext cx="1095375" cy="1200150"/>
            </a:xfrm>
            <a:prstGeom prst="rect">
              <a:avLst/>
            </a:prstGeom>
            <a:noFill/>
          </p:spPr>
        </p:pic>
        <p:grpSp>
          <p:nvGrpSpPr>
            <p:cNvPr id="9" name="Gruppieren 62"/>
            <p:cNvGrpSpPr/>
            <p:nvPr/>
          </p:nvGrpSpPr>
          <p:grpSpPr>
            <a:xfrm>
              <a:off x="619135" y="2571744"/>
              <a:ext cx="8001056" cy="3305196"/>
              <a:chOff x="619135" y="2571744"/>
              <a:chExt cx="8001056" cy="3305196"/>
            </a:xfrm>
          </p:grpSpPr>
          <p:grpSp>
            <p:nvGrpSpPr>
              <p:cNvPr id="21" name="Gruppieren 58"/>
              <p:cNvGrpSpPr/>
              <p:nvPr/>
            </p:nvGrpSpPr>
            <p:grpSpPr>
              <a:xfrm>
                <a:off x="1785918" y="2571744"/>
                <a:ext cx="5286412" cy="428628"/>
                <a:chOff x="1785918" y="2571744"/>
                <a:chExt cx="5286412" cy="428628"/>
              </a:xfrm>
            </p:grpSpPr>
            <p:cxnSp>
              <p:nvCxnSpPr>
                <p:cNvPr id="34" name="Gerade Verbindung 33"/>
                <p:cNvCxnSpPr/>
                <p:nvPr/>
              </p:nvCxnSpPr>
              <p:spPr bwMode="auto">
                <a:xfrm>
                  <a:off x="1785918" y="2857496"/>
                  <a:ext cx="5286412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" name="Gerade Verbindung 34"/>
                <p:cNvCxnSpPr/>
                <p:nvPr/>
              </p:nvCxnSpPr>
              <p:spPr bwMode="auto">
                <a:xfrm rot="5400000">
                  <a:off x="1714480" y="292893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" name="Gerade Verbindung 35"/>
                <p:cNvCxnSpPr/>
                <p:nvPr/>
              </p:nvCxnSpPr>
              <p:spPr bwMode="auto">
                <a:xfrm rot="5400000">
                  <a:off x="3071802" y="292893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" name="Gerade Verbindung 36"/>
                <p:cNvCxnSpPr/>
                <p:nvPr/>
              </p:nvCxnSpPr>
              <p:spPr bwMode="auto">
                <a:xfrm rot="5400000">
                  <a:off x="4429124" y="292893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" name="Gerade Verbindung 37"/>
                <p:cNvCxnSpPr/>
                <p:nvPr/>
              </p:nvCxnSpPr>
              <p:spPr bwMode="auto">
                <a:xfrm rot="5400000">
                  <a:off x="5786446" y="292893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" name="Gerade Verbindung 38"/>
                <p:cNvCxnSpPr/>
                <p:nvPr/>
              </p:nvCxnSpPr>
              <p:spPr bwMode="auto">
                <a:xfrm rot="5400000">
                  <a:off x="7000892" y="292893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Gerade Verbindung 39"/>
                <p:cNvCxnSpPr/>
                <p:nvPr/>
              </p:nvCxnSpPr>
              <p:spPr bwMode="auto">
                <a:xfrm rot="5400000" flipH="1" flipV="1">
                  <a:off x="4357686" y="2714620"/>
                  <a:ext cx="285752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2" name="Gruppieren 56"/>
              <p:cNvGrpSpPr/>
              <p:nvPr/>
            </p:nvGrpSpPr>
            <p:grpSpPr>
              <a:xfrm>
                <a:off x="619135" y="4195773"/>
                <a:ext cx="8001056" cy="1681167"/>
                <a:chOff x="642910" y="4357694"/>
                <a:chExt cx="8001056" cy="1681167"/>
              </a:xfrm>
            </p:grpSpPr>
            <p:cxnSp>
              <p:nvCxnSpPr>
                <p:cNvPr id="23" name="Gerade Verbindung 22"/>
                <p:cNvCxnSpPr/>
                <p:nvPr/>
              </p:nvCxnSpPr>
              <p:spPr bwMode="auto">
                <a:xfrm>
                  <a:off x="642910" y="4643446"/>
                  <a:ext cx="800105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Gerade Verbindung 23"/>
                <p:cNvCxnSpPr/>
                <p:nvPr/>
              </p:nvCxnSpPr>
              <p:spPr bwMode="auto">
                <a:xfrm rot="5400000">
                  <a:off x="571472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Gerade Verbindung 24"/>
                <p:cNvCxnSpPr/>
                <p:nvPr/>
              </p:nvCxnSpPr>
              <p:spPr bwMode="auto">
                <a:xfrm rot="5400000">
                  <a:off x="2786050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" name="Gerade Verbindung 25"/>
                <p:cNvCxnSpPr/>
                <p:nvPr/>
              </p:nvCxnSpPr>
              <p:spPr bwMode="auto">
                <a:xfrm rot="5400000">
                  <a:off x="4000496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Gerade Verbindung 26"/>
                <p:cNvCxnSpPr/>
                <p:nvPr/>
              </p:nvCxnSpPr>
              <p:spPr bwMode="auto">
                <a:xfrm rot="5400000">
                  <a:off x="5143504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" name="Gerade Verbindung 27"/>
                <p:cNvCxnSpPr/>
                <p:nvPr/>
              </p:nvCxnSpPr>
              <p:spPr bwMode="auto">
                <a:xfrm rot="5400000">
                  <a:off x="6286512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" name="Gerade Verbindung 16"/>
                <p:cNvCxnSpPr/>
                <p:nvPr/>
              </p:nvCxnSpPr>
              <p:spPr bwMode="auto">
                <a:xfrm rot="5400000" flipH="1" flipV="1">
                  <a:off x="3000364" y="4500570"/>
                  <a:ext cx="285752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0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 l="6522" b="4761"/>
                <a:stretch>
                  <a:fillRect/>
                </a:stretch>
              </p:blipFill>
              <p:spPr bwMode="auto">
                <a:xfrm>
                  <a:off x="4651958" y="4857427"/>
                  <a:ext cx="1023937" cy="11814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1" name="Gerade Verbindung 30"/>
                <p:cNvCxnSpPr/>
                <p:nvPr/>
              </p:nvCxnSpPr>
              <p:spPr bwMode="auto">
                <a:xfrm rot="5400000">
                  <a:off x="1714480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Gerade Verbindung 31"/>
                <p:cNvCxnSpPr/>
                <p:nvPr/>
              </p:nvCxnSpPr>
              <p:spPr bwMode="auto">
                <a:xfrm rot="5400000">
                  <a:off x="7429520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Gerade Verbindung 32"/>
                <p:cNvCxnSpPr/>
                <p:nvPr/>
              </p:nvCxnSpPr>
              <p:spPr bwMode="auto">
                <a:xfrm rot="5400000">
                  <a:off x="8572528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87624" y="4695839"/>
              <a:ext cx="1085850" cy="121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90788" y="4695838"/>
              <a:ext cx="1085850" cy="121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14712" y="4695838"/>
              <a:ext cx="1085850" cy="121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43713" y="4695838"/>
              <a:ext cx="1085850" cy="121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929563" y="4695838"/>
              <a:ext cx="1085850" cy="121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691188" y="4695838"/>
              <a:ext cx="1095375" cy="121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8" descr="http://217.5.167.5/schunk_files/images/spanntechnik_overview_spannbacken_EN.jp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178099" y="3068960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17" name="Picture 10" descr="http://217.5.167.5/schunk_files/images/spanntechnik_overview_statspann_EN.jp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524642" y="3068960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18" name="Picture 12" descr="http://217.5.167.5/schunk_files/images/spanntechnik_overview_werkzeughalter_EN.jp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952874" y="3071810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19" name="Picture 14" descr="http://217.5.167.5/schunk_files/images/spanntechnik_overview_sonderdehn_EN.jpg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5310196" y="3071810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20" name="Picture 16" descr="http://217.5.167.5/schunk_files/images/overview_spanntechnik_EN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273474" y="1104137"/>
              <a:ext cx="4132097" cy="1467606"/>
            </a:xfrm>
            <a:prstGeom prst="rect">
              <a:avLst/>
            </a:prstGeom>
            <a:noFill/>
          </p:spPr>
        </p:pic>
      </p:grpSp>
      <p:sp>
        <p:nvSpPr>
          <p:cNvPr id="41" name="Datumsplatzhalter 4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EE90321-C5AB-4D6A-8DB0-102FBDCA458D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Pneumatic</a:t>
            </a:r>
            <a:r>
              <a:rPr lang="de-DE" b="1" dirty="0"/>
              <a:t> 4-jaw power </a:t>
            </a:r>
            <a:r>
              <a:rPr lang="de-DE" b="1" dirty="0" err="1"/>
              <a:t>chucks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individual </a:t>
            </a:r>
            <a:r>
              <a:rPr lang="de-DE" b="1" dirty="0" err="1"/>
              <a:t>jaw</a:t>
            </a:r>
            <a:r>
              <a:rPr lang="de-DE" b="1" dirty="0"/>
              <a:t> </a:t>
            </a:r>
            <a:r>
              <a:rPr lang="de-DE" b="1" dirty="0" err="1"/>
              <a:t>adjustment</a:t>
            </a:r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552510"/>
            <a:ext cx="882332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2" y="389470"/>
            <a:ext cx="8074557" cy="960702"/>
          </a:xfrm>
        </p:spPr>
        <p:txBody>
          <a:bodyPr/>
          <a:lstStyle/>
          <a:p>
            <a:r>
              <a:rPr lang="de-DE" dirty="0"/>
              <a:t>ROTA TB-AZ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499196" y="1604434"/>
            <a:ext cx="8066089" cy="4279899"/>
          </a:xfrm>
        </p:spPr>
        <p:txBody>
          <a:bodyPr/>
          <a:lstStyle/>
          <a:p>
            <a:r>
              <a:rPr lang="de-DE" b="1" dirty="0" err="1"/>
              <a:t>Pneumatic</a:t>
            </a:r>
            <a:r>
              <a:rPr lang="de-DE" b="1" dirty="0"/>
              <a:t> Power Chuck:</a:t>
            </a:r>
          </a:p>
          <a:p>
            <a:r>
              <a:rPr lang="de-DE" sz="1800" dirty="0" err="1"/>
              <a:t>Centric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compensating</a:t>
            </a:r>
            <a:r>
              <a:rPr lang="de-DE" sz="1800" dirty="0"/>
              <a:t> </a:t>
            </a:r>
            <a:r>
              <a:rPr lang="de-DE" sz="1800" dirty="0" err="1"/>
              <a:t>clamping</a:t>
            </a:r>
            <a:r>
              <a:rPr lang="de-DE" sz="1800" dirty="0"/>
              <a:t>, </a:t>
            </a:r>
            <a:r>
              <a:rPr lang="de-DE" sz="1800" dirty="0" err="1"/>
              <a:t>automatic</a:t>
            </a:r>
            <a:r>
              <a:rPr lang="de-DE" sz="1800" dirty="0"/>
              <a:t> </a:t>
            </a:r>
            <a:r>
              <a:rPr lang="de-DE" sz="1800" dirty="0" err="1"/>
              <a:t>change-over</a:t>
            </a:r>
            <a:endParaRPr lang="de-DE" sz="18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grpSp>
        <p:nvGrpSpPr>
          <p:cNvPr id="7" name="Gruppieren 19"/>
          <p:cNvGrpSpPr>
            <a:grpSpLocks/>
          </p:cNvGrpSpPr>
          <p:nvPr/>
        </p:nvGrpSpPr>
        <p:grpSpPr bwMode="auto">
          <a:xfrm>
            <a:off x="499196" y="2661667"/>
            <a:ext cx="3926500" cy="1489626"/>
            <a:chOff x="251520" y="1906637"/>
            <a:chExt cx="4377790" cy="1954411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1520" y="1906637"/>
              <a:ext cx="1954411" cy="1954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feld 14"/>
            <p:cNvSpPr txBox="1">
              <a:spLocks noChangeArrowheads="1"/>
            </p:cNvSpPr>
            <p:nvPr/>
          </p:nvSpPr>
          <p:spPr bwMode="auto">
            <a:xfrm>
              <a:off x="2205931" y="2636912"/>
              <a:ext cx="2423379" cy="484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centric</a:t>
              </a:r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clamping</a:t>
              </a:r>
              <a:endParaRPr lang="de-DE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" name="Gruppieren 18"/>
          <p:cNvGrpSpPr>
            <a:grpSpLocks/>
          </p:cNvGrpSpPr>
          <p:nvPr/>
        </p:nvGrpSpPr>
        <p:grpSpPr bwMode="auto">
          <a:xfrm>
            <a:off x="496760" y="4507559"/>
            <a:ext cx="3928936" cy="1509193"/>
            <a:chOff x="4860032" y="2060848"/>
            <a:chExt cx="4149154" cy="1872208"/>
          </a:xfrm>
        </p:grpSpPr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60032" y="2060848"/>
              <a:ext cx="1872208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feld 16"/>
            <p:cNvSpPr txBox="1">
              <a:spLocks noChangeArrowheads="1"/>
            </p:cNvSpPr>
            <p:nvPr/>
          </p:nvSpPr>
          <p:spPr bwMode="auto">
            <a:xfrm>
              <a:off x="6755962" y="2636912"/>
              <a:ext cx="2253224" cy="801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compensational</a:t>
              </a:r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clamping</a:t>
              </a:r>
              <a:endParaRPr lang="de-DE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2902" y="2724321"/>
            <a:ext cx="3193097" cy="299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TB-AZ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756970" cy="4279899"/>
          </a:xfrm>
        </p:spPr>
        <p:txBody>
          <a:bodyPr/>
          <a:lstStyle/>
          <a:p>
            <a:r>
              <a:rPr lang="de-DE" b="1" dirty="0"/>
              <a:t>Advantages </a:t>
            </a:r>
            <a:r>
              <a:rPr lang="de-DE" b="1" dirty="0" err="1"/>
              <a:t>at</a:t>
            </a:r>
            <a:r>
              <a:rPr lang="de-DE" b="1" dirty="0"/>
              <a:t> a </a:t>
            </a:r>
            <a:r>
              <a:rPr lang="de-DE" b="1" dirty="0" err="1"/>
              <a:t>glance</a:t>
            </a:r>
            <a:endParaRPr lang="de-DE" b="1" dirty="0"/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dirty="0"/>
              <a:t> </a:t>
            </a:r>
            <a:r>
              <a:rPr lang="de-DE" sz="1800" dirty="0" err="1"/>
              <a:t>self-centering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compensational</a:t>
            </a:r>
            <a:r>
              <a:rPr lang="de-DE" sz="1800" dirty="0"/>
              <a:t>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combined</a:t>
            </a:r>
            <a:r>
              <a:rPr lang="de-DE" sz="1800" dirty="0"/>
              <a:t> in </a:t>
            </a:r>
            <a:r>
              <a:rPr lang="de-DE" sz="1800" dirty="0" err="1"/>
              <a:t>one</a:t>
            </a:r>
            <a:r>
              <a:rPr lang="de-DE" sz="1800" dirty="0"/>
              <a:t> </a:t>
            </a:r>
            <a:r>
              <a:rPr lang="de-DE" sz="1800" dirty="0" err="1"/>
              <a:t>air</a:t>
            </a:r>
            <a:r>
              <a:rPr lang="de-DE" sz="1800" dirty="0"/>
              <a:t> </a:t>
            </a:r>
            <a:r>
              <a:rPr lang="de-DE" sz="1800" dirty="0" err="1"/>
              <a:t>chuck</a:t>
            </a:r>
            <a:endParaRPr lang="de-DE" sz="1800" dirty="0"/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dirty="0"/>
              <a:t> </a:t>
            </a:r>
            <a:r>
              <a:rPr lang="de-DE" sz="1800" dirty="0" err="1"/>
              <a:t>workpiece</a:t>
            </a:r>
            <a:r>
              <a:rPr lang="de-DE" sz="1800" dirty="0"/>
              <a:t> </a:t>
            </a:r>
            <a:r>
              <a:rPr lang="de-DE" sz="1800" dirty="0" err="1"/>
              <a:t>position</a:t>
            </a:r>
            <a:r>
              <a:rPr lang="de-DE" sz="1800" dirty="0"/>
              <a:t> will not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changed</a:t>
            </a:r>
            <a:r>
              <a:rPr lang="de-DE" sz="1800" dirty="0"/>
              <a:t> </a:t>
            </a:r>
            <a:r>
              <a:rPr lang="de-DE" sz="1800" dirty="0" err="1"/>
              <a:t>through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compensational</a:t>
            </a:r>
            <a:r>
              <a:rPr lang="de-DE" sz="1800" dirty="0"/>
              <a:t>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operation</a:t>
            </a:r>
            <a:endParaRPr lang="de-DE" sz="1800" dirty="0"/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dirty="0"/>
              <a:t> </a:t>
            </a:r>
            <a:r>
              <a:rPr lang="de-DE" sz="1800" dirty="0" err="1"/>
              <a:t>automatic</a:t>
            </a:r>
            <a:r>
              <a:rPr lang="de-DE" sz="1800" dirty="0"/>
              <a:t> </a:t>
            </a:r>
            <a:r>
              <a:rPr lang="de-DE" sz="1800" dirty="0" err="1"/>
              <a:t>change-over</a:t>
            </a:r>
            <a:r>
              <a:rPr lang="de-DE" sz="1800" dirty="0"/>
              <a:t> </a:t>
            </a:r>
            <a:r>
              <a:rPr lang="de-DE" sz="1800" dirty="0" err="1"/>
              <a:t>through</a:t>
            </a:r>
            <a:r>
              <a:rPr lang="de-DE" sz="1800" dirty="0"/>
              <a:t> </a:t>
            </a:r>
            <a:r>
              <a:rPr lang="de-DE" sz="1800" dirty="0" err="1"/>
              <a:t>air</a:t>
            </a:r>
            <a:r>
              <a:rPr lang="de-DE" sz="1800" dirty="0"/>
              <a:t> </a:t>
            </a:r>
            <a:r>
              <a:rPr lang="de-DE" sz="1800" dirty="0" err="1"/>
              <a:t>feed</a:t>
            </a:r>
            <a:r>
              <a:rPr lang="de-DE" sz="1800" dirty="0"/>
              <a:t> via </a:t>
            </a:r>
            <a:r>
              <a:rPr lang="de-DE" sz="1800" dirty="0" err="1"/>
              <a:t>distributor</a:t>
            </a:r>
            <a:r>
              <a:rPr lang="de-DE" sz="1800" dirty="0"/>
              <a:t> ring</a:t>
            </a: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dirty="0"/>
              <a:t> large </a:t>
            </a:r>
            <a:r>
              <a:rPr lang="de-DE" sz="1800" dirty="0" err="1"/>
              <a:t>through</a:t>
            </a:r>
            <a:r>
              <a:rPr lang="de-DE" sz="1800" dirty="0"/>
              <a:t>-hole</a:t>
            </a: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dirty="0"/>
              <a:t> large </a:t>
            </a:r>
            <a:r>
              <a:rPr lang="de-DE" sz="1800" dirty="0" err="1"/>
              <a:t>jaw</a:t>
            </a:r>
            <a:r>
              <a:rPr lang="de-DE" sz="1800" dirty="0"/>
              <a:t> </a:t>
            </a:r>
            <a:r>
              <a:rPr lang="de-DE" sz="1800" dirty="0" err="1"/>
              <a:t>stroke</a:t>
            </a:r>
            <a:endParaRPr lang="de-DE" sz="1800" dirty="0"/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dirty="0"/>
              <a:t> </a:t>
            </a:r>
            <a:r>
              <a:rPr lang="de-DE" sz="1800" dirty="0" err="1"/>
              <a:t>standard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r>
              <a:rPr lang="de-DE" sz="1800" dirty="0"/>
              <a:t> </a:t>
            </a:r>
            <a:r>
              <a:rPr lang="de-DE" sz="1800" dirty="0" err="1"/>
              <a:t>interface</a:t>
            </a:r>
            <a:endParaRPr lang="de-DE" sz="18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0459" y="4010220"/>
            <a:ext cx="7726885" cy="21445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r>
              <a:rPr lang="de-DE" b="1" dirty="0"/>
              <a:t>-RPM-</a:t>
            </a:r>
            <a:r>
              <a:rPr lang="de-DE" b="1" dirty="0" err="1"/>
              <a:t>diagram</a:t>
            </a:r>
            <a:r>
              <a:rPr lang="de-DE" b="1" dirty="0"/>
              <a:t> ROTA TP 125-26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2144014"/>
            <a:ext cx="8748713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11"/>
          <p:cNvSpPr>
            <a:spLocks noChangeArrowheads="1"/>
          </p:cNvSpPr>
          <p:nvPr/>
        </p:nvSpPr>
        <p:spPr bwMode="auto">
          <a:xfrm>
            <a:off x="27432" y="1989138"/>
            <a:ext cx="250825" cy="3671887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  <p:sp>
        <p:nvSpPr>
          <p:cNvPr id="9" name="Rechteck 12"/>
          <p:cNvSpPr>
            <a:spLocks noChangeArrowheads="1"/>
          </p:cNvSpPr>
          <p:nvPr/>
        </p:nvSpPr>
        <p:spPr bwMode="auto">
          <a:xfrm>
            <a:off x="198438" y="2038414"/>
            <a:ext cx="8785225" cy="144462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1" y="1597851"/>
            <a:ext cx="6111240" cy="179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552436" y="3360420"/>
            <a:ext cx="211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 top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SP-WB, CWB, SWB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SWB-AL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668510" y="3360420"/>
            <a:ext cx="2117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 top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SWBL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814817" y="3360420"/>
            <a:ext cx="2570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Hard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top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SHB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SP-HB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36" y="3959352"/>
            <a:ext cx="3925823" cy="16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499872" y="5615241"/>
            <a:ext cx="211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full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grip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SWB-SM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SWB-SA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641078" y="5615241"/>
            <a:ext cx="2117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T-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nuts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r>
              <a:rPr lang="de-DE" b="1" dirty="0"/>
              <a:t>-RPM-</a:t>
            </a:r>
            <a:r>
              <a:rPr lang="de-DE" b="1" dirty="0" err="1"/>
              <a:t>diagram</a:t>
            </a:r>
            <a:r>
              <a:rPr lang="de-DE" b="1" dirty="0"/>
              <a:t> ROTA TB 400-115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254314"/>
            <a:ext cx="8572500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6"/>
          <p:cNvSpPr>
            <a:spLocks noChangeArrowheads="1"/>
          </p:cNvSpPr>
          <p:nvPr/>
        </p:nvSpPr>
        <p:spPr bwMode="auto">
          <a:xfrm>
            <a:off x="107950" y="2045843"/>
            <a:ext cx="215900" cy="3671888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  <p:sp>
        <p:nvSpPr>
          <p:cNvPr id="9" name="Rechteck 7"/>
          <p:cNvSpPr>
            <a:spLocks noChangeArrowheads="1"/>
          </p:cNvSpPr>
          <p:nvPr/>
        </p:nvSpPr>
        <p:spPr bwMode="auto">
          <a:xfrm>
            <a:off x="226822" y="2091563"/>
            <a:ext cx="8640763" cy="215900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443" y="1604434"/>
            <a:ext cx="7725733" cy="209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515860" y="3709416"/>
            <a:ext cx="2503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SP-WB, SWB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084562" y="3709416"/>
            <a:ext cx="2503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Hard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SP-HB, SHB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623927" y="3709416"/>
            <a:ext cx="2503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T-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nuts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995" y="389470"/>
            <a:ext cx="8074557" cy="960702"/>
          </a:xfrm>
        </p:spPr>
        <p:txBody>
          <a:bodyPr/>
          <a:lstStyle/>
          <a:p>
            <a:r>
              <a:rPr lang="de-DE" dirty="0" err="1"/>
              <a:t>Function</a:t>
            </a:r>
            <a:r>
              <a:rPr lang="de-DE" dirty="0"/>
              <a:t> check </a:t>
            </a:r>
            <a:r>
              <a:rPr lang="de-DE" dirty="0" err="1"/>
              <a:t>valve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377886" y="1604434"/>
            <a:ext cx="8939850" cy="4279899"/>
          </a:xfrm>
        </p:spPr>
        <p:txBody>
          <a:bodyPr/>
          <a:lstStyle/>
          <a:p>
            <a:r>
              <a:rPr lang="de-DE" dirty="0" err="1"/>
              <a:t>Switchpoint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check </a:t>
            </a:r>
            <a:r>
              <a:rPr lang="de-DE" dirty="0" err="1"/>
              <a:t>valve</a:t>
            </a:r>
            <a:r>
              <a:rPr lang="de-DE" dirty="0"/>
              <a:t> (</a:t>
            </a:r>
            <a:r>
              <a:rPr lang="de-DE" dirty="0" err="1"/>
              <a:t>unlockable</a:t>
            </a:r>
            <a:r>
              <a:rPr lang="de-DE" dirty="0"/>
              <a:t> check </a:t>
            </a:r>
            <a:r>
              <a:rPr lang="de-DE" dirty="0" err="1"/>
              <a:t>valve</a:t>
            </a:r>
            <a:r>
              <a:rPr lang="de-DE" dirty="0"/>
              <a:t>)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opening</a:t>
            </a:r>
            <a:r>
              <a:rPr lang="de-DE" dirty="0"/>
              <a:t>.</a:t>
            </a:r>
          </a:p>
          <a:p>
            <a:r>
              <a:rPr lang="de-DE" sz="1800" b="1" u="sng" dirty="0" err="1"/>
              <a:t>Clamping</a:t>
            </a:r>
            <a:r>
              <a:rPr lang="de-DE" sz="1800" b="1" u="sng" dirty="0"/>
              <a:t>:</a:t>
            </a:r>
            <a:r>
              <a:rPr lang="de-DE" sz="1800" b="1" dirty="0"/>
              <a:t>									</a:t>
            </a:r>
            <a:r>
              <a:rPr lang="de-DE" sz="1800" b="1" u="sng" dirty="0" err="1"/>
              <a:t>Clamped</a:t>
            </a:r>
            <a:r>
              <a:rPr lang="de-DE" sz="1800" b="1" u="sng" dirty="0"/>
              <a:t>: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05995" y="4773960"/>
            <a:ext cx="2697099" cy="1389096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A =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to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distributor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X =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cylinder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chamber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II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Y =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cylinder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chamber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B =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from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distributor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ring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86" y="2469539"/>
            <a:ext cx="2985793" cy="197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1496" y="2459747"/>
            <a:ext cx="3217862" cy="208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425670" y="4773960"/>
            <a:ext cx="2149475" cy="542925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Y =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pressure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maintenance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cylinder</a:t>
            </a:r>
            <a:r>
              <a:rPr kumimoji="0" lang="de-DE" sz="1400" b="0" i="0" u="none" strike="noStrike" cap="none" normalizeH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chamber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II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Function</a:t>
            </a:r>
            <a:r>
              <a:rPr lang="de-DE" dirty="0"/>
              <a:t> check </a:t>
            </a:r>
            <a:r>
              <a:rPr lang="de-DE" dirty="0" err="1"/>
              <a:t>valve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69910" y="3806512"/>
            <a:ext cx="2193300" cy="1339850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A =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from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distributor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Y =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cylinder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chamber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II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X =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cylinder</a:t>
            </a:r>
            <a:r>
              <a:rPr kumimoji="0" lang="de-DE" sz="1400" b="0" i="0" u="none" strike="noStrike" cap="none" normalizeH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chamber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B =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to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distributor</a:t>
            </a:r>
            <a:r>
              <a:rPr kumimoji="0" lang="de-DE" sz="1400" b="0" i="0" u="none" strike="noStrike" cap="none" normalizeH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ring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8454" y="1616779"/>
            <a:ext cx="3210207" cy="211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166404" y="3800288"/>
            <a:ext cx="2305050" cy="590551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X =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pressure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maintenance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ylinder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chamber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 I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910" y="1604434"/>
            <a:ext cx="3009900" cy="212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/>
          <p:cNvSpPr/>
          <p:nvPr/>
        </p:nvSpPr>
        <p:spPr>
          <a:xfrm>
            <a:off x="3035581" y="4600235"/>
            <a:ext cx="58004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air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depressurized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piston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check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valve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seals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distributor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ring.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switching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air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pressure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distributor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ring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other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chamber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which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moves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entire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check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valve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opposite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position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TB-LH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r>
              <a:rPr lang="de-DE" b="1" dirty="0"/>
              <a:t>-RPM-</a:t>
            </a:r>
            <a:r>
              <a:rPr lang="de-DE" b="1" dirty="0" err="1"/>
              <a:t>diagram</a:t>
            </a:r>
            <a:r>
              <a:rPr lang="de-DE" b="1" dirty="0"/>
              <a:t> ROTA TB-LH 400-140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3" y="2116138"/>
            <a:ext cx="8942387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6"/>
          <p:cNvSpPr>
            <a:spLocks noChangeArrowheads="1"/>
          </p:cNvSpPr>
          <p:nvPr/>
        </p:nvSpPr>
        <p:spPr bwMode="auto">
          <a:xfrm>
            <a:off x="27432" y="2060575"/>
            <a:ext cx="179388" cy="3744913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6" name="Picture 6" descr="M:\TV-FUTTER\Kataloge\Gesamtkatalog Drehfutter\Katalogbilder freigestellt 2007\JPG\TP_200_52_Titelbild-kl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16936" y="1594887"/>
            <a:ext cx="4105656" cy="412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FE20964-A58C-41A0-898A-EDC18DA17568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TB-LH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579" y="1636395"/>
            <a:ext cx="7960743" cy="211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477760" y="3710178"/>
            <a:ext cx="3032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SP-WB, SWB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044895" y="3693301"/>
            <a:ext cx="3032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Hard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top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SP-HB, SHB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605454" y="3693301"/>
            <a:ext cx="3032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T-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nuts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r>
              <a:rPr lang="de-DE" b="1" dirty="0"/>
              <a:t>-RPM-</a:t>
            </a:r>
            <a:r>
              <a:rPr lang="de-DE" b="1" dirty="0" err="1"/>
              <a:t>diagram</a:t>
            </a:r>
            <a:r>
              <a:rPr lang="de-DE" b="1" dirty="0"/>
              <a:t> ROTA EP 380-127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2106613"/>
            <a:ext cx="8729663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6"/>
          <p:cNvSpPr>
            <a:spLocks noChangeArrowheads="1"/>
          </p:cNvSpPr>
          <p:nvPr/>
        </p:nvSpPr>
        <p:spPr bwMode="auto">
          <a:xfrm>
            <a:off x="179388" y="1916113"/>
            <a:ext cx="144462" cy="3816350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  <p:sp>
        <p:nvSpPr>
          <p:cNvPr id="9" name="Rechteck 7"/>
          <p:cNvSpPr>
            <a:spLocks noChangeArrowheads="1"/>
          </p:cNvSpPr>
          <p:nvPr/>
        </p:nvSpPr>
        <p:spPr bwMode="auto">
          <a:xfrm>
            <a:off x="250825" y="1989138"/>
            <a:ext cx="8713788" cy="215900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500" y="1652232"/>
            <a:ext cx="8740916" cy="17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266699" y="3384423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 top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SP-WB, CWB, SWB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SWB-AL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450973" y="3393948"/>
            <a:ext cx="2305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Hard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top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SP-HB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588384" y="3393948"/>
            <a:ext cx="2305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Hard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top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SHBc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763955" y="3393948"/>
            <a:ext cx="2305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T-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nuts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EP-LH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r>
              <a:rPr lang="de-DE" b="1" dirty="0"/>
              <a:t>-RPM-</a:t>
            </a:r>
            <a:r>
              <a:rPr lang="de-DE" b="1" dirty="0" err="1"/>
              <a:t>diagram</a:t>
            </a:r>
            <a:r>
              <a:rPr lang="de-DE" b="1" dirty="0"/>
              <a:t> ROTA EP-LH 400-165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319" y="2161159"/>
            <a:ext cx="882015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6"/>
          <p:cNvSpPr>
            <a:spLocks noChangeArrowheads="1"/>
          </p:cNvSpPr>
          <p:nvPr/>
        </p:nvSpPr>
        <p:spPr bwMode="auto">
          <a:xfrm>
            <a:off x="-11000" y="1989138"/>
            <a:ext cx="179388" cy="3671887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  <p:sp>
        <p:nvSpPr>
          <p:cNvPr id="9" name="Rechteck 7"/>
          <p:cNvSpPr>
            <a:spLocks noChangeArrowheads="1"/>
          </p:cNvSpPr>
          <p:nvPr/>
        </p:nvSpPr>
        <p:spPr bwMode="auto">
          <a:xfrm>
            <a:off x="179388" y="1980121"/>
            <a:ext cx="8785225" cy="217487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EP-LH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184" y="1604434"/>
            <a:ext cx="8057816" cy="227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561580" y="3886581"/>
            <a:ext cx="2622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 top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SWB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88778" y="3886581"/>
            <a:ext cx="2622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Hard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top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SHB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025952" y="3886581"/>
            <a:ext cx="2622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T-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nuts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604435"/>
            <a:ext cx="2528397" cy="375286"/>
          </a:xfrm>
        </p:spPr>
        <p:txBody>
          <a:bodyPr/>
          <a:lstStyle/>
          <a:p>
            <a:r>
              <a:rPr lang="de-DE" b="1" dirty="0" err="1"/>
              <a:t>Application</a:t>
            </a:r>
            <a:r>
              <a:rPr lang="de-DE" b="1" dirty="0"/>
              <a:t> </a:t>
            </a:r>
            <a:r>
              <a:rPr lang="de-DE" b="1" dirty="0" err="1"/>
              <a:t>examples</a:t>
            </a:r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9" name="Grafik 8" descr="Anl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834" y="2290572"/>
            <a:ext cx="5397176" cy="3672000"/>
          </a:xfrm>
          <a:prstGeom prst="rect">
            <a:avLst/>
          </a:prstGeom>
        </p:spPr>
      </p:pic>
      <p:pic>
        <p:nvPicPr>
          <p:cNvPr id="10" name="Grafik 9" descr="Anbindu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19" y="2290571"/>
            <a:ext cx="2432972" cy="3672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Spannfut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19" y="2290571"/>
            <a:ext cx="2432972" cy="3672000"/>
          </a:xfrm>
          <a:prstGeom prst="rect">
            <a:avLst/>
          </a:prstGeom>
        </p:spPr>
      </p:pic>
      <p:pic>
        <p:nvPicPr>
          <p:cNvPr id="11" name="Grafik 10" descr="Muster Wickeln.jpg"/>
          <p:cNvPicPr>
            <a:picLocks noChangeAspect="1"/>
          </p:cNvPicPr>
          <p:nvPr/>
        </p:nvPicPr>
        <p:blipFill>
          <a:blip r:embed="rId3"/>
          <a:srcRect r="1971"/>
          <a:stretch>
            <a:fillRect/>
          </a:stretch>
        </p:blipFill>
        <p:spPr>
          <a:xfrm>
            <a:off x="3431834" y="2290571"/>
            <a:ext cx="5392570" cy="367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0" y="282172"/>
            <a:ext cx="8074557" cy="960702"/>
          </a:xfrm>
        </p:spPr>
        <p:txBody>
          <a:bodyPr/>
          <a:lstStyle/>
          <a:p>
            <a:r>
              <a:rPr lang="de-DE" dirty="0"/>
              <a:t>ROTA TP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604435"/>
            <a:ext cx="2528397" cy="375286"/>
          </a:xfrm>
        </p:spPr>
        <p:txBody>
          <a:bodyPr/>
          <a:lstStyle/>
          <a:p>
            <a:r>
              <a:rPr lang="de-DE" b="1" dirty="0" err="1"/>
              <a:t>Application</a:t>
            </a:r>
            <a:r>
              <a:rPr lang="de-DE" b="1" dirty="0"/>
              <a:t> </a:t>
            </a:r>
            <a:r>
              <a:rPr lang="de-DE" b="1" dirty="0" err="1"/>
              <a:t>examples</a:t>
            </a:r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ROTA TB 1000-560-LH 4</a:t>
            </a:r>
          </a:p>
          <a:p>
            <a:r>
              <a:rPr lang="de-DE" sz="1800" dirty="0"/>
              <a:t>Special </a:t>
            </a:r>
            <a:r>
              <a:rPr lang="de-DE" sz="1800" dirty="0" err="1"/>
              <a:t>version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four</a:t>
            </a:r>
            <a:r>
              <a:rPr lang="de-DE" sz="1800" dirty="0"/>
              <a:t> </a:t>
            </a:r>
            <a:r>
              <a:rPr lang="de-DE" sz="1800" dirty="0" err="1"/>
              <a:t>jaws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independent</a:t>
            </a:r>
            <a:r>
              <a:rPr lang="de-DE" sz="1800" dirty="0"/>
              <a:t> top </a:t>
            </a:r>
            <a:r>
              <a:rPr lang="de-DE" sz="1800" dirty="0" err="1"/>
              <a:t>jaws</a:t>
            </a:r>
            <a:endParaRPr lang="de-DE" sz="1800" dirty="0"/>
          </a:p>
          <a:p>
            <a:endParaRPr lang="de-DE" sz="1800" dirty="0"/>
          </a:p>
          <a:p>
            <a:r>
              <a:rPr lang="de-DE" b="1" dirty="0"/>
              <a:t>Main </a:t>
            </a:r>
            <a:r>
              <a:rPr lang="de-DE" b="1" dirty="0" err="1"/>
              <a:t>advantages</a:t>
            </a:r>
            <a:endParaRPr lang="de-DE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out-</a:t>
            </a:r>
            <a:r>
              <a:rPr lang="de-DE" sz="1800" dirty="0" err="1"/>
              <a:t>of</a:t>
            </a:r>
            <a:r>
              <a:rPr lang="de-DE" sz="1800" dirty="0"/>
              <a:t>-</a:t>
            </a:r>
            <a:r>
              <a:rPr lang="de-DE" sz="1800" dirty="0" err="1"/>
              <a:t>round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bent</a:t>
            </a:r>
            <a:r>
              <a:rPr lang="de-DE" sz="1800" dirty="0"/>
              <a:t> </a:t>
            </a:r>
            <a:r>
              <a:rPr lang="de-DE" sz="1800" dirty="0" err="1"/>
              <a:t>pipes</a:t>
            </a:r>
            <a:r>
              <a:rPr lang="de-DE" sz="1800" dirty="0"/>
              <a:t>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aligned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endParaRPr lang="de-DE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   </a:t>
            </a:r>
            <a:r>
              <a:rPr lang="de-DE" sz="1800" dirty="0" err="1"/>
              <a:t>single</a:t>
            </a:r>
            <a:r>
              <a:rPr lang="de-DE" sz="1800" dirty="0"/>
              <a:t> </a:t>
            </a:r>
            <a:r>
              <a:rPr lang="de-DE" sz="1800" dirty="0" err="1"/>
              <a:t>adjustable</a:t>
            </a:r>
            <a:r>
              <a:rPr lang="de-DE" sz="1800" dirty="0"/>
              <a:t> </a:t>
            </a:r>
            <a:r>
              <a:rPr lang="de-DE" sz="1800" dirty="0" err="1"/>
              <a:t>jaws</a:t>
            </a:r>
            <a:endParaRPr lang="de-DE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</a:t>
            </a:r>
            <a:r>
              <a:rPr lang="de-DE" sz="1800" dirty="0" err="1"/>
              <a:t>very</a:t>
            </a:r>
            <a:r>
              <a:rPr lang="de-DE" sz="1800" dirty="0"/>
              <a:t> large </a:t>
            </a:r>
            <a:r>
              <a:rPr lang="de-DE" sz="1800" dirty="0" err="1"/>
              <a:t>through</a:t>
            </a:r>
            <a:r>
              <a:rPr lang="de-DE" sz="1800" dirty="0"/>
              <a:t>-hole (</a:t>
            </a:r>
            <a:r>
              <a:rPr lang="de-DE" sz="1800" dirty="0" err="1"/>
              <a:t>chuck</a:t>
            </a:r>
            <a:r>
              <a:rPr lang="de-DE" sz="1800" dirty="0"/>
              <a:t> </a:t>
            </a:r>
            <a:r>
              <a:rPr lang="de-DE" sz="1800" dirty="0" err="1"/>
              <a:t>size</a:t>
            </a:r>
            <a:r>
              <a:rPr lang="de-DE" sz="1800" dirty="0"/>
              <a:t> 1000 mm –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   </a:t>
            </a:r>
            <a:r>
              <a:rPr lang="de-DE" sz="1800" dirty="0" err="1"/>
              <a:t>through</a:t>
            </a:r>
            <a:r>
              <a:rPr lang="de-DE" sz="1800" dirty="0"/>
              <a:t>-hole 560 mm)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</a:t>
            </a:r>
            <a:r>
              <a:rPr lang="de-DE" sz="1800" dirty="0" err="1"/>
              <a:t>chuck</a:t>
            </a:r>
            <a:r>
              <a:rPr lang="de-DE" sz="1800" dirty="0"/>
              <a:t> in </a:t>
            </a:r>
            <a:r>
              <a:rPr lang="de-DE" sz="1800" dirty="0" err="1"/>
              <a:t>self-contained</a:t>
            </a:r>
            <a:r>
              <a:rPr lang="de-DE" sz="1800" dirty="0"/>
              <a:t> </a:t>
            </a:r>
            <a:r>
              <a:rPr lang="de-DE" sz="1800" dirty="0" err="1"/>
              <a:t>version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integrated</a:t>
            </a:r>
            <a:endParaRPr lang="de-DE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   </a:t>
            </a:r>
            <a:r>
              <a:rPr lang="de-DE" sz="1800" dirty="0" err="1"/>
              <a:t>pneumatic</a:t>
            </a:r>
            <a:r>
              <a:rPr lang="de-DE" sz="1800" dirty="0"/>
              <a:t>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cylinder</a:t>
            </a:r>
            <a:endParaRPr lang="de-DE" sz="1800" dirty="0"/>
          </a:p>
          <a:p>
            <a:endParaRPr lang="de-DE" b="1" dirty="0"/>
          </a:p>
          <a:p>
            <a:endParaRPr lang="de-DE" sz="18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7400" y="1993391"/>
            <a:ext cx="2703992" cy="37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Application</a:t>
            </a:r>
            <a:r>
              <a:rPr lang="de-DE" b="1" dirty="0"/>
              <a:t> </a:t>
            </a:r>
            <a:r>
              <a:rPr lang="de-DE" b="1" dirty="0" err="1"/>
              <a:t>examples</a:t>
            </a:r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910" y="2290572"/>
            <a:ext cx="3602736" cy="270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337" y="2290572"/>
            <a:ext cx="3611203" cy="270205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Application</a:t>
            </a:r>
            <a:r>
              <a:rPr lang="de-DE" b="1" dirty="0"/>
              <a:t> </a:t>
            </a:r>
            <a:r>
              <a:rPr lang="de-DE" b="1" dirty="0" err="1"/>
              <a:t>examples</a:t>
            </a:r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6274" y="2370263"/>
            <a:ext cx="3757710" cy="251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8289" y="2324543"/>
            <a:ext cx="3757710" cy="2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spcBef>
                <a:spcPct val="0"/>
              </a:spcBef>
            </a:pPr>
            <a:r>
              <a:rPr lang="de-DE" sz="1800" dirty="0"/>
              <a:t>The ROTA TP </a:t>
            </a:r>
            <a:r>
              <a:rPr lang="de-DE" sz="1800" dirty="0" err="1"/>
              <a:t>self-contained</a:t>
            </a:r>
            <a:r>
              <a:rPr lang="de-DE" sz="1800" dirty="0"/>
              <a:t> power </a:t>
            </a:r>
            <a:r>
              <a:rPr lang="de-DE" sz="1800" dirty="0" err="1"/>
              <a:t>chuck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SCHUNK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equipped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endParaRPr lang="de-DE" sz="1800" dirty="0"/>
          </a:p>
          <a:p>
            <a:pPr marL="457200" indent="-457200">
              <a:spcBef>
                <a:spcPct val="0"/>
              </a:spcBef>
            </a:pPr>
            <a:r>
              <a:rPr lang="de-DE" sz="1800" dirty="0"/>
              <a:t>an </a:t>
            </a:r>
            <a:r>
              <a:rPr lang="de-DE" sz="1800" dirty="0" err="1"/>
              <a:t>integrated</a:t>
            </a:r>
            <a:r>
              <a:rPr lang="de-DE" sz="1800" dirty="0"/>
              <a:t> </a:t>
            </a:r>
            <a:r>
              <a:rPr lang="de-DE" sz="1800" dirty="0" err="1"/>
              <a:t>pneumatic</a:t>
            </a:r>
            <a:r>
              <a:rPr lang="de-DE" sz="1800" dirty="0"/>
              <a:t> </a:t>
            </a:r>
            <a:r>
              <a:rPr lang="de-DE" sz="1800" dirty="0" err="1"/>
              <a:t>cylinder</a:t>
            </a:r>
            <a:r>
              <a:rPr lang="de-DE" sz="1800" dirty="0"/>
              <a:t>. The </a:t>
            </a:r>
            <a:r>
              <a:rPr lang="de-DE" sz="1800" dirty="0" err="1"/>
              <a:t>force</a:t>
            </a:r>
            <a:r>
              <a:rPr lang="de-DE" sz="1800" dirty="0"/>
              <a:t> </a:t>
            </a:r>
            <a:r>
              <a:rPr lang="de-DE" sz="1800" dirty="0" err="1"/>
              <a:t>transmission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effected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endParaRPr lang="de-DE" sz="1800" dirty="0"/>
          </a:p>
          <a:p>
            <a:pPr marL="457200" indent="-457200">
              <a:spcBef>
                <a:spcPct val="0"/>
              </a:spcBef>
            </a:pPr>
            <a:r>
              <a:rPr lang="de-DE" sz="1800" dirty="0" err="1"/>
              <a:t>proven</a:t>
            </a:r>
            <a:r>
              <a:rPr lang="de-DE" sz="1800" dirty="0"/>
              <a:t> </a:t>
            </a:r>
            <a:r>
              <a:rPr lang="de-DE" sz="1800" dirty="0" err="1"/>
              <a:t>wedge</a:t>
            </a:r>
            <a:r>
              <a:rPr lang="de-DE" sz="1800" dirty="0"/>
              <a:t> </a:t>
            </a:r>
            <a:r>
              <a:rPr lang="de-DE" sz="1800" dirty="0" err="1"/>
              <a:t>hook</a:t>
            </a:r>
            <a:r>
              <a:rPr lang="de-DE" sz="1800" dirty="0"/>
              <a:t> </a:t>
            </a:r>
            <a:r>
              <a:rPr lang="de-DE" sz="1800" dirty="0" err="1"/>
              <a:t>system</a:t>
            </a:r>
            <a:r>
              <a:rPr lang="de-DE" sz="1800" dirty="0"/>
              <a:t>. The </a:t>
            </a:r>
            <a:r>
              <a:rPr lang="de-DE" sz="1800" dirty="0" err="1"/>
              <a:t>chuck</a:t>
            </a:r>
            <a:r>
              <a:rPr lang="de-DE" sz="1800" dirty="0"/>
              <a:t> </a:t>
            </a:r>
            <a:r>
              <a:rPr lang="de-DE" sz="1800" dirty="0" err="1"/>
              <a:t>contains</a:t>
            </a:r>
            <a:r>
              <a:rPr lang="de-DE" sz="1800" dirty="0"/>
              <a:t> an </a:t>
            </a:r>
            <a:r>
              <a:rPr lang="de-DE" sz="1800" dirty="0" err="1"/>
              <a:t>air</a:t>
            </a:r>
            <a:r>
              <a:rPr lang="de-DE" sz="1800" dirty="0"/>
              <a:t> </a:t>
            </a:r>
            <a:r>
              <a:rPr lang="de-DE" sz="1800" dirty="0" err="1"/>
              <a:t>supply</a:t>
            </a:r>
            <a:r>
              <a:rPr lang="de-DE" sz="1800" dirty="0"/>
              <a:t> </a:t>
            </a:r>
            <a:r>
              <a:rPr lang="de-DE" sz="1800" dirty="0" err="1"/>
              <a:t>system</a:t>
            </a:r>
            <a:r>
              <a:rPr lang="de-DE" sz="1800" dirty="0"/>
              <a:t> on </a:t>
            </a:r>
          </a:p>
          <a:p>
            <a:pPr marL="457200" indent="-457200">
              <a:spcBef>
                <a:spcPct val="0"/>
              </a:spcBef>
            </a:pP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distributor</a:t>
            </a:r>
            <a:r>
              <a:rPr lang="de-DE" sz="1800" dirty="0"/>
              <a:t> ring. </a:t>
            </a:r>
            <a:r>
              <a:rPr lang="de-DE" sz="1800" dirty="0" err="1"/>
              <a:t>Therefore</a:t>
            </a:r>
            <a:r>
              <a:rPr lang="de-DE" sz="1800" dirty="0"/>
              <a:t> </a:t>
            </a:r>
            <a:r>
              <a:rPr lang="de-DE" sz="1800" dirty="0" err="1"/>
              <a:t>no</a:t>
            </a:r>
            <a:r>
              <a:rPr lang="de-DE" sz="1800" dirty="0"/>
              <a:t> </a:t>
            </a:r>
            <a:r>
              <a:rPr lang="de-DE" sz="1800" dirty="0" err="1"/>
              <a:t>rotary</a:t>
            </a:r>
            <a:r>
              <a:rPr lang="de-DE" sz="1800" dirty="0"/>
              <a:t> </a:t>
            </a:r>
            <a:r>
              <a:rPr lang="de-DE" sz="1800" dirty="0" err="1"/>
              <a:t>feed</a:t>
            </a:r>
            <a:r>
              <a:rPr lang="de-DE" sz="1800" dirty="0"/>
              <a:t> </a:t>
            </a:r>
            <a:r>
              <a:rPr lang="de-DE" sz="1800" dirty="0" err="1"/>
              <a:t>throughs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necessary</a:t>
            </a:r>
            <a:r>
              <a:rPr lang="de-DE" sz="1800" dirty="0"/>
              <a:t>.</a:t>
            </a:r>
          </a:p>
          <a:p>
            <a:pPr marL="457200" indent="-457200">
              <a:spcBef>
                <a:spcPct val="0"/>
              </a:spcBef>
            </a:pPr>
            <a:endParaRPr lang="de-DE" sz="1800" dirty="0"/>
          </a:p>
          <a:p>
            <a:pPr marL="457200" indent="-457200">
              <a:spcBef>
                <a:spcPct val="0"/>
              </a:spcBef>
            </a:pPr>
            <a:r>
              <a:rPr lang="de-DE" sz="1800" dirty="0" err="1"/>
              <a:t>Especially</a:t>
            </a:r>
            <a:r>
              <a:rPr lang="de-DE" sz="1800" dirty="0"/>
              <a:t> on </a:t>
            </a:r>
            <a:r>
              <a:rPr lang="de-DE" sz="1800" dirty="0" err="1"/>
              <a:t>machines</a:t>
            </a:r>
            <a:r>
              <a:rPr lang="de-DE" sz="1800" dirty="0"/>
              <a:t> </a:t>
            </a:r>
            <a:r>
              <a:rPr lang="de-DE" sz="1800" dirty="0" err="1"/>
              <a:t>without</a:t>
            </a:r>
            <a:r>
              <a:rPr lang="de-DE" sz="1800" dirty="0"/>
              <a:t> </a:t>
            </a:r>
            <a:r>
              <a:rPr lang="de-DE" sz="1800" dirty="0" err="1"/>
              <a:t>hydraulic</a:t>
            </a:r>
            <a:r>
              <a:rPr lang="de-DE" sz="1800" dirty="0"/>
              <a:t>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cylinders</a:t>
            </a:r>
            <a:r>
              <a:rPr lang="de-DE" sz="1800" dirty="0"/>
              <a:t>, </a:t>
            </a:r>
            <a:r>
              <a:rPr lang="de-DE" sz="1800" dirty="0" err="1"/>
              <a:t>the</a:t>
            </a:r>
            <a:r>
              <a:rPr lang="de-DE" sz="1800" dirty="0"/>
              <a:t> ROTA TP</a:t>
            </a:r>
          </a:p>
          <a:p>
            <a:pPr marL="457200" indent="-457200">
              <a:spcBef>
                <a:spcPct val="0"/>
              </a:spcBef>
            </a:pP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manual</a:t>
            </a:r>
            <a:r>
              <a:rPr lang="de-DE" sz="1800" dirty="0"/>
              <a:t> </a:t>
            </a:r>
            <a:r>
              <a:rPr lang="de-DE" sz="1800" dirty="0" err="1"/>
              <a:t>chucks</a:t>
            </a:r>
            <a:r>
              <a:rPr lang="de-DE" sz="1800" dirty="0"/>
              <a:t>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easily</a:t>
            </a:r>
            <a:r>
              <a:rPr lang="de-DE" sz="1800" dirty="0"/>
              <a:t> </a:t>
            </a:r>
            <a:r>
              <a:rPr lang="de-DE" sz="1800" dirty="0" err="1"/>
              <a:t>exchanged</a:t>
            </a:r>
            <a:r>
              <a:rPr lang="de-DE" sz="1800" dirty="0"/>
              <a:t>.</a:t>
            </a:r>
          </a:p>
          <a:p>
            <a:pPr marL="457200" indent="-457200">
              <a:spcBef>
                <a:spcPct val="0"/>
              </a:spcBef>
            </a:pPr>
            <a:endParaRPr lang="de-DE" dirty="0"/>
          </a:p>
          <a:p>
            <a:pPr marL="457200" indent="-457200">
              <a:spcBef>
                <a:spcPct val="0"/>
              </a:spcBef>
            </a:pPr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224878"/>
            <a:ext cx="8074557" cy="960702"/>
          </a:xfrm>
        </p:spPr>
        <p:txBody>
          <a:bodyPr/>
          <a:lstStyle/>
          <a:p>
            <a:r>
              <a:rPr lang="de-DE" dirty="0"/>
              <a:t>ROTA TP/TB/EP</a:t>
            </a: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sz="quarter" idx="10"/>
          </p:nvPr>
        </p:nvGraphicFramePr>
        <p:xfrm>
          <a:off x="163512" y="1394651"/>
          <a:ext cx="8870760" cy="440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5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5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Your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advantages</a:t>
                      </a:r>
                      <a:endParaRPr lang="de-DE" sz="1800" dirty="0"/>
                    </a:p>
                  </a:txBody>
                  <a:tcPr>
                    <a:solidFill>
                      <a:srgbClr val="004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Your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benefits</a:t>
                      </a:r>
                      <a:endParaRPr lang="de-DE" sz="1800" dirty="0"/>
                    </a:p>
                  </a:txBody>
                  <a:tcPr>
                    <a:solidFill>
                      <a:srgbClr val="0044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Very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large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through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-hole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Machining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all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standard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bar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diameters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Safe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lathe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chuck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process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operation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Control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of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closing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opening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via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electropneumatic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safety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control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unit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(SCHUNK ELKE 24/ESIS 24)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Wedge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hook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power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chuck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with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integrated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pneumatic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cylinder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Suitable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for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conventional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or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cycle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controlled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lathes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without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hydraulic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clamping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cylinder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Very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high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clamping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forces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already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at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a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standard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air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pressure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of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6 bar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Useable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pressure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range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between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2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8 bar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With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distributor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ring cover (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only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ROTA TP)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Better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protection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against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contamination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compared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our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competitors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Perfectly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suitable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for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lathes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without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hydraulic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cylinder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Quick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easy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changeover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manual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lathe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chucks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All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sides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of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the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functioning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parts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are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ground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hardened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High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run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-out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repeat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accuracy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Very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large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jaw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stroke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only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ROTA EP-LH/TB-LH)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Safe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variable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clamping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of</a:t>
                      </a:r>
                      <a:r>
                        <a:rPr lang="de-DE" sz="1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workpieces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over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interfering</a:t>
                      </a:r>
                      <a:r>
                        <a:rPr lang="de-DE" sz="15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5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contours</a:t>
                      </a:r>
                      <a:endParaRPr lang="de-DE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6331" y="1351849"/>
            <a:ext cx="6399276" cy="47336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Technology</a:t>
            </a:r>
          </a:p>
          <a:p>
            <a:pPr marL="457200" indent="-457200"/>
            <a:r>
              <a:rPr lang="de-DE" sz="1600" dirty="0">
                <a:sym typeface="Wingdings"/>
              </a:rPr>
              <a:t>    Distributor ring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Distributor ring cover (</a:t>
            </a:r>
            <a:r>
              <a:rPr lang="de-DE" sz="1600" dirty="0" err="1">
                <a:sym typeface="Wingdings"/>
              </a:rPr>
              <a:t>only</a:t>
            </a:r>
            <a:r>
              <a:rPr lang="de-DE" sz="1600" dirty="0">
                <a:sym typeface="Wingdings"/>
              </a:rPr>
              <a:t> ROTA TP)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rgbClr val="00B0F0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Profile </a:t>
            </a:r>
            <a:r>
              <a:rPr lang="de-DE" sz="1600" dirty="0" err="1">
                <a:sym typeface="Wingdings"/>
              </a:rPr>
              <a:t>sealing</a:t>
            </a:r>
            <a:r>
              <a:rPr lang="de-DE" sz="1600" dirty="0">
                <a:sym typeface="Wingdings"/>
              </a:rPr>
              <a:t> rings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rgbClr val="00B0F0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Integrated </a:t>
            </a:r>
            <a:r>
              <a:rPr lang="de-DE" sz="1600" dirty="0" err="1">
                <a:sym typeface="Wingdings"/>
              </a:rPr>
              <a:t>pneumatic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cylinder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rgbClr val="00B0F0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</a:t>
            </a:r>
            <a:r>
              <a:rPr lang="de-DE" sz="1600" dirty="0" err="1">
                <a:sym typeface="Wingdings"/>
              </a:rPr>
              <a:t>very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stable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base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jaws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rgbClr val="00B0F0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</a:t>
            </a:r>
            <a:r>
              <a:rPr lang="de-DE" sz="1600" dirty="0" err="1">
                <a:sym typeface="Wingdings"/>
              </a:rPr>
              <a:t>very</a:t>
            </a:r>
            <a:r>
              <a:rPr lang="de-DE" sz="1600" dirty="0">
                <a:sym typeface="Wingdings"/>
              </a:rPr>
              <a:t> large </a:t>
            </a:r>
            <a:r>
              <a:rPr lang="de-DE" sz="1600" dirty="0" err="1">
                <a:sym typeface="Wingdings"/>
              </a:rPr>
              <a:t>through</a:t>
            </a:r>
            <a:r>
              <a:rPr lang="de-DE" sz="1600" dirty="0">
                <a:sym typeface="Wingdings"/>
              </a:rPr>
              <a:t>-hole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rgbClr val="00B0F0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</a:t>
            </a:r>
            <a:r>
              <a:rPr lang="de-DE" sz="1600" dirty="0" err="1">
                <a:sym typeface="Wingdings"/>
              </a:rPr>
              <a:t>very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stable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wedge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hook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rgbClr val="00B0F0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</a:t>
            </a:r>
            <a:r>
              <a:rPr lang="de-DE" sz="1600" dirty="0" err="1">
                <a:sym typeface="Wingdings"/>
              </a:rPr>
              <a:t>long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piston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guidance</a:t>
            </a:r>
            <a:endParaRPr lang="de-DE" sz="1600" dirty="0"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</a:t>
            </a:r>
            <a:r>
              <a:rPr lang="de-DE" sz="1600" dirty="0" err="1">
                <a:sym typeface="Wingdings"/>
              </a:rPr>
              <a:t>integrated</a:t>
            </a:r>
            <a:r>
              <a:rPr lang="de-DE" sz="1600" dirty="0">
                <a:sym typeface="Wingdings"/>
              </a:rPr>
              <a:t> double check </a:t>
            </a:r>
            <a:r>
              <a:rPr lang="de-DE" sz="1600" dirty="0" err="1">
                <a:sym typeface="Wingdings"/>
              </a:rPr>
              <a:t>valve</a:t>
            </a:r>
            <a:endParaRPr lang="de-DE" sz="1600" b="1" dirty="0"/>
          </a:p>
          <a:p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sp>
        <p:nvSpPr>
          <p:cNvPr id="7" name="Flussdiagramm: Verbindungsstelle 6"/>
          <p:cNvSpPr/>
          <p:nvPr/>
        </p:nvSpPr>
        <p:spPr>
          <a:xfrm>
            <a:off x="624774" y="210569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Flussdiagramm: Verbindungsstelle 7"/>
          <p:cNvSpPr/>
          <p:nvPr/>
        </p:nvSpPr>
        <p:spPr>
          <a:xfrm>
            <a:off x="616307" y="24653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Flussdiagramm: Verbindungsstelle 8"/>
          <p:cNvSpPr/>
          <p:nvPr/>
        </p:nvSpPr>
        <p:spPr>
          <a:xfrm>
            <a:off x="616307" y="398434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" name="Flussdiagramm: Verbindungsstelle 9"/>
          <p:cNvSpPr/>
          <p:nvPr/>
        </p:nvSpPr>
        <p:spPr>
          <a:xfrm>
            <a:off x="616307" y="324682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Flussdiagramm: Verbindungsstelle 10"/>
          <p:cNvSpPr/>
          <p:nvPr/>
        </p:nvSpPr>
        <p:spPr>
          <a:xfrm>
            <a:off x="616307" y="43939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2" name="Flussdiagramm: Verbindungsstelle 11"/>
          <p:cNvSpPr/>
          <p:nvPr/>
        </p:nvSpPr>
        <p:spPr>
          <a:xfrm>
            <a:off x="616307" y="514972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" name="Flussdiagramm: Verbindungsstelle 12"/>
          <p:cNvSpPr/>
          <p:nvPr/>
        </p:nvSpPr>
        <p:spPr>
          <a:xfrm>
            <a:off x="616307" y="477181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" name="Flussdiagramm: Verbindungsstelle 13"/>
          <p:cNvSpPr/>
          <p:nvPr/>
        </p:nvSpPr>
        <p:spPr>
          <a:xfrm>
            <a:off x="622292" y="285977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Flussdiagramm: Verbindungsstelle 14"/>
          <p:cNvSpPr/>
          <p:nvPr/>
        </p:nvSpPr>
        <p:spPr>
          <a:xfrm>
            <a:off x="616307" y="360644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16" name="Picture 27" descr="M:\TV-FUTTER\Kataloge\Gesamtkatalog Drehfutter\Katalogbilder freigestellt 2007\JPG\ds-rota-tp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2058" y="2083132"/>
            <a:ext cx="4103942" cy="272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lussdiagramm: Verbindungsstelle 16"/>
          <p:cNvSpPr/>
          <p:nvPr/>
        </p:nvSpPr>
        <p:spPr>
          <a:xfrm>
            <a:off x="4655709" y="439998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Flussdiagramm: Verbindungsstelle 17"/>
          <p:cNvSpPr/>
          <p:nvPr/>
        </p:nvSpPr>
        <p:spPr>
          <a:xfrm>
            <a:off x="4749630" y="361558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Flussdiagramm: Verbindungsstelle 18"/>
          <p:cNvSpPr/>
          <p:nvPr/>
        </p:nvSpPr>
        <p:spPr>
          <a:xfrm>
            <a:off x="6547104" y="278969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0" name="Flussdiagramm: Verbindungsstelle 19"/>
          <p:cNvSpPr/>
          <p:nvPr/>
        </p:nvSpPr>
        <p:spPr>
          <a:xfrm>
            <a:off x="5861793" y="403692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Flussdiagramm: Verbindungsstelle 20"/>
          <p:cNvSpPr/>
          <p:nvPr/>
        </p:nvSpPr>
        <p:spPr>
          <a:xfrm>
            <a:off x="7011827" y="345713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Flussdiagramm: Verbindungsstelle 21"/>
          <p:cNvSpPr/>
          <p:nvPr/>
        </p:nvSpPr>
        <p:spPr>
          <a:xfrm>
            <a:off x="5578329" y="255803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" name="Flussdiagramm: Verbindungsstelle 22"/>
          <p:cNvSpPr/>
          <p:nvPr/>
        </p:nvSpPr>
        <p:spPr>
          <a:xfrm>
            <a:off x="6049636" y="341441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" name="Flussdiagramm: Verbindungsstelle 23"/>
          <p:cNvSpPr/>
          <p:nvPr/>
        </p:nvSpPr>
        <p:spPr>
          <a:xfrm>
            <a:off x="5065776" y="424153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Flussdiagramm: Verbindungsstelle 24"/>
          <p:cNvSpPr/>
          <p:nvPr/>
        </p:nvSpPr>
        <p:spPr>
          <a:xfrm>
            <a:off x="7589520" y="333519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6" name="Interaktive Schaltfläche: Nächste(r) oder Weiter 25">
            <a:hlinkClick r:id="rId3" action="ppaction://hlinkfile" highlightClick="1"/>
          </p:cNvPr>
          <p:cNvSpPr/>
          <p:nvPr/>
        </p:nvSpPr>
        <p:spPr>
          <a:xfrm>
            <a:off x="7755502" y="5541491"/>
            <a:ext cx="551253" cy="342842"/>
          </a:xfrm>
          <a:prstGeom prst="actionButtonForwardNex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680" y="0"/>
            <a:ext cx="736600" cy="1181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Technology</a:t>
            </a:r>
          </a:p>
          <a:p>
            <a:r>
              <a:rPr lang="de-DE" sz="1600" dirty="0"/>
              <a:t>    </a:t>
            </a:r>
            <a:r>
              <a:rPr lang="de-DE" sz="1600" dirty="0" err="1"/>
              <a:t>Screw</a:t>
            </a:r>
            <a:r>
              <a:rPr lang="de-DE" sz="1600" dirty="0"/>
              <a:t> </a:t>
            </a:r>
            <a:r>
              <a:rPr lang="de-DE" sz="1600" dirty="0" err="1"/>
              <a:t>cap</a:t>
            </a:r>
            <a:endParaRPr lang="de-DE" sz="1600" dirty="0"/>
          </a:p>
          <a:p>
            <a:r>
              <a:rPr lang="de-DE" sz="1600" dirty="0"/>
              <a:t>    double check </a:t>
            </a:r>
            <a:r>
              <a:rPr lang="de-DE" sz="1600" dirty="0" err="1"/>
              <a:t>valve</a:t>
            </a:r>
            <a:endParaRPr lang="de-DE" sz="1600" dirty="0"/>
          </a:p>
          <a:p>
            <a:r>
              <a:rPr lang="de-DE" sz="1600" dirty="0"/>
              <a:t>    </a:t>
            </a:r>
            <a:r>
              <a:rPr lang="de-DE" sz="1600" dirty="0" err="1"/>
              <a:t>distributor</a:t>
            </a:r>
            <a:r>
              <a:rPr lang="de-DE" sz="1600" dirty="0"/>
              <a:t> ring cover</a:t>
            </a:r>
          </a:p>
          <a:p>
            <a:r>
              <a:rPr lang="de-DE" sz="1600" dirty="0"/>
              <a:t>    </a:t>
            </a:r>
            <a:r>
              <a:rPr lang="de-DE" sz="1600" dirty="0" err="1"/>
              <a:t>profile</a:t>
            </a:r>
            <a:r>
              <a:rPr lang="de-DE" sz="1600" dirty="0"/>
              <a:t> </a:t>
            </a:r>
            <a:r>
              <a:rPr lang="de-DE" sz="1600" dirty="0" err="1"/>
              <a:t>sealing</a:t>
            </a:r>
            <a:r>
              <a:rPr lang="de-DE" sz="1600" dirty="0"/>
              <a:t> ring A</a:t>
            </a:r>
          </a:p>
          <a:p>
            <a:r>
              <a:rPr lang="de-DE" sz="1600" dirty="0"/>
              <a:t>    </a:t>
            </a:r>
            <a:r>
              <a:rPr lang="de-DE" sz="1600" dirty="0" err="1"/>
              <a:t>distributor</a:t>
            </a:r>
            <a:r>
              <a:rPr lang="de-DE" sz="1600" dirty="0"/>
              <a:t> ring</a:t>
            </a:r>
          </a:p>
          <a:p>
            <a:r>
              <a:rPr lang="de-DE" sz="1600" dirty="0"/>
              <a:t>    </a:t>
            </a:r>
            <a:r>
              <a:rPr lang="de-DE" sz="1600" dirty="0" err="1"/>
              <a:t>profile</a:t>
            </a:r>
            <a:r>
              <a:rPr lang="de-DE" sz="1600" dirty="0"/>
              <a:t> </a:t>
            </a:r>
            <a:r>
              <a:rPr lang="de-DE" sz="1600" dirty="0" err="1"/>
              <a:t>sealing</a:t>
            </a:r>
            <a:r>
              <a:rPr lang="de-DE" sz="1600" dirty="0"/>
              <a:t> ring B</a:t>
            </a:r>
          </a:p>
          <a:p>
            <a:r>
              <a:rPr lang="de-DE" sz="1600" dirty="0"/>
              <a:t>    </a:t>
            </a:r>
            <a:r>
              <a:rPr lang="de-DE" sz="1600" dirty="0" err="1"/>
              <a:t>air</a:t>
            </a:r>
            <a:r>
              <a:rPr lang="de-DE" sz="1600" dirty="0"/>
              <a:t> </a:t>
            </a:r>
            <a:r>
              <a:rPr lang="de-DE" sz="1600" dirty="0" err="1"/>
              <a:t>supply</a:t>
            </a:r>
            <a:r>
              <a:rPr lang="de-DE" sz="1600" dirty="0"/>
              <a:t> </a:t>
            </a:r>
            <a:r>
              <a:rPr lang="de-DE" sz="1600" dirty="0" err="1"/>
              <a:t>channel</a:t>
            </a:r>
            <a:r>
              <a:rPr lang="de-DE" sz="1600" dirty="0"/>
              <a:t> </a:t>
            </a:r>
            <a:r>
              <a:rPr lang="de-DE" sz="1600" dirty="0" err="1"/>
              <a:t>holes</a:t>
            </a:r>
            <a:endParaRPr lang="de-DE" sz="1600" dirty="0"/>
          </a:p>
          <a:p>
            <a:r>
              <a:rPr lang="de-DE" sz="1600" dirty="0"/>
              <a:t>    </a:t>
            </a:r>
            <a:r>
              <a:rPr lang="de-DE" sz="1600" dirty="0" err="1"/>
              <a:t>cylinder</a:t>
            </a:r>
            <a:r>
              <a:rPr lang="de-DE" sz="1600" dirty="0"/>
              <a:t> </a:t>
            </a:r>
            <a:r>
              <a:rPr lang="de-DE" sz="1600" dirty="0" err="1"/>
              <a:t>space</a:t>
            </a:r>
            <a:endParaRPr lang="de-DE" sz="16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b="1" dirty="0"/>
          </a:p>
          <a:p>
            <a:endParaRPr lang="de-DE" b="1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sp>
        <p:nvSpPr>
          <p:cNvPr id="7" name="Flussdiagramm: Verbindungsstelle 6"/>
          <p:cNvSpPr/>
          <p:nvPr/>
        </p:nvSpPr>
        <p:spPr>
          <a:xfrm>
            <a:off x="624774" y="210569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Flussdiagramm: Verbindungsstelle 7"/>
          <p:cNvSpPr/>
          <p:nvPr/>
        </p:nvSpPr>
        <p:spPr>
          <a:xfrm>
            <a:off x="616307" y="24653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Flussdiagramm: Verbindungsstelle 8"/>
          <p:cNvSpPr/>
          <p:nvPr/>
        </p:nvSpPr>
        <p:spPr>
          <a:xfrm>
            <a:off x="616307" y="398434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" name="Flussdiagramm: Verbindungsstelle 9"/>
          <p:cNvSpPr/>
          <p:nvPr/>
        </p:nvSpPr>
        <p:spPr>
          <a:xfrm>
            <a:off x="616307" y="324682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Flussdiagramm: Verbindungsstelle 10"/>
          <p:cNvSpPr/>
          <p:nvPr/>
        </p:nvSpPr>
        <p:spPr>
          <a:xfrm>
            <a:off x="616307" y="43939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2" name="Flussdiagramm: Verbindungsstelle 11"/>
          <p:cNvSpPr/>
          <p:nvPr/>
        </p:nvSpPr>
        <p:spPr>
          <a:xfrm>
            <a:off x="616307" y="477181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3" name="Flussdiagramm: Verbindungsstelle 12"/>
          <p:cNvSpPr/>
          <p:nvPr/>
        </p:nvSpPr>
        <p:spPr>
          <a:xfrm>
            <a:off x="622292" y="285977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Flussdiagramm: Verbindungsstelle 13"/>
          <p:cNvSpPr/>
          <p:nvPr/>
        </p:nvSpPr>
        <p:spPr>
          <a:xfrm>
            <a:off x="616307" y="360644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1" name="Picture 16" descr="M:\TV-FUTTER\Kataloge\Gesamtkatalog Drehfutter\Katalogbilder freigestellt 2007\JPG\ds-rota-tp-5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2091" y="1524187"/>
            <a:ext cx="3680655" cy="373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ussdiagramm: Verbindungsstelle 35"/>
          <p:cNvSpPr/>
          <p:nvPr/>
        </p:nvSpPr>
        <p:spPr>
          <a:xfrm>
            <a:off x="5143496" y="270132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Flussdiagramm: Verbindungsstelle 36"/>
          <p:cNvSpPr/>
          <p:nvPr/>
        </p:nvSpPr>
        <p:spPr>
          <a:xfrm>
            <a:off x="5237418" y="338798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8" name="Flussdiagramm: Verbindungsstelle 37"/>
          <p:cNvSpPr/>
          <p:nvPr/>
        </p:nvSpPr>
        <p:spPr>
          <a:xfrm>
            <a:off x="4183571" y="357961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9" name="Flussdiagramm: Verbindungsstelle 38"/>
          <p:cNvSpPr/>
          <p:nvPr/>
        </p:nvSpPr>
        <p:spPr>
          <a:xfrm>
            <a:off x="4312791" y="415448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Flussdiagramm: Verbindungsstelle 39"/>
          <p:cNvSpPr/>
          <p:nvPr/>
        </p:nvSpPr>
        <p:spPr>
          <a:xfrm>
            <a:off x="3990450" y="459378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1" name="Flussdiagramm: Verbindungsstelle 40"/>
          <p:cNvSpPr/>
          <p:nvPr/>
        </p:nvSpPr>
        <p:spPr>
          <a:xfrm>
            <a:off x="4312792" y="484176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2" name="Flussdiagramm: Verbindungsstelle 41"/>
          <p:cNvSpPr/>
          <p:nvPr/>
        </p:nvSpPr>
        <p:spPr>
          <a:xfrm>
            <a:off x="4633712" y="462553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3" name="Flussdiagramm: Verbindungsstelle 42"/>
          <p:cNvSpPr/>
          <p:nvPr/>
        </p:nvSpPr>
        <p:spPr>
          <a:xfrm>
            <a:off x="5237418" y="443533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24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680" y="0"/>
            <a:ext cx="736600" cy="1181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1" y="1604434"/>
            <a:ext cx="6077777" cy="4279899"/>
          </a:xfrm>
        </p:spPr>
        <p:txBody>
          <a:bodyPr/>
          <a:lstStyle/>
          <a:p>
            <a:r>
              <a:rPr lang="de-DE" sz="1800" b="1" dirty="0" err="1"/>
              <a:t>Opening</a:t>
            </a:r>
            <a:r>
              <a:rPr lang="de-DE" sz="1800" b="1" dirty="0"/>
              <a:t> </a:t>
            </a:r>
            <a:r>
              <a:rPr lang="de-DE" sz="1800" b="1" dirty="0" err="1"/>
              <a:t>and</a:t>
            </a:r>
            <a:r>
              <a:rPr lang="de-DE" sz="1800" b="1" dirty="0"/>
              <a:t> </a:t>
            </a:r>
            <a:r>
              <a:rPr lang="de-DE" sz="1800" b="1" dirty="0" err="1"/>
              <a:t>closing</a:t>
            </a:r>
            <a:r>
              <a:rPr lang="de-DE" sz="1800" b="1" dirty="0"/>
              <a:t> </a:t>
            </a:r>
            <a:r>
              <a:rPr lang="de-DE" sz="1800" b="1" dirty="0" err="1"/>
              <a:t>only</a:t>
            </a:r>
            <a:r>
              <a:rPr lang="de-DE" sz="1800" b="1" dirty="0"/>
              <a:t> </a:t>
            </a:r>
            <a:r>
              <a:rPr lang="de-DE" sz="1800" b="1" dirty="0" err="1"/>
              <a:t>possible</a:t>
            </a:r>
            <a:r>
              <a:rPr lang="de-DE" sz="1800" b="1" dirty="0"/>
              <a:t> </a:t>
            </a:r>
            <a:r>
              <a:rPr lang="de-DE" sz="1800" b="1" dirty="0" err="1"/>
              <a:t>at</a:t>
            </a:r>
            <a:r>
              <a:rPr lang="de-DE" sz="1800" b="1" dirty="0"/>
              <a:t> </a:t>
            </a:r>
            <a:r>
              <a:rPr lang="de-DE" sz="1800" b="1" dirty="0" err="1"/>
              <a:t>stopped</a:t>
            </a:r>
            <a:r>
              <a:rPr lang="de-DE" sz="1800" b="1" dirty="0"/>
              <a:t> </a:t>
            </a:r>
            <a:r>
              <a:rPr lang="de-DE" sz="1800" b="1" dirty="0" err="1"/>
              <a:t>machine</a:t>
            </a:r>
            <a:r>
              <a:rPr lang="de-DE" sz="1800" b="1" dirty="0"/>
              <a:t> spindle.</a:t>
            </a:r>
          </a:p>
          <a:p>
            <a:r>
              <a:rPr lang="de-DE" sz="1800" dirty="0"/>
              <a:t>The </a:t>
            </a:r>
            <a:r>
              <a:rPr lang="de-DE" sz="1800" dirty="0" err="1"/>
              <a:t>profile</a:t>
            </a:r>
            <a:r>
              <a:rPr lang="de-DE" sz="1800" dirty="0"/>
              <a:t> </a:t>
            </a:r>
            <a:r>
              <a:rPr lang="de-DE" sz="1800" dirty="0" err="1"/>
              <a:t>seals</a:t>
            </a:r>
            <a:r>
              <a:rPr lang="de-DE" sz="1800" dirty="0"/>
              <a:t> </a:t>
            </a:r>
            <a:r>
              <a:rPr lang="de-DE" sz="1800" dirty="0" err="1"/>
              <a:t>deform</a:t>
            </a:r>
            <a:r>
              <a:rPr lang="de-DE" sz="1800" dirty="0"/>
              <a:t> </a:t>
            </a:r>
            <a:r>
              <a:rPr lang="de-DE" sz="1800" dirty="0" err="1"/>
              <a:t>radially</a:t>
            </a:r>
            <a:r>
              <a:rPr lang="de-DE" sz="1800" dirty="0"/>
              <a:t> </a:t>
            </a:r>
            <a:r>
              <a:rPr lang="de-DE" sz="1800" dirty="0" err="1"/>
              <a:t>under</a:t>
            </a:r>
            <a:r>
              <a:rPr lang="de-DE" sz="1800" dirty="0"/>
              <a:t> </a:t>
            </a:r>
            <a:r>
              <a:rPr lang="de-DE" sz="1800" dirty="0" err="1"/>
              <a:t>pneumatic</a:t>
            </a:r>
            <a:r>
              <a:rPr lang="de-DE" sz="1800" dirty="0"/>
              <a:t> </a:t>
            </a:r>
            <a:r>
              <a:rPr lang="de-DE" sz="1800" dirty="0" err="1"/>
              <a:t>pressure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seal</a:t>
            </a:r>
            <a:r>
              <a:rPr lang="de-DE" sz="1800" dirty="0"/>
              <a:t> on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chuck</a:t>
            </a:r>
            <a:r>
              <a:rPr lang="de-DE" sz="1800" dirty="0"/>
              <a:t> </a:t>
            </a:r>
            <a:r>
              <a:rPr lang="de-DE" sz="1800" dirty="0" err="1"/>
              <a:t>body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fill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cylinder</a:t>
            </a:r>
            <a:r>
              <a:rPr lang="de-DE" sz="1800" dirty="0"/>
              <a:t> </a:t>
            </a:r>
            <a:r>
              <a:rPr lang="de-DE" sz="1800" dirty="0" err="1"/>
              <a:t>chamber</a:t>
            </a:r>
            <a:r>
              <a:rPr lang="de-DE" sz="1800" dirty="0"/>
              <a:t>. The </a:t>
            </a:r>
            <a:r>
              <a:rPr lang="de-DE" sz="1800" dirty="0" err="1"/>
              <a:t>reached</a:t>
            </a:r>
            <a:r>
              <a:rPr lang="de-DE" sz="1800" dirty="0"/>
              <a:t> </a:t>
            </a:r>
            <a:r>
              <a:rPr lang="de-DE" sz="1800" dirty="0" err="1"/>
              <a:t>air</a:t>
            </a:r>
            <a:r>
              <a:rPr lang="de-DE" sz="1800" dirty="0"/>
              <a:t> </a:t>
            </a:r>
            <a:r>
              <a:rPr lang="de-DE" sz="1800" dirty="0" err="1"/>
              <a:t>pressure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maintained</a:t>
            </a:r>
            <a:r>
              <a:rPr lang="de-DE" sz="1800" dirty="0"/>
              <a:t> </a:t>
            </a:r>
            <a:r>
              <a:rPr lang="de-DE" sz="1800" dirty="0" err="1"/>
              <a:t>permanently</a:t>
            </a:r>
            <a:r>
              <a:rPr lang="de-DE" sz="1800" dirty="0"/>
              <a:t> </a:t>
            </a:r>
            <a:r>
              <a:rPr lang="de-DE" sz="1800" dirty="0" err="1"/>
              <a:t>through</a:t>
            </a:r>
            <a:r>
              <a:rPr lang="de-DE" sz="1800" dirty="0"/>
              <a:t> a non-</a:t>
            </a:r>
            <a:r>
              <a:rPr lang="de-DE" sz="1800" dirty="0" err="1"/>
              <a:t>return</a:t>
            </a:r>
            <a:r>
              <a:rPr lang="de-DE" sz="1800" dirty="0"/>
              <a:t> </a:t>
            </a:r>
            <a:r>
              <a:rPr lang="de-DE" sz="1800" dirty="0" err="1"/>
              <a:t>valve</a:t>
            </a:r>
            <a:r>
              <a:rPr lang="de-DE" sz="1800" dirty="0"/>
              <a:t> 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chuck</a:t>
            </a:r>
            <a:r>
              <a:rPr lang="de-DE" sz="1800" dirty="0"/>
              <a:t>.</a:t>
            </a:r>
          </a:p>
          <a:p>
            <a:endParaRPr lang="de-DE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A8ABA-5D9B-472C-B7A5-3B32DD212C31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4136" y="3829419"/>
            <a:ext cx="2325311" cy="23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draft_4-3_0504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 SCH_PPT_Vorlage_4-3_0802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SCH_PPT_Vorlage_draft_4-3_050412</Template>
  <TotalTime>0</TotalTime>
  <Words>1681</Words>
  <Application>Microsoft Office PowerPoint</Application>
  <PresentationFormat>Bildschirmpräsentation (4:3)</PresentationFormat>
  <Paragraphs>457</Paragraphs>
  <Slides>40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Arial</vt:lpstr>
      <vt:lpstr>Calibri</vt:lpstr>
      <vt:lpstr>Wingdings</vt:lpstr>
      <vt:lpstr>SCH_PPT_Vorlage_draft_4-3_050412</vt:lpstr>
      <vt:lpstr> SCH_PPT_Vorlage_4-3_080212</vt:lpstr>
      <vt:lpstr>PowerPoint-Präsentation</vt:lpstr>
      <vt:lpstr>ROTA TP/TB/EP</vt:lpstr>
      <vt:lpstr>ROTA TP</vt:lpstr>
      <vt:lpstr>ROTA TP/TB/EP</vt:lpstr>
      <vt:lpstr>ROTA TP/TB/EP</vt:lpstr>
      <vt:lpstr>ROTA TP/TB/EP</vt:lpstr>
      <vt:lpstr>ROTA TP/TB/EP</vt:lpstr>
      <vt:lpstr>ROTA TP/TB/EP</vt:lpstr>
      <vt:lpstr>ROTA TP/TB/EP</vt:lpstr>
      <vt:lpstr>ROTA TP/TB/EP</vt:lpstr>
      <vt:lpstr>ROTA TB-LH/EP-LH</vt:lpstr>
      <vt:lpstr>ROTA TB-LH/EP-LH</vt:lpstr>
      <vt:lpstr>ROTA TB-LH/EP-LH</vt:lpstr>
      <vt:lpstr>ROTA TB-LH/EP-LH</vt:lpstr>
      <vt:lpstr>ROTA TP/TB/EP</vt:lpstr>
      <vt:lpstr>ROTA TP/TB/EP</vt:lpstr>
      <vt:lpstr>ROTA TP/TB/EP</vt:lpstr>
      <vt:lpstr>ROTA TP/TB/EP</vt:lpstr>
      <vt:lpstr>ROTA TP/TB/EP</vt:lpstr>
      <vt:lpstr>ROTA TP/TB/EP</vt:lpstr>
      <vt:lpstr>ROTA TB-AZ</vt:lpstr>
      <vt:lpstr>ROTA TB-AZ</vt:lpstr>
      <vt:lpstr>ROTA TP</vt:lpstr>
      <vt:lpstr>ROTA TP</vt:lpstr>
      <vt:lpstr>ROTA TB</vt:lpstr>
      <vt:lpstr>ROTA TB</vt:lpstr>
      <vt:lpstr>Function check valve</vt:lpstr>
      <vt:lpstr>Function check valve</vt:lpstr>
      <vt:lpstr>ROTA TB-LH</vt:lpstr>
      <vt:lpstr>ROTA TB-LH</vt:lpstr>
      <vt:lpstr>ROTA EP</vt:lpstr>
      <vt:lpstr>ROTA EP</vt:lpstr>
      <vt:lpstr>ROTA EP-LH </vt:lpstr>
      <vt:lpstr>ROTA EP-LH</vt:lpstr>
      <vt:lpstr>ROTA TP</vt:lpstr>
      <vt:lpstr>ROTA TP</vt:lpstr>
      <vt:lpstr>ROTA TP/TB/EP</vt:lpstr>
      <vt:lpstr>ROTA TB</vt:lpstr>
      <vt:lpstr>ROTA TB</vt:lpstr>
      <vt:lpstr>PowerPoint-Präsentation</vt:lpstr>
    </vt:vector>
  </TitlesOfParts>
  <Company>SCHUNK GmbH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</dc:title>
  <dc:creator>Ann-Kathrin Ockenfuß</dc:creator>
  <cp:lastModifiedBy>Hensler, Sarah</cp:lastModifiedBy>
  <cp:revision>28</cp:revision>
  <dcterms:created xsi:type="dcterms:W3CDTF">2013-01-29T14:41:32Z</dcterms:created>
  <dcterms:modified xsi:type="dcterms:W3CDTF">2021-09-23T05:47:59Z</dcterms:modified>
</cp:coreProperties>
</file>