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42"/>
  </p:notesMasterIdLst>
  <p:handoutMasterIdLst>
    <p:handoutMasterId r:id="rId43"/>
  </p:handoutMasterIdLst>
  <p:sldIdLst>
    <p:sldId id="538" r:id="rId3"/>
    <p:sldId id="312" r:id="rId4"/>
    <p:sldId id="313" r:id="rId5"/>
    <p:sldId id="314" r:id="rId6"/>
    <p:sldId id="315" r:id="rId7"/>
    <p:sldId id="316" r:id="rId8"/>
    <p:sldId id="318" r:id="rId9"/>
    <p:sldId id="350" r:id="rId10"/>
    <p:sldId id="351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54" r:id="rId36"/>
    <p:sldId id="355" r:id="rId37"/>
    <p:sldId id="346" r:id="rId38"/>
    <p:sldId id="352" r:id="rId39"/>
    <p:sldId id="353" r:id="rId40"/>
    <p:sldId id="279" r:id="rId41"/>
  </p:sldIdLst>
  <p:sldSz cx="9144000" cy="6858000" type="screen4x3"/>
  <p:notesSz cx="6648450" cy="98504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5">
          <p15:clr>
            <a:srgbClr val="A4A3A4"/>
          </p15:clr>
        </p15:guide>
        <p15:guide id="2" pos="4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6B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07" autoAdjust="0"/>
  </p:normalViewPr>
  <p:slideViewPr>
    <p:cSldViewPr snapToGrid="0" snapToObjects="1">
      <p:cViewPr varScale="1">
        <p:scale>
          <a:sx n="106" d="100"/>
          <a:sy n="106" d="100"/>
        </p:scale>
        <p:origin x="1008" y="102"/>
      </p:cViewPr>
      <p:guideLst>
        <p:guide orient="horz" pos="1085"/>
        <p:guide pos="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0995" cy="4925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65916" y="0"/>
            <a:ext cx="2880995" cy="4925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56206"/>
            <a:ext cx="2880995" cy="4925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65916" y="9356206"/>
            <a:ext cx="2880995" cy="4925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0995" cy="4925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65916" y="0"/>
            <a:ext cx="2880995" cy="4925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62013" y="738188"/>
            <a:ext cx="4924425" cy="3694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4845" y="4678958"/>
            <a:ext cx="5318760" cy="443269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56206"/>
            <a:ext cx="2880995" cy="4925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65916" y="9356206"/>
            <a:ext cx="2880995" cy="4925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6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41299" y="206907"/>
            <a:ext cx="8661401" cy="762529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</a:t>
            </a:r>
            <a:r>
              <a:rPr lang="de-DE" dirty="0" err="1"/>
              <a:t>Powerpoint</a:t>
            </a:r>
            <a:r>
              <a:rPr lang="de-DE" dirty="0"/>
              <a:t>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260327" y="909638"/>
            <a:ext cx="8642373" cy="50720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260327" y="1066800"/>
            <a:ext cx="4298973" cy="4914899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41299" y="206907"/>
            <a:ext cx="8661401" cy="762529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</a:t>
            </a:r>
            <a:r>
              <a:rPr lang="de-DE" dirty="0" err="1"/>
              <a:t>Powerpoint</a:t>
            </a:r>
            <a:r>
              <a:rPr lang="de-DE" dirty="0"/>
              <a:t>-Folie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909638"/>
            <a:ext cx="4140200" cy="507206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936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19988"/>
            <a:ext cx="4152902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979331"/>
            <a:ext cx="4127499" cy="4656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1"/>
          </p:nvPr>
        </p:nvSpPr>
        <p:spPr>
          <a:xfrm>
            <a:off x="4876800" y="2616200"/>
            <a:ext cx="3683000" cy="36957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7" y="2367488"/>
            <a:ext cx="7962903" cy="659344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1" y="3026831"/>
            <a:ext cx="7937500" cy="440269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11"/>
          </p:nvPr>
        </p:nvSpPr>
        <p:spPr>
          <a:xfrm>
            <a:off x="596901" y="3835400"/>
            <a:ext cx="7899399" cy="24765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353940" y="6450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5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44" y="1604434"/>
            <a:ext cx="3951289" cy="42375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5293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04" y="6317852"/>
            <a:ext cx="9143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400" dirty="0" err="1">
                <a:solidFill>
                  <a:srgbClr val="FFFFFF"/>
                </a:solidFill>
                <a:latin typeface="Calibri"/>
                <a:cs typeface="Calibri"/>
              </a:rPr>
              <a:t>www.schunk.com</a:t>
            </a:r>
            <a:endParaRPr lang="de-DE" sz="1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Bild 5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  <p:pic>
        <p:nvPicPr>
          <p:cNvPr id="7" name="Bild 6" descr="TOOLS_RS_NEU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4" y="4457701"/>
            <a:ext cx="1913922" cy="191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it-IT"/>
              <a:t>ROTA NCR I ROTA NCR-A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704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17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3695" cy="68580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398" y="3397778"/>
            <a:ext cx="8229600" cy="71702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4055531"/>
            <a:ext cx="5333999" cy="406400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Unterüberschrift der Präsentation</a:t>
            </a:r>
          </a:p>
        </p:txBody>
      </p:sp>
      <p:pic>
        <p:nvPicPr>
          <p:cNvPr id="7" name="Bild 6" descr="LOGOBALKEN_NE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12"/>
            <a:ext cx="9143391" cy="158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324600"/>
            <a:ext cx="9143696" cy="5334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/>
          <a:stretch>
            <a:fillRect/>
          </a:stretch>
        </p:blipFill>
        <p:spPr>
          <a:xfrm>
            <a:off x="0" y="6165375"/>
            <a:ext cx="9144000" cy="646883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353940" y="6450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3523C3B-5D33-407A-A10C-5291B8EDC4D2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10" name="Grafik 9" descr="_SCHUNKGreiferKlammer_0114_ohneB_DE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754586" y="8792"/>
            <a:ext cx="756363" cy="120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  <p:sldLayoutId id="2147483663" r:id="rId3"/>
    <p:sldLayoutId id="2147483652" r:id="rId4"/>
    <p:sldLayoutId id="2147483660" r:id="rId5"/>
    <p:sldLayoutId id="2147483657" r:id="rId6"/>
    <p:sldLayoutId id="2147483671" r:id="rId7"/>
    <p:sldLayoutId id="2147483672" r:id="rId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04" y="6261100"/>
            <a:ext cx="9143696" cy="596900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BALKEN_FOLIE2_NEU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5118"/>
            <a:ext cx="9144000" cy="61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file:///\\Hage\hpw\DATEN\VERTRIEB\TV%20Spanntechnik%20Mengen\Schulungen\Filme\Renderfilme\Renderfilme%20im%20WMV-Format\ROTA_TB.wmv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://www.de.schunk.com/schunk/schunk_websites/products/products_level_1_overview_typ4.html?product_level_1=245&amp;product_level_2=0&amp;product_level_3=0&amp;country=DEU&amp;lngCode=DE&amp;lngCode2=DE" TargetMode="External"/><Relationship Id="rId18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jpeg"/><Relationship Id="rId17" Type="http://schemas.openxmlformats.org/officeDocument/2006/relationships/hyperlink" Target="http://www.de.schunk.com/schunk/schunk_websites/products/products_level_1_overview_typ4.html?product_level_1=248&amp;product_level_2=0&amp;product_level_3=0&amp;country=DEU&amp;lngCode=DE&amp;lngCode2=DE" TargetMode="External"/><Relationship Id="rId2" Type="http://schemas.openxmlformats.org/officeDocument/2006/relationships/image" Target="../media/image9.jpeg"/><Relationship Id="rId16" Type="http://schemas.openxmlformats.org/officeDocument/2006/relationships/image" Target="../media/image20.jpe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hyperlink" Target="http://www.de.schunk.com/schunk/schunk_websites/products/products_level_1_overview_typ4.html?product_level_1=246&amp;product_level_2=0&amp;product_level_3=0&amp;country=DEU&amp;lngCode=DE&amp;lngCode2=DE" TargetMode="External"/><Relationship Id="rId5" Type="http://schemas.openxmlformats.org/officeDocument/2006/relationships/image" Target="../media/image12.png"/><Relationship Id="rId15" Type="http://schemas.openxmlformats.org/officeDocument/2006/relationships/hyperlink" Target="http://www.de.schunk.com/schunk/schunk_websites/products/products_level_1_overview_typ4.html?product_level_1=247&amp;product_level_2=0&amp;product_level_3=0&amp;country=DEU&amp;lngCode=DE&amp;lngCode2=DE" TargetMode="External"/><Relationship Id="rId10" Type="http://schemas.openxmlformats.org/officeDocument/2006/relationships/image" Target="../media/image17.jpeg"/><Relationship Id="rId19" Type="http://schemas.openxmlformats.org/officeDocument/2006/relationships/hyperlink" Target="http://www.de.schunk.com/schunk/schunk_websites/products/products_level_1_overview_typ4.html?product_level_1=249&amp;product_level_2=0&amp;product_level_3=0&amp;country=DEU&amp;lngCode=DE&amp;lngCode2=DE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file:///\\HAGE\HPW\DATEN\VERTRIEB\TV%20Spanntechnik%20Mengen\Schulungen\Drehfutter\Kraftspannfutter\ROTA%20TB-TP\Rota_TP_Korrektur.wmv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TP / TB / EP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Pneumatische Vorderendfutter</a:t>
            </a:r>
          </a:p>
        </p:txBody>
      </p:sp>
      <p:pic>
        <p:nvPicPr>
          <p:cNvPr id="10" name="Picture 6" descr="M:\TV-FUTTER\Kataloge\Gesamtkatalog Drehfutter\Katalogbilder freigestellt 2007\JPG\TP_200_52_Titelbild-kl.jpg">
            <a:extLst>
              <a:ext uri="{FF2B5EF4-FFF2-40B4-BE49-F238E27FC236}">
                <a16:creationId xmlns:a16="http://schemas.microsoft.com/office/drawing/2014/main" id="{4BD7D16F-0DC1-4054-8B7F-4B6447076C46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93155" y="718623"/>
            <a:ext cx="3157690" cy="316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1" y="1604434"/>
            <a:ext cx="5446841" cy="4279899"/>
          </a:xfrm>
        </p:spPr>
        <p:txBody>
          <a:bodyPr/>
          <a:lstStyle/>
          <a:p>
            <a:r>
              <a:rPr lang="de-DE" sz="1800" b="1" dirty="0"/>
              <a:t>Das Spannen und Öffnen ist nur im Stillstand möglich</a:t>
            </a:r>
          </a:p>
          <a:p>
            <a:r>
              <a:rPr lang="de-DE" sz="1800" dirty="0"/>
              <a:t>Die Profildichtung wird durch Druckluft am Futteraußendurchmesser angelegt und die Zylinderkammer wird </a:t>
            </a:r>
            <a:r>
              <a:rPr lang="de-DE" sz="1800" dirty="0" err="1"/>
              <a:t>befüllt</a:t>
            </a:r>
            <a:r>
              <a:rPr lang="de-DE" sz="1800" dirty="0"/>
              <a:t>. Die aufgebaute Druckluft wird durch ein Rückschlagventil permanent im Futter gehalten.</a:t>
            </a:r>
          </a:p>
          <a:p>
            <a:endParaRPr lang="de-DE" sz="18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6752" y="1604434"/>
            <a:ext cx="2926177" cy="291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1" y="1604434"/>
            <a:ext cx="6461825" cy="4279899"/>
          </a:xfrm>
        </p:spPr>
        <p:txBody>
          <a:bodyPr/>
          <a:lstStyle/>
          <a:p>
            <a:r>
              <a:rPr lang="de-DE" sz="1800" b="1" dirty="0"/>
              <a:t>Die SCHUNK-Profildichtung hat durch Eigenelastizität abgehoben</a:t>
            </a:r>
          </a:p>
          <a:p>
            <a:r>
              <a:rPr lang="de-DE" sz="1800" dirty="0"/>
              <a:t>Der Spanndruck wird im Zylinder permanent gehalten und das Futter kann rotieren.</a:t>
            </a:r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r>
              <a:rPr lang="de-DE" sz="1800" b="1" dirty="0"/>
              <a:t>Auch für den stationären Einsatz lieferbar</a:t>
            </a:r>
          </a:p>
          <a:p>
            <a:endParaRPr lang="de-DE" sz="1800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7759" y="1781556"/>
            <a:ext cx="1926399" cy="187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9471" y="4175126"/>
            <a:ext cx="1944687" cy="173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TB-LH/EP-LH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14" descr="M:\TV-FUTTER\Kataloge\Gesamtkatalog Drehfutter\Katalogbilder freigestellt 2007\JPG\ds-rota-tp-3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0088" y="1598013"/>
            <a:ext cx="3849624" cy="416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TB-LH/EP-LH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sz="1800" dirty="0"/>
              <a:t>Die Technik der Vorderendfutter mit Eil- und </a:t>
            </a:r>
            <a:r>
              <a:rPr lang="de-DE" sz="1800" dirty="0" err="1"/>
              <a:t>Spannhub</a:t>
            </a:r>
            <a:r>
              <a:rPr lang="de-DE" sz="1800" dirty="0"/>
              <a:t> (LH) beruht auf einem Futterkolben mit zwei unterschiedlichen Übersetzungsverhältnissen.</a:t>
            </a:r>
          </a:p>
          <a:p>
            <a:pPr>
              <a:spcBef>
                <a:spcPct val="0"/>
              </a:spcBef>
            </a:pPr>
            <a:endParaRPr lang="de-DE" sz="1800" dirty="0"/>
          </a:p>
          <a:p>
            <a:pPr marL="457200" indent="-457200">
              <a:spcBef>
                <a:spcPct val="0"/>
              </a:spcBef>
              <a:buFont typeface="Wingdings" pitchFamily="2" charset="2"/>
              <a:buChar char="à"/>
            </a:pPr>
            <a:r>
              <a:rPr lang="de-DE" sz="1800" dirty="0">
                <a:sym typeface="Wingdings" pitchFamily="2" charset="2"/>
              </a:rPr>
              <a:t>Einsetzbar ist diese Technik nur in der Außenspannung!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Char char="à"/>
            </a:pPr>
            <a:r>
              <a:rPr lang="de-DE" sz="1800" dirty="0">
                <a:sym typeface="Wingdings" pitchFamily="2" charset="2"/>
              </a:rPr>
              <a:t>geringer Luftverbrauch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Char char="à"/>
            </a:pPr>
            <a:r>
              <a:rPr lang="de-DE" sz="1800" dirty="0">
                <a:sym typeface="Wingdings" pitchFamily="2" charset="2"/>
              </a:rPr>
              <a:t>großer, schneller Backenhub in Kombination mit max. Spannkraft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Char char="à"/>
            </a:pPr>
            <a:r>
              <a:rPr lang="de-DE" sz="1800" dirty="0">
                <a:sym typeface="Wingdings" pitchFamily="2" charset="2"/>
              </a:rPr>
              <a:t>durch große Futterbohrung  ausgezeichnete Bearbeitung von großen Rohren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Char char="à"/>
            </a:pPr>
            <a:r>
              <a:rPr lang="de-DE" sz="1800" dirty="0">
                <a:sym typeface="Wingdings" pitchFamily="2" charset="2"/>
              </a:rPr>
              <a:t>Bearbeitung von Flanschteilen ist möglich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Char char="à"/>
            </a:pPr>
            <a:r>
              <a:rPr lang="de-DE" sz="1800" dirty="0">
                <a:sym typeface="Wingdings" pitchFamily="2" charset="2"/>
              </a:rPr>
              <a:t>Luftzufuhrsystem über Schwebering  es entfallen Drehdurchführungen</a:t>
            </a:r>
            <a:endParaRPr lang="de-DE" sz="1800" dirty="0"/>
          </a:p>
          <a:p>
            <a:pPr>
              <a:spcBef>
                <a:spcPct val="0"/>
              </a:spcBef>
            </a:pPr>
            <a:endParaRPr lang="de-DE" sz="1800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TB-LH/EP-LH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 err="1"/>
              <a:t>Eilhub</a:t>
            </a:r>
            <a:endParaRPr lang="de-DE" b="1" dirty="0"/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 </a:t>
            </a:r>
            <a:r>
              <a:rPr lang="de-DE" sz="1800" dirty="0" err="1"/>
              <a:t>Eilhub</a:t>
            </a:r>
            <a:endParaRPr lang="de-DE" sz="1800" dirty="0"/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 </a:t>
            </a:r>
            <a:r>
              <a:rPr lang="de-DE" sz="1800" dirty="0" err="1"/>
              <a:t>Spannhub</a:t>
            </a:r>
            <a:endParaRPr lang="de-DE" sz="1800" dirty="0"/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 Kolben</a:t>
            </a:r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 Grundbacke</a:t>
            </a:r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 extrem große Durchgangsbohrung</a:t>
            </a:r>
          </a:p>
          <a:p>
            <a:pPr marL="342900" indent="-342900"/>
            <a:endParaRPr lang="de-DE" sz="1800" dirty="0"/>
          </a:p>
          <a:p>
            <a:pPr marL="342900" indent="-342900"/>
            <a:r>
              <a:rPr lang="de-DE" b="1" dirty="0" err="1"/>
              <a:t>Spannhub</a:t>
            </a:r>
            <a:endParaRPr lang="de-DE" b="1" dirty="0"/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 </a:t>
            </a:r>
            <a:r>
              <a:rPr lang="de-DE" sz="1800" dirty="0" err="1"/>
              <a:t>Eilhub</a:t>
            </a:r>
            <a:endParaRPr lang="de-DE" sz="1800" dirty="0"/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 </a:t>
            </a:r>
            <a:r>
              <a:rPr lang="de-DE" sz="1800" dirty="0" err="1"/>
              <a:t>Spannhub</a:t>
            </a:r>
            <a:endParaRPr lang="de-DE" sz="1800" dirty="0"/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 Kolben</a:t>
            </a:r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 Grundbacke</a:t>
            </a:r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 extrem große Durchgangsbohrung</a:t>
            </a:r>
          </a:p>
          <a:p>
            <a:pPr marL="342900" indent="-342900"/>
            <a:endParaRPr lang="de-DE" b="1" dirty="0"/>
          </a:p>
          <a:p>
            <a:pPr marL="342900" indent="-342900"/>
            <a:endParaRPr lang="de-DE" sz="1800" dirty="0"/>
          </a:p>
          <a:p>
            <a:pPr marL="342900" indent="-342900">
              <a:buFontTx/>
              <a:buAutoNum type="arabicPeriod"/>
            </a:pPr>
            <a:endParaRPr lang="de-DE" sz="1800" dirty="0"/>
          </a:p>
          <a:p>
            <a:pPr marL="342900" indent="-342900">
              <a:buFontTx/>
              <a:buAutoNum type="arabicPeriod"/>
            </a:pPr>
            <a:endParaRPr lang="de-DE" dirty="0"/>
          </a:p>
          <a:p>
            <a:pPr marL="342900" indent="-342900"/>
            <a:endParaRPr lang="de-DE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941" y="1576896"/>
            <a:ext cx="2133600" cy="1907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8" y="4068755"/>
            <a:ext cx="2133599" cy="188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lussdiagramm: Verbindungsstelle 8"/>
          <p:cNvSpPr/>
          <p:nvPr/>
        </p:nvSpPr>
        <p:spPr>
          <a:xfrm>
            <a:off x="633241" y="203253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Flussdiagramm: Verbindungsstelle 9"/>
          <p:cNvSpPr/>
          <p:nvPr/>
        </p:nvSpPr>
        <p:spPr>
          <a:xfrm>
            <a:off x="624774" y="238301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Flussdiagramm: Verbindungsstelle 10"/>
          <p:cNvSpPr/>
          <p:nvPr/>
        </p:nvSpPr>
        <p:spPr>
          <a:xfrm>
            <a:off x="633918" y="303651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Flussdiagramm: Verbindungsstelle 11"/>
          <p:cNvSpPr/>
          <p:nvPr/>
        </p:nvSpPr>
        <p:spPr>
          <a:xfrm>
            <a:off x="621615" y="269518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Flussdiagramm: Verbindungsstelle 12"/>
          <p:cNvSpPr/>
          <p:nvPr/>
        </p:nvSpPr>
        <p:spPr>
          <a:xfrm>
            <a:off x="643062" y="337784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Flussdiagramm: Verbindungsstelle 13"/>
          <p:cNvSpPr/>
          <p:nvPr/>
        </p:nvSpPr>
        <p:spPr>
          <a:xfrm>
            <a:off x="7250515" y="220627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Flussdiagramm: Verbindungsstelle 14"/>
          <p:cNvSpPr/>
          <p:nvPr/>
        </p:nvSpPr>
        <p:spPr>
          <a:xfrm>
            <a:off x="7381012" y="281098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Flussdiagramm: Verbindungsstelle 15"/>
          <p:cNvSpPr/>
          <p:nvPr/>
        </p:nvSpPr>
        <p:spPr>
          <a:xfrm>
            <a:off x="8037576" y="2285499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Flussdiagramm: Verbindungsstelle 16"/>
          <p:cNvSpPr/>
          <p:nvPr/>
        </p:nvSpPr>
        <p:spPr>
          <a:xfrm>
            <a:off x="6891417" y="280183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Flussdiagramm: Verbindungsstelle 17"/>
          <p:cNvSpPr/>
          <p:nvPr/>
        </p:nvSpPr>
        <p:spPr>
          <a:xfrm>
            <a:off x="6417948" y="2392156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Flussdiagramm: Verbindungsstelle 18"/>
          <p:cNvSpPr/>
          <p:nvPr/>
        </p:nvSpPr>
        <p:spPr>
          <a:xfrm>
            <a:off x="7277946" y="465217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Flussdiagramm: Verbindungsstelle 19"/>
          <p:cNvSpPr/>
          <p:nvPr/>
        </p:nvSpPr>
        <p:spPr>
          <a:xfrm>
            <a:off x="7438358" y="510630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Flussdiagramm: Verbindungsstelle 20"/>
          <p:cNvSpPr/>
          <p:nvPr/>
        </p:nvSpPr>
        <p:spPr>
          <a:xfrm>
            <a:off x="8046720" y="453637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Flussdiagramm: Verbindungsstelle 21"/>
          <p:cNvSpPr/>
          <p:nvPr/>
        </p:nvSpPr>
        <p:spPr>
          <a:xfrm>
            <a:off x="7079260" y="542320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Flussdiagramm: Verbindungsstelle 22"/>
          <p:cNvSpPr/>
          <p:nvPr/>
        </p:nvSpPr>
        <p:spPr>
          <a:xfrm>
            <a:off x="6605791" y="512459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Flussdiagramm: Verbindungsstelle 23"/>
          <p:cNvSpPr/>
          <p:nvPr/>
        </p:nvSpPr>
        <p:spPr>
          <a:xfrm>
            <a:off x="624097" y="444154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Flussdiagramm: Verbindungsstelle 24"/>
          <p:cNvSpPr/>
          <p:nvPr/>
        </p:nvSpPr>
        <p:spPr>
          <a:xfrm>
            <a:off x="615630" y="479202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Flussdiagramm: Verbindungsstelle 25"/>
          <p:cNvSpPr/>
          <p:nvPr/>
        </p:nvSpPr>
        <p:spPr>
          <a:xfrm>
            <a:off x="624774" y="544552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Flussdiagramm: Verbindungsstelle 26"/>
          <p:cNvSpPr/>
          <p:nvPr/>
        </p:nvSpPr>
        <p:spPr>
          <a:xfrm>
            <a:off x="612471" y="510419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Flussdiagramm: Verbindungsstelle 27"/>
          <p:cNvSpPr/>
          <p:nvPr/>
        </p:nvSpPr>
        <p:spPr>
          <a:xfrm>
            <a:off x="633918" y="578685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TB-LH/EP-LH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Funktionsprinzip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0494" y="2061196"/>
            <a:ext cx="7442852" cy="3612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7"/>
          <p:cNvSpPr txBox="1">
            <a:spLocks noChangeArrowheads="1"/>
          </p:cNvSpPr>
          <p:nvPr/>
        </p:nvSpPr>
        <p:spPr bwMode="auto">
          <a:xfrm>
            <a:off x="581724" y="5671439"/>
            <a:ext cx="2520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Eil- und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Spannhub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</p:spPr>
        <p:txBody>
          <a:bodyPr/>
          <a:lstStyle/>
          <a:p>
            <a:r>
              <a:rPr lang="de-DE" b="1" dirty="0"/>
              <a:t>Drahtlose Spanndruckabfrage</a:t>
            </a:r>
          </a:p>
          <a:p>
            <a:r>
              <a:rPr lang="de-DE" sz="1800" dirty="0"/>
              <a:t>Optional für alle pneumatischen Vorderendfutter</a:t>
            </a:r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8" name="Picture 2" descr="M:\TV-FUTTER\Kataloge\Gesamtkatalog Drehfutter\Katalogbilder freigestellt 2007\JPG\ds-rota-tp-4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8524" y="2382807"/>
            <a:ext cx="3673418" cy="370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lussdiagramm: Verbindungsstelle 19"/>
          <p:cNvSpPr/>
          <p:nvPr/>
        </p:nvSpPr>
        <p:spPr>
          <a:xfrm>
            <a:off x="682119" y="245616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Flussdiagramm: Verbindungsstelle 20"/>
          <p:cNvSpPr/>
          <p:nvPr/>
        </p:nvSpPr>
        <p:spPr>
          <a:xfrm>
            <a:off x="673652" y="280663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Flussdiagramm: Verbindungsstelle 21"/>
          <p:cNvSpPr/>
          <p:nvPr/>
        </p:nvSpPr>
        <p:spPr>
          <a:xfrm>
            <a:off x="682796" y="346013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Flussdiagramm: Verbindungsstelle 22"/>
          <p:cNvSpPr/>
          <p:nvPr/>
        </p:nvSpPr>
        <p:spPr>
          <a:xfrm>
            <a:off x="670493" y="311880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Flussdiagramm: Verbindungsstelle 23"/>
          <p:cNvSpPr/>
          <p:nvPr/>
        </p:nvSpPr>
        <p:spPr>
          <a:xfrm>
            <a:off x="691940" y="380146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860417" y="2382807"/>
            <a:ext cx="2160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Empfänger Antenne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48225" y="2718087"/>
            <a:ext cx="2160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Schutzkappe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54321" y="3016791"/>
            <a:ext cx="2160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Sendeeinheit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854321" y="3355119"/>
            <a:ext cx="2160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Empfänger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843207" y="3725533"/>
            <a:ext cx="3975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Drucksensor verbunden mit Zylinder</a:t>
            </a:r>
          </a:p>
        </p:txBody>
      </p:sp>
      <p:sp>
        <p:nvSpPr>
          <p:cNvPr id="30" name="Flussdiagramm: Verbindungsstelle 29"/>
          <p:cNvSpPr/>
          <p:nvPr/>
        </p:nvSpPr>
        <p:spPr>
          <a:xfrm>
            <a:off x="6387321" y="263597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Flussdiagramm: Verbindungsstelle 30"/>
          <p:cNvSpPr/>
          <p:nvPr/>
        </p:nvSpPr>
        <p:spPr>
          <a:xfrm>
            <a:off x="5501246" y="4082636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Flussdiagramm: Verbindungsstelle 31"/>
          <p:cNvSpPr/>
          <p:nvPr/>
        </p:nvSpPr>
        <p:spPr>
          <a:xfrm>
            <a:off x="5595167" y="445550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Flussdiagramm: Verbindungsstelle 32"/>
          <p:cNvSpPr/>
          <p:nvPr/>
        </p:nvSpPr>
        <p:spPr>
          <a:xfrm>
            <a:off x="7806663" y="306699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4" name="Flussdiagramm: Verbindungsstelle 33"/>
          <p:cNvSpPr/>
          <p:nvPr/>
        </p:nvSpPr>
        <p:spPr>
          <a:xfrm>
            <a:off x="7225230" y="429705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Drahtlose Spanndruckabfrage – Vorteile im Überblick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1800" dirty="0"/>
              <a:t> dauerhafte Kontrolle des Spanndrucks auch während der Bearbeitung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de-DE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1800" dirty="0"/>
              <a:t> mehr Sicherheit beim Drehen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de-DE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1800" dirty="0"/>
              <a:t> als Option auch in doppelter Ausführung zur Überwachung des Spanndrucks bei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/>
              <a:t>   Innen- und Außenspannung möglich (erst ab Baugröße 200 mm)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de-DE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1800" dirty="0"/>
              <a:t> störungsfreie Funk-Signalübertragung für jede Art Maschine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de-DE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1800" dirty="0"/>
              <a:t> optional auch in vorhandene Futter ab Größe 400 nachrüstbar</a:t>
            </a:r>
          </a:p>
          <a:p>
            <a:endParaRPr lang="de-DE" b="1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Druckabfrage bei ROTA TP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6" descr="M:\TV-FUTTER\Kataloge\Gesamtkatalog Drehfutter\Katalogbilder freigestellt 2007\JPG\Druckabfr_ROTA-TB+E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72791" y="1628334"/>
            <a:ext cx="2642399" cy="37736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Flussdiagramm: Verbindungsstelle 22"/>
          <p:cNvSpPr/>
          <p:nvPr/>
        </p:nvSpPr>
        <p:spPr>
          <a:xfrm>
            <a:off x="670494" y="210569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Flussdiagramm: Verbindungsstelle 23"/>
          <p:cNvSpPr/>
          <p:nvPr/>
        </p:nvSpPr>
        <p:spPr>
          <a:xfrm>
            <a:off x="662027" y="24653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Flussdiagramm: Verbindungsstelle 24"/>
          <p:cNvSpPr/>
          <p:nvPr/>
        </p:nvSpPr>
        <p:spPr>
          <a:xfrm>
            <a:off x="662027" y="398434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6" name="Flussdiagramm: Verbindungsstelle 25"/>
          <p:cNvSpPr/>
          <p:nvPr/>
        </p:nvSpPr>
        <p:spPr>
          <a:xfrm>
            <a:off x="662027" y="324682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Flussdiagramm: Verbindungsstelle 26"/>
          <p:cNvSpPr/>
          <p:nvPr/>
        </p:nvSpPr>
        <p:spPr>
          <a:xfrm>
            <a:off x="662027" y="43939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8" name="Flussdiagramm: Verbindungsstelle 27"/>
          <p:cNvSpPr/>
          <p:nvPr/>
        </p:nvSpPr>
        <p:spPr>
          <a:xfrm>
            <a:off x="668012" y="285977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9" name="Flussdiagramm: Verbindungsstelle 28"/>
          <p:cNvSpPr/>
          <p:nvPr/>
        </p:nvSpPr>
        <p:spPr>
          <a:xfrm>
            <a:off x="662027" y="360644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891272" y="2026170"/>
            <a:ext cx="167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Schutzkappe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904480" y="2386106"/>
            <a:ext cx="167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Sendeeinheit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901432" y="2767106"/>
            <a:ext cx="167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Kanalbohrungen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907528" y="3166394"/>
            <a:ext cx="2210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Empfänger-Antenne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898384" y="3527695"/>
            <a:ext cx="2210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Empfänger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898384" y="3899906"/>
            <a:ext cx="309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Grundkörper TB/EP aus Stahl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898384" y="4309394"/>
            <a:ext cx="4304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Drucksensor verbunden mit dem Zylinder</a:t>
            </a:r>
          </a:p>
        </p:txBody>
      </p:sp>
      <p:sp>
        <p:nvSpPr>
          <p:cNvPr id="38" name="Flussdiagramm: Verbindungsstelle 37"/>
          <p:cNvSpPr/>
          <p:nvPr/>
        </p:nvSpPr>
        <p:spPr>
          <a:xfrm>
            <a:off x="6528816" y="289068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Flussdiagramm: Verbindungsstelle 38"/>
          <p:cNvSpPr/>
          <p:nvPr/>
        </p:nvSpPr>
        <p:spPr>
          <a:xfrm>
            <a:off x="6242870" y="321823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Flussdiagramm: Verbindungsstelle 39"/>
          <p:cNvSpPr/>
          <p:nvPr/>
        </p:nvSpPr>
        <p:spPr>
          <a:xfrm>
            <a:off x="6382512" y="514104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Flussdiagramm: Verbindungsstelle 40"/>
          <p:cNvSpPr/>
          <p:nvPr/>
        </p:nvSpPr>
        <p:spPr>
          <a:xfrm>
            <a:off x="6434894" y="224459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2" name="Flussdiagramm: Verbindungsstelle 41"/>
          <p:cNvSpPr/>
          <p:nvPr/>
        </p:nvSpPr>
        <p:spPr>
          <a:xfrm>
            <a:off x="7566686" y="266160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3" name="Flussdiagramm: Verbindungsstelle 42"/>
          <p:cNvSpPr/>
          <p:nvPr/>
        </p:nvSpPr>
        <p:spPr>
          <a:xfrm>
            <a:off x="7047542" y="299509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5" name="Flussdiagramm: Verbindungsstelle 44"/>
          <p:cNvSpPr/>
          <p:nvPr/>
        </p:nvSpPr>
        <p:spPr>
          <a:xfrm>
            <a:off x="7047542" y="341287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354634" cy="4279899"/>
          </a:xfrm>
        </p:spPr>
        <p:txBody>
          <a:bodyPr/>
          <a:lstStyle/>
          <a:p>
            <a:r>
              <a:rPr lang="de-DE" b="1" dirty="0"/>
              <a:t>RSS-W1: Kabellos Wegabfrage kontrolliert sichere Spannung</a:t>
            </a:r>
          </a:p>
          <a:p>
            <a:r>
              <a:rPr lang="de-DE" sz="1800" b="1" dirty="0"/>
              <a:t>Produkteigenschaften</a:t>
            </a:r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b="1" dirty="0"/>
              <a:t> </a:t>
            </a:r>
            <a:r>
              <a:rPr lang="de-DE" sz="1800" dirty="0"/>
              <a:t>dauerhafte Kontrolle des Spannwegs</a:t>
            </a:r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b="1" dirty="0"/>
              <a:t> </a:t>
            </a:r>
            <a:r>
              <a:rPr lang="de-DE" sz="1800" dirty="0"/>
              <a:t>hohe Sicherheit bei der Bearbeitung</a:t>
            </a:r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dirty="0"/>
              <a:t> Störungsfreie Signalübertragung per Funk</a:t>
            </a:r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dirty="0"/>
              <a:t> erhältlich für alle pneumatischen Drehfutter von SCHUNK vom Typ ROTA TB-LH/EP-LH</a:t>
            </a:r>
          </a:p>
          <a:p>
            <a:endParaRPr lang="de-DE" sz="1800" dirty="0"/>
          </a:p>
          <a:p>
            <a:r>
              <a:rPr lang="de-DE" sz="1800" b="1" dirty="0"/>
              <a:t>Technische Basisdaten</a:t>
            </a:r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dirty="0"/>
              <a:t> Spannungsvorgang über Lithium Batterie </a:t>
            </a:r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dirty="0"/>
              <a:t> Frequenz: 868-3 MHz</a:t>
            </a:r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dirty="0"/>
              <a:t> Kurzschlussfest und überlastfest</a:t>
            </a:r>
          </a:p>
          <a:p>
            <a:pPr>
              <a:spcBef>
                <a:spcPts val="200"/>
              </a:spcBef>
              <a:buFont typeface="Wingdings" pitchFamily="2" charset="2"/>
              <a:buChar char="§"/>
            </a:pPr>
            <a:r>
              <a:rPr lang="de-DE" sz="1800" dirty="0"/>
              <a:t> zulässige Umgebungstemperatur: 0°C bis +55°C</a:t>
            </a:r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</a:t>
            </a:fld>
            <a:endParaRPr lang="de-DE" dirty="0"/>
          </a:p>
        </p:txBody>
      </p:sp>
      <p:grpSp>
        <p:nvGrpSpPr>
          <p:cNvPr id="6" name="Gruppieren 38"/>
          <p:cNvGrpSpPr>
            <a:grpSpLocks noGrp="1"/>
          </p:cNvGrpSpPr>
          <p:nvPr/>
        </p:nvGrpSpPr>
        <p:grpSpPr>
          <a:xfrm>
            <a:off x="569913" y="1604963"/>
            <a:ext cx="8066087" cy="4279900"/>
            <a:chOff x="47625" y="995381"/>
            <a:chExt cx="9015413" cy="4671994"/>
          </a:xfrm>
        </p:grpSpPr>
        <p:grpSp>
          <p:nvGrpSpPr>
            <p:cNvPr id="7" name="Gruppieren 5"/>
            <p:cNvGrpSpPr>
              <a:grpSpLocks/>
            </p:cNvGrpSpPr>
            <p:nvPr/>
          </p:nvGrpSpPr>
          <p:grpSpPr bwMode="auto">
            <a:xfrm>
              <a:off x="47625" y="2400290"/>
              <a:ext cx="9015413" cy="3267073"/>
              <a:chOff x="47631" y="2571744"/>
              <a:chExt cx="9015468" cy="3267103"/>
            </a:xfrm>
          </p:grpSpPr>
          <p:grpSp>
            <p:nvGrpSpPr>
              <p:cNvPr id="14" name="Gruppieren 58"/>
              <p:cNvGrpSpPr>
                <a:grpSpLocks/>
              </p:cNvGrpSpPr>
              <p:nvPr/>
            </p:nvGrpSpPr>
            <p:grpSpPr bwMode="auto">
              <a:xfrm>
                <a:off x="1785918" y="2571744"/>
                <a:ext cx="5286412" cy="428628"/>
                <a:chOff x="1785918" y="2571744"/>
                <a:chExt cx="5286412" cy="428628"/>
              </a:xfrm>
            </p:grpSpPr>
            <p:cxnSp>
              <p:nvCxnSpPr>
                <p:cNvPr id="34" name="Gerade Verbindung 28"/>
                <p:cNvCxnSpPr>
                  <a:cxnSpLocks noChangeShapeType="1"/>
                </p:cNvCxnSpPr>
                <p:nvPr/>
              </p:nvCxnSpPr>
              <p:spPr bwMode="auto">
                <a:xfrm>
                  <a:off x="1785918" y="2857496"/>
                  <a:ext cx="5286412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" name="Gerade Verbindung 2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714480" y="292893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" name="Gerade Verbindung 3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71802" y="292893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7" name="Gerade Verbindung 3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429124" y="292893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8" name="Gerade Verbindung 3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5786446" y="292893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9" name="Gerade Verbindung 3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7000892" y="292893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" name="Gerade Verbindung 34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4357686" y="2714620"/>
                  <a:ext cx="285752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5" name="Gruppieren 56"/>
              <p:cNvGrpSpPr>
                <a:grpSpLocks/>
              </p:cNvGrpSpPr>
              <p:nvPr/>
            </p:nvGrpSpPr>
            <p:grpSpPr bwMode="auto">
              <a:xfrm>
                <a:off x="47631" y="4195773"/>
                <a:ext cx="9015468" cy="1643074"/>
                <a:chOff x="71406" y="4357694"/>
                <a:chExt cx="9015468" cy="1643074"/>
              </a:xfrm>
            </p:grpSpPr>
            <p:cxnSp>
              <p:nvCxnSpPr>
                <p:cNvPr id="16" name="Gerade Verbindung 9"/>
                <p:cNvCxnSpPr>
                  <a:cxnSpLocks noChangeShapeType="1"/>
                </p:cNvCxnSpPr>
                <p:nvPr/>
              </p:nvCxnSpPr>
              <p:spPr bwMode="auto">
                <a:xfrm>
                  <a:off x="642910" y="4643446"/>
                  <a:ext cx="800105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" name="Gerade Verbindung 1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571472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8" name="Gerade Verbindung 1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786050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" name="Gerade Verbindung 1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000496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" name="Gerade Verbindung 1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5143504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" name="Gerade Verbindung 1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6286512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" name="Gerade Verbindung 1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3000364" y="4500570"/>
                  <a:ext cx="285752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6576" b="3225"/>
                <a:stretch>
                  <a:fillRect/>
                </a:stretch>
              </p:blipFill>
              <p:spPr bwMode="auto">
                <a:xfrm>
                  <a:off x="71406" y="4857758"/>
                  <a:ext cx="1014419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4" name="Picture 3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6579" b="3225"/>
                <a:stretch>
                  <a:fillRect/>
                </a:stretch>
              </p:blipFill>
              <p:spPr bwMode="auto">
                <a:xfrm>
                  <a:off x="1214413" y="4857758"/>
                  <a:ext cx="1014419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5" name="Picture 4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6579" b="3225"/>
                <a:stretch>
                  <a:fillRect/>
                </a:stretch>
              </p:blipFill>
              <p:spPr bwMode="auto">
                <a:xfrm>
                  <a:off x="2357420" y="4857758"/>
                  <a:ext cx="1014419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6" name="Picture 5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6579" b="3225"/>
                <a:stretch>
                  <a:fillRect/>
                </a:stretch>
              </p:blipFill>
              <p:spPr bwMode="auto">
                <a:xfrm>
                  <a:off x="3500427" y="4857758"/>
                  <a:ext cx="1014419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7" name="Picture 7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6522" b="4761"/>
                <a:stretch>
                  <a:fillRect/>
                </a:stretch>
              </p:blipFill>
              <p:spPr bwMode="auto">
                <a:xfrm>
                  <a:off x="4643434" y="4857758"/>
                  <a:ext cx="1023944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8" name="Picture 8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 l="6522" b="4761"/>
                <a:stretch>
                  <a:fillRect/>
                </a:stretch>
              </p:blipFill>
              <p:spPr bwMode="auto">
                <a:xfrm>
                  <a:off x="5786441" y="4857758"/>
                  <a:ext cx="1023944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9" name="Picture 9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 l="6579" b="3225"/>
                <a:stretch>
                  <a:fillRect/>
                </a:stretch>
              </p:blipFill>
              <p:spPr bwMode="auto">
                <a:xfrm>
                  <a:off x="6929448" y="4857758"/>
                  <a:ext cx="1014419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0" name="Picture 10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 l="6579" b="3225"/>
                <a:stretch>
                  <a:fillRect/>
                </a:stretch>
              </p:blipFill>
              <p:spPr bwMode="auto">
                <a:xfrm>
                  <a:off x="8072455" y="4857758"/>
                  <a:ext cx="1014419" cy="11430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1" name="Gerade Verbindung 2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714480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" name="Gerade Verbindung 2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7429520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3" name="Gerade Verbindung 2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8572528" y="4714884"/>
                  <a:ext cx="142876" cy="0"/>
                </a:xfrm>
                <a:prstGeom prst="lin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  <p:pic>
          <p:nvPicPr>
            <p:cNvPr id="8" name="Picture 5" descr="http://www.schunk.com/schunk_files/images/overview_spanntechnik_DE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338344" y="995381"/>
              <a:ext cx="4448219" cy="1579885"/>
            </a:xfrm>
            <a:prstGeom prst="rect">
              <a:avLst/>
            </a:prstGeom>
            <a:noFill/>
          </p:spPr>
        </p:pic>
        <p:pic>
          <p:nvPicPr>
            <p:cNvPr id="9" name="Picture 9" descr="http://www.schunk.com/schunk_files/images/spanntechnik_overview_spannbacken_DE.jp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214438" y="2933701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10" name="Picture 11" descr="http://www.schunk.com/schunk_files/images/spanntechnik_overview_drehfutter_DE.jp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571750" y="2933701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11" name="Picture 7" descr="http://www.schunk.com/schunk_files/images/spanntechnik_overview_werkzeughalter_DE.jpg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952875" y="2933701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12" name="Picture 13" descr="http://www.schunk.com/schunk_files/images/spanntechnik_overview_sonderdehn_DE.jp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310188" y="2933701"/>
              <a:ext cx="1095375" cy="1200150"/>
            </a:xfrm>
            <a:prstGeom prst="rect">
              <a:avLst/>
            </a:prstGeom>
            <a:noFill/>
          </p:spPr>
        </p:pic>
        <p:pic>
          <p:nvPicPr>
            <p:cNvPr id="13" name="Picture 15" descr="http://www.schunk.com/schunk_files/images/spanntechnik_overview_statspann_DE.jpg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6524626" y="2933701"/>
              <a:ext cx="1095375" cy="1200150"/>
            </a:xfrm>
            <a:prstGeom prst="rect">
              <a:avLst/>
            </a:prstGeom>
            <a:noFill/>
          </p:spPr>
        </p:pic>
      </p:grpSp>
      <p:sp>
        <p:nvSpPr>
          <p:cNvPr id="41" name="Datumsplatzhalter 4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B7A1000-3F4E-4BA3-A46E-EA78CD81BC0B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RSS-W1 im Detail</a:t>
            </a:r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Grundkörper</a:t>
            </a:r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Grundbacke TB-LH/EP-LH</a:t>
            </a:r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Stößel mit Federunterstützung</a:t>
            </a:r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Mechanischer Taster</a:t>
            </a:r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Sendeeinheit komplett vergossen mit Permanentbatterie</a:t>
            </a:r>
          </a:p>
          <a:p>
            <a:pPr marL="342900" indent="-342900">
              <a:spcBef>
                <a:spcPts val="200"/>
              </a:spcBef>
            </a:pPr>
            <a:r>
              <a:rPr lang="de-DE" sz="1800" dirty="0"/>
              <a:t>   Schutzkappe für die Sendeeinheit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878" y="1350172"/>
            <a:ext cx="5261683" cy="312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lussdiagramm: Verbindungsstelle 7"/>
          <p:cNvSpPr/>
          <p:nvPr/>
        </p:nvSpPr>
        <p:spPr>
          <a:xfrm>
            <a:off x="578377" y="394777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Flussdiagramm: Verbindungsstelle 8"/>
          <p:cNvSpPr/>
          <p:nvPr/>
        </p:nvSpPr>
        <p:spPr>
          <a:xfrm>
            <a:off x="569910" y="427081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Flussdiagramm: Verbindungsstelle 9"/>
          <p:cNvSpPr/>
          <p:nvPr/>
        </p:nvSpPr>
        <p:spPr>
          <a:xfrm>
            <a:off x="569910" y="560697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Flussdiagramm: Verbindungsstelle 10"/>
          <p:cNvSpPr/>
          <p:nvPr/>
        </p:nvSpPr>
        <p:spPr>
          <a:xfrm>
            <a:off x="569910" y="494260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Flussdiagramm: Verbindungsstelle 11"/>
          <p:cNvSpPr/>
          <p:nvPr/>
        </p:nvSpPr>
        <p:spPr>
          <a:xfrm>
            <a:off x="575895" y="461041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Flussdiagramm: Verbindungsstelle 12"/>
          <p:cNvSpPr/>
          <p:nvPr/>
        </p:nvSpPr>
        <p:spPr>
          <a:xfrm>
            <a:off x="569910" y="529307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Flussdiagramm: Verbindungsstelle 13"/>
          <p:cNvSpPr/>
          <p:nvPr/>
        </p:nvSpPr>
        <p:spPr>
          <a:xfrm>
            <a:off x="7483296" y="262375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Flussdiagramm: Verbindungsstelle 14"/>
          <p:cNvSpPr/>
          <p:nvPr/>
        </p:nvSpPr>
        <p:spPr>
          <a:xfrm>
            <a:off x="8487540" y="324682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Flussdiagramm: Verbindungsstelle 15"/>
          <p:cNvSpPr/>
          <p:nvPr/>
        </p:nvSpPr>
        <p:spPr>
          <a:xfrm>
            <a:off x="6800654" y="226771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Flussdiagramm: Verbindungsstelle 16"/>
          <p:cNvSpPr/>
          <p:nvPr/>
        </p:nvSpPr>
        <p:spPr>
          <a:xfrm>
            <a:off x="7483296" y="324682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Flussdiagramm: Verbindungsstelle 17"/>
          <p:cNvSpPr/>
          <p:nvPr/>
        </p:nvSpPr>
        <p:spPr>
          <a:xfrm>
            <a:off x="7982712" y="340527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Flussdiagramm: Verbindungsstelle 18"/>
          <p:cNvSpPr/>
          <p:nvPr/>
        </p:nvSpPr>
        <p:spPr>
          <a:xfrm>
            <a:off x="6867144" y="294436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Funktionsprinzip Backeneinzelverstellung für pneumatische Vorderendfutter in den Größen 50 mm – 1000 mm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grpSp>
        <p:nvGrpSpPr>
          <p:cNvPr id="14" name="Gruppieren 13"/>
          <p:cNvGrpSpPr/>
          <p:nvPr/>
        </p:nvGrpSpPr>
        <p:grpSpPr>
          <a:xfrm>
            <a:off x="596241" y="2383756"/>
            <a:ext cx="7112151" cy="3716401"/>
            <a:chOff x="596240" y="1806575"/>
            <a:chExt cx="7595226" cy="4282901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6240" y="1806575"/>
              <a:ext cx="3435350" cy="4282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feld 9"/>
            <p:cNvSpPr txBox="1">
              <a:spLocks noChangeArrowheads="1"/>
            </p:cNvSpPr>
            <p:nvPr/>
          </p:nvSpPr>
          <p:spPr bwMode="auto">
            <a:xfrm>
              <a:off x="4917414" y="2133600"/>
              <a:ext cx="230346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Grundbacke Oberteil</a:t>
              </a:r>
            </a:p>
          </p:txBody>
        </p:sp>
        <p:sp>
          <p:nvSpPr>
            <p:cNvPr id="12" name="Textfeld 14"/>
            <p:cNvSpPr txBox="1">
              <a:spLocks noChangeArrowheads="1"/>
            </p:cNvSpPr>
            <p:nvPr/>
          </p:nvSpPr>
          <p:spPr bwMode="auto">
            <a:xfrm>
              <a:off x="4917414" y="2730500"/>
              <a:ext cx="230346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Grundbacke Unterteil</a:t>
              </a:r>
            </a:p>
          </p:txBody>
        </p:sp>
        <p:sp>
          <p:nvSpPr>
            <p:cNvPr id="13" name="Textfeld 15"/>
            <p:cNvSpPr txBox="1">
              <a:spLocks noChangeArrowheads="1"/>
            </p:cNvSpPr>
            <p:nvPr/>
          </p:nvSpPr>
          <p:spPr bwMode="auto">
            <a:xfrm>
              <a:off x="4949791" y="3284538"/>
              <a:ext cx="3241675" cy="339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Verstellspindel</a:t>
              </a:r>
            </a:p>
          </p:txBody>
        </p:sp>
      </p:grpSp>
      <p:sp>
        <p:nvSpPr>
          <p:cNvPr id="15" name="Flussdiagramm: Verbindungsstelle 14"/>
          <p:cNvSpPr/>
          <p:nvPr/>
        </p:nvSpPr>
        <p:spPr>
          <a:xfrm>
            <a:off x="4521224" y="276407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Flussdiagramm: Verbindungsstelle 15"/>
          <p:cNvSpPr/>
          <p:nvPr/>
        </p:nvSpPr>
        <p:spPr>
          <a:xfrm>
            <a:off x="4531045" y="327913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Flussdiagramm: Verbindungsstelle 16"/>
          <p:cNvSpPr/>
          <p:nvPr/>
        </p:nvSpPr>
        <p:spPr>
          <a:xfrm>
            <a:off x="4540189" y="375500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Flussdiagramm: Verbindungsstelle 17"/>
          <p:cNvSpPr/>
          <p:nvPr/>
        </p:nvSpPr>
        <p:spPr>
          <a:xfrm>
            <a:off x="1707625" y="312068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Flussdiagramm: Verbindungsstelle 18"/>
          <p:cNvSpPr/>
          <p:nvPr/>
        </p:nvSpPr>
        <p:spPr>
          <a:xfrm>
            <a:off x="1917496" y="350435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Flussdiagramm: Verbindungsstelle 19"/>
          <p:cNvSpPr/>
          <p:nvPr/>
        </p:nvSpPr>
        <p:spPr>
          <a:xfrm>
            <a:off x="1823574" y="388179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Pneumatisches 4-Backen Vorderendfutter mit Backeneinzelverstellung</a:t>
            </a:r>
          </a:p>
          <a:p>
            <a:r>
              <a:rPr lang="de-DE" sz="1800" b="1" u="sng" dirty="0"/>
              <a:t>Vorteile im Überblick</a:t>
            </a:r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große Durchgangsbohrung</a:t>
            </a:r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großer Verstellweg der Backen</a:t>
            </a:r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hohe Spannkräfte übertragbar</a:t>
            </a:r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schnelles und genaues Justieren möglich</a:t>
            </a:r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optional auch mit RSS-P1 Spanndruckabfrage</a:t>
            </a:r>
          </a:p>
          <a:p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105" y="4617719"/>
            <a:ext cx="7415784" cy="143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TB-AZ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Pneumatisches Vorderendfutter:</a:t>
            </a:r>
          </a:p>
          <a:p>
            <a:r>
              <a:rPr lang="de-DE" sz="1800" dirty="0"/>
              <a:t>Zentrisch und ausgleichend spannend, automatisch </a:t>
            </a:r>
            <a:r>
              <a:rPr lang="de-DE" sz="1800" dirty="0" err="1"/>
              <a:t>umschaltbar</a:t>
            </a:r>
            <a:r>
              <a:rPr lang="de-DE" sz="1800" dirty="0"/>
              <a:t>.</a:t>
            </a:r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grpSp>
        <p:nvGrpSpPr>
          <p:cNvPr id="7" name="Gruppieren 19"/>
          <p:cNvGrpSpPr>
            <a:grpSpLocks/>
          </p:cNvGrpSpPr>
          <p:nvPr/>
        </p:nvGrpSpPr>
        <p:grpSpPr bwMode="auto">
          <a:xfrm>
            <a:off x="565278" y="2429892"/>
            <a:ext cx="3441650" cy="1365822"/>
            <a:chOff x="251520" y="1988840"/>
            <a:chExt cx="3888432" cy="1872208"/>
          </a:xfrm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1520" y="1988840"/>
              <a:ext cx="1872208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feld 14"/>
            <p:cNvSpPr txBox="1">
              <a:spLocks noChangeArrowheads="1"/>
            </p:cNvSpPr>
            <p:nvPr/>
          </p:nvSpPr>
          <p:spPr bwMode="auto">
            <a:xfrm>
              <a:off x="2195736" y="2636912"/>
              <a:ext cx="1944216" cy="646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zentrische Spannung</a:t>
              </a:r>
            </a:p>
          </p:txBody>
        </p:sp>
      </p:grpSp>
      <p:grpSp>
        <p:nvGrpSpPr>
          <p:cNvPr id="10" name="Gruppieren 18"/>
          <p:cNvGrpSpPr>
            <a:grpSpLocks/>
          </p:cNvGrpSpPr>
          <p:nvPr/>
        </p:nvGrpSpPr>
        <p:grpSpPr bwMode="auto">
          <a:xfrm>
            <a:off x="638302" y="4806379"/>
            <a:ext cx="3440246" cy="1365821"/>
            <a:chOff x="4860032" y="2060848"/>
            <a:chExt cx="3888432" cy="1872208"/>
          </a:xfrm>
        </p:grpSpPr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60032" y="2060848"/>
              <a:ext cx="1872208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feld 16"/>
            <p:cNvSpPr txBox="1">
              <a:spLocks noChangeArrowheads="1"/>
            </p:cNvSpPr>
            <p:nvPr/>
          </p:nvSpPr>
          <p:spPr bwMode="auto">
            <a:xfrm>
              <a:off x="6804248" y="2636912"/>
              <a:ext cx="1944216" cy="646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ausgleichende Spannung</a:t>
              </a:r>
            </a:p>
          </p:txBody>
        </p:sp>
      </p:grpSp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3695" y="2490276"/>
            <a:ext cx="3244465" cy="304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TB-AZ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u="sng" dirty="0"/>
              <a:t>Die Vorteile im Überblick</a:t>
            </a:r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zentrisch und ausgleichende Spannung in einem Futter kombiniert</a:t>
            </a:r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Werkstücklage wird durch die ausgleichende Spannung nicht verändert</a:t>
            </a:r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Umstellung erfolgt automatisch über die Luftzuführung</a:t>
            </a:r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große Durchgangsbohrung</a:t>
            </a:r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großer Backenhub</a:t>
            </a:r>
          </a:p>
          <a:p>
            <a:pPr>
              <a:buFont typeface="Wingdings" pitchFamily="2" charset="2"/>
              <a:buChar char="§"/>
            </a:pPr>
            <a:r>
              <a:rPr lang="de-DE" sz="1800" dirty="0"/>
              <a:t> Standard Backenschnittstelle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0251" y="4262638"/>
            <a:ext cx="6805613" cy="18888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Spannkraft-Drehzahl-Diagramm am Beispiel ROTA TP 125-26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2153158"/>
            <a:ext cx="8748713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11"/>
          <p:cNvSpPr>
            <a:spLocks noChangeArrowheads="1"/>
          </p:cNvSpPr>
          <p:nvPr/>
        </p:nvSpPr>
        <p:spPr bwMode="auto">
          <a:xfrm>
            <a:off x="36576" y="1989138"/>
            <a:ext cx="250825" cy="3671887"/>
          </a:xfrm>
          <a:prstGeom prst="rect">
            <a:avLst/>
          </a:prstGeom>
          <a:solidFill>
            <a:schemeClr val="bg1"/>
          </a:solidFill>
          <a:ln w="63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de-DE"/>
          </a:p>
        </p:txBody>
      </p:sp>
      <p:sp>
        <p:nvSpPr>
          <p:cNvPr id="9" name="Rechteck 12"/>
          <p:cNvSpPr>
            <a:spLocks noChangeArrowheads="1"/>
          </p:cNvSpPr>
          <p:nvPr/>
        </p:nvSpPr>
        <p:spPr bwMode="auto">
          <a:xfrm>
            <a:off x="198438" y="2038414"/>
            <a:ext cx="8785225" cy="144462"/>
          </a:xfrm>
          <a:prstGeom prst="rect">
            <a:avLst/>
          </a:prstGeom>
          <a:solidFill>
            <a:schemeClr val="bg1"/>
          </a:solidFill>
          <a:ln w="63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de-D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716" y="1373442"/>
            <a:ext cx="6275755" cy="184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704" y="3923642"/>
            <a:ext cx="4081728" cy="189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513560" y="3175635"/>
            <a:ext cx="2012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Aufsatzbacken weich SP-WB, CWB, SWB und SWB-AL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721074" y="3175635"/>
            <a:ext cx="1814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Aufsatzbacken weich, SWBL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922245" y="3175635"/>
            <a:ext cx="2202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Aufsatzbacken hart, SHB und SP-HB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06716" y="5770308"/>
            <a:ext cx="2214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Segmentbacken weich, SWB-SM und SWB-SA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739362" y="5789358"/>
            <a:ext cx="1814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Nutensteine, NS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496" y="1620516"/>
            <a:ext cx="7716589" cy="209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496758" y="3686975"/>
            <a:ext cx="2184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Aufsatzbacken weich, SP-WB, SWB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038028" y="3665397"/>
            <a:ext cx="2184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Aufsatzbacken, SP-HB, SHB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604825" y="3667066"/>
            <a:ext cx="2184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Nutensteine, 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TB-LH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912" y="1596684"/>
            <a:ext cx="7793946" cy="206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486904" y="3600450"/>
            <a:ext cx="2541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Aufsatzbacken weich, SP-WB, SWB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980887" y="3583573"/>
            <a:ext cx="2538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Aufsatzbacken hart, SP-HB, SHB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477438" y="3583573"/>
            <a:ext cx="3032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Nutensteine, 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 Doppelrückschlagventil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Schaltstellungen des Doppelrückschlagventils (</a:t>
            </a:r>
            <a:r>
              <a:rPr lang="de-DE" b="1" dirty="0" err="1"/>
              <a:t>entsperrbare</a:t>
            </a:r>
            <a:r>
              <a:rPr lang="de-DE" b="1" dirty="0"/>
              <a:t> Zwillingsrückschlagventile) beim Spannen/Öffnen.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506" y="2322956"/>
            <a:ext cx="3148146" cy="222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86181" y="4666106"/>
            <a:ext cx="2052504" cy="1352551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A = zum Schwebering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X = Zylinderkammer II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Y = Zylinderkammer 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B = vom Schwebering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9744" y="2489084"/>
            <a:ext cx="3217862" cy="208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213731" y="4713732"/>
            <a:ext cx="1873250" cy="542925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Y = Druckerhaltung Zylinderkammer II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6" name="Picture 6" descr="M:\TV-FUTTER\Kataloge\Gesamtkatalog Drehfutter\Katalogbilder freigestellt 2007\JPG\TP_200_52_Titelbild-kl.jp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14016" y="1548264"/>
            <a:ext cx="4379976" cy="43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9A5A269-C569-469E-970C-1060E3382863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 Doppelrückschlagventil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909" y="1609344"/>
            <a:ext cx="3357563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55591" y="3774694"/>
            <a:ext cx="1872344" cy="1339850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A = vom Schwebering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Y = Zylinderkammer II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X = Zylinderkammer 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B = zum Schwebering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4135" y="1552195"/>
            <a:ext cx="3210207" cy="211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252085" y="3790568"/>
            <a:ext cx="2024062" cy="590551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</a:rPr>
              <a:t>X = Druckerhaltung Zylinderkammer I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830603" y="4435643"/>
            <a:ext cx="58004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Kolben im Doppelrückschlagventil verschließt erst die Bohrung vom Schwebering, wenn der Druck von der Leitung genommen wird.</a:t>
            </a:r>
          </a:p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Beim Umschalten wird der Druck vom Schwebering in die andere Kammer geleitet, die das ganze Doppelrückschlagventil in die andere Position schiebt.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EP 380-127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Spannkraft-Drehzahl-Diagramm am Beispiel ROTA EP 380-127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2216341"/>
            <a:ext cx="8729663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6"/>
          <p:cNvSpPr>
            <a:spLocks noChangeArrowheads="1"/>
          </p:cNvSpPr>
          <p:nvPr/>
        </p:nvSpPr>
        <p:spPr bwMode="auto">
          <a:xfrm>
            <a:off x="179388" y="1943545"/>
            <a:ext cx="144462" cy="3816350"/>
          </a:xfrm>
          <a:prstGeom prst="rect">
            <a:avLst/>
          </a:prstGeom>
          <a:solidFill>
            <a:schemeClr val="bg1"/>
          </a:solidFill>
          <a:ln w="63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de-DE"/>
          </a:p>
        </p:txBody>
      </p:sp>
      <p:sp>
        <p:nvSpPr>
          <p:cNvPr id="9" name="Rechteck 7"/>
          <p:cNvSpPr>
            <a:spLocks noChangeArrowheads="1"/>
          </p:cNvSpPr>
          <p:nvPr/>
        </p:nvSpPr>
        <p:spPr bwMode="auto">
          <a:xfrm>
            <a:off x="323977" y="2053146"/>
            <a:ext cx="8642350" cy="215900"/>
          </a:xfrm>
          <a:prstGeom prst="rect">
            <a:avLst/>
          </a:prstGeom>
          <a:solidFill>
            <a:schemeClr val="bg1"/>
          </a:solidFill>
          <a:ln w="63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de-DE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EP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508" y="1707096"/>
            <a:ext cx="8722628" cy="177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303275" y="3530727"/>
            <a:ext cx="2305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Aufsatzbacken weich, SP-WB, CWB, SWB und SWB-AL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460117" y="3540252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Aufsatzbacken hart, SP-HB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634104" y="3540252"/>
            <a:ext cx="2305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Aufsatzbacken hart, SHB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837107" y="3540252"/>
            <a:ext cx="2305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Nutensteine, NS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EP-LH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" y="1606660"/>
            <a:ext cx="7840472" cy="221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502280" y="3770393"/>
            <a:ext cx="2345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Aufsatzbacken weich, SWB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02046" y="3770393"/>
            <a:ext cx="2345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Aufsatzbacken hart, SHB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875212" y="3770393"/>
            <a:ext cx="2345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Nutensteine, NS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604435"/>
            <a:ext cx="2528397" cy="375286"/>
          </a:xfrm>
        </p:spPr>
        <p:txBody>
          <a:bodyPr/>
          <a:lstStyle/>
          <a:p>
            <a:r>
              <a:rPr lang="de-DE" b="1" dirty="0"/>
              <a:t>Anwendungsbeispiele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9" name="Grafik 8" descr="Anl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834" y="2290572"/>
            <a:ext cx="5397176" cy="3672000"/>
          </a:xfrm>
          <a:prstGeom prst="rect">
            <a:avLst/>
          </a:prstGeom>
        </p:spPr>
      </p:pic>
      <p:pic>
        <p:nvPicPr>
          <p:cNvPr id="10" name="Grafik 9" descr="Anbindu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19" y="2290571"/>
            <a:ext cx="2432972" cy="3672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Spannfut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19" y="2290571"/>
            <a:ext cx="2432972" cy="3672000"/>
          </a:xfrm>
          <a:prstGeom prst="rect">
            <a:avLst/>
          </a:prstGeom>
        </p:spPr>
      </p:pic>
      <p:pic>
        <p:nvPicPr>
          <p:cNvPr id="11" name="Grafik 10" descr="Muster Wickeln.jpg"/>
          <p:cNvPicPr>
            <a:picLocks noChangeAspect="1"/>
          </p:cNvPicPr>
          <p:nvPr/>
        </p:nvPicPr>
        <p:blipFill>
          <a:blip r:embed="rId3"/>
          <a:srcRect r="1971"/>
          <a:stretch>
            <a:fillRect/>
          </a:stretch>
        </p:blipFill>
        <p:spPr>
          <a:xfrm>
            <a:off x="3431834" y="2290571"/>
            <a:ext cx="5392570" cy="367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0" y="282172"/>
            <a:ext cx="8074557" cy="960702"/>
          </a:xfrm>
        </p:spPr>
        <p:txBody>
          <a:bodyPr/>
          <a:lstStyle/>
          <a:p>
            <a:r>
              <a:rPr lang="de-DE" dirty="0"/>
              <a:t>ROTA TP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9910" y="1604435"/>
            <a:ext cx="2528397" cy="375286"/>
          </a:xfrm>
        </p:spPr>
        <p:txBody>
          <a:bodyPr/>
          <a:lstStyle/>
          <a:p>
            <a:r>
              <a:rPr lang="de-DE" b="1" dirty="0"/>
              <a:t>Anwendungsbeispiele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 1000-560 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Anwendungsbeispiele</a:t>
            </a:r>
          </a:p>
          <a:p>
            <a:r>
              <a:rPr lang="de-DE" sz="1800" dirty="0"/>
              <a:t>Sonderausführung mit vier Backen und einzeln verstellbaren Spannbacken</a:t>
            </a:r>
          </a:p>
          <a:p>
            <a:endParaRPr lang="de-DE" sz="1800" dirty="0"/>
          </a:p>
          <a:p>
            <a:r>
              <a:rPr lang="de-DE" b="1" dirty="0"/>
              <a:t>Hauptvorteile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de-DE" sz="1800" dirty="0"/>
              <a:t> unrunde und krumme Rohre können mit den</a:t>
            </a:r>
          </a:p>
          <a:p>
            <a:pPr>
              <a:spcBef>
                <a:spcPts val="0"/>
              </a:spcBef>
            </a:pPr>
            <a:r>
              <a:rPr lang="de-DE" sz="1800" dirty="0"/>
              <a:t>   einzelverstellbaren Backen ausgerichtet werden</a:t>
            </a:r>
          </a:p>
          <a:p>
            <a:pPr>
              <a:spcBef>
                <a:spcPts val="0"/>
              </a:spcBef>
            </a:pPr>
            <a:endParaRPr lang="de-DE" sz="1800" dirty="0"/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de-DE" sz="1800" dirty="0"/>
              <a:t> extrem große Durchgangsbohrung (Futtergröße</a:t>
            </a:r>
          </a:p>
          <a:p>
            <a:pPr>
              <a:spcBef>
                <a:spcPts val="0"/>
              </a:spcBef>
            </a:pPr>
            <a:r>
              <a:rPr lang="de-DE" sz="1800" dirty="0"/>
              <a:t>   1000 mm – Durchgangsbohrung 560 mm)</a:t>
            </a:r>
          </a:p>
          <a:p>
            <a:pPr>
              <a:spcBef>
                <a:spcPts val="0"/>
              </a:spcBef>
            </a:pPr>
            <a:endParaRPr lang="de-DE" sz="1800" dirty="0"/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de-DE" sz="1800" dirty="0"/>
              <a:t> Futter in Vorderendbauweise mit integriertem</a:t>
            </a:r>
          </a:p>
          <a:p>
            <a:pPr>
              <a:spcBef>
                <a:spcPts val="0"/>
              </a:spcBef>
            </a:pPr>
            <a:r>
              <a:rPr lang="de-DE" sz="1800" dirty="0"/>
              <a:t>   pneumatischen Spannzylinder</a:t>
            </a:r>
          </a:p>
          <a:p>
            <a:endParaRPr lang="de-DE" b="1" dirty="0"/>
          </a:p>
          <a:p>
            <a:endParaRPr lang="de-DE" sz="1800" dirty="0"/>
          </a:p>
          <a:p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6956" y="2585023"/>
            <a:ext cx="2277520" cy="318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Anwendungsbeispiele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6274" y="2370263"/>
            <a:ext cx="3757710" cy="251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8289" y="2324543"/>
            <a:ext cx="3757710" cy="257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Anwendungsbeispiele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910" y="2290572"/>
            <a:ext cx="3602736" cy="270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337" y="2290572"/>
            <a:ext cx="3611203" cy="270205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spcBef>
                <a:spcPts val="200"/>
              </a:spcBef>
            </a:pPr>
            <a:r>
              <a:rPr lang="de-DE" sz="1800" dirty="0"/>
              <a:t>SCHUNK Vorderendfutter ROTA TP sind mit einem integrierten</a:t>
            </a:r>
          </a:p>
          <a:p>
            <a:pPr marL="457200" indent="-457200">
              <a:spcBef>
                <a:spcPts val="200"/>
              </a:spcBef>
            </a:pPr>
            <a:r>
              <a:rPr lang="de-DE" sz="1800" dirty="0" err="1"/>
              <a:t>Pneumatikzylinder</a:t>
            </a:r>
            <a:r>
              <a:rPr lang="de-DE" sz="1800" dirty="0"/>
              <a:t> ausgestattet. Die Kraftübertragung erfolgt über das</a:t>
            </a:r>
          </a:p>
          <a:p>
            <a:pPr marL="457200" indent="-457200">
              <a:spcBef>
                <a:spcPts val="200"/>
              </a:spcBef>
            </a:pPr>
            <a:r>
              <a:rPr lang="de-DE" sz="1800" dirty="0"/>
              <a:t>bewährte Keilhakensystem. Im Spannfutter ist bereits ein Luftzufuhrsystem</a:t>
            </a:r>
          </a:p>
          <a:p>
            <a:pPr marL="457200" indent="-457200">
              <a:spcBef>
                <a:spcPts val="200"/>
              </a:spcBef>
            </a:pPr>
            <a:r>
              <a:rPr lang="de-DE" sz="1800" dirty="0"/>
              <a:t>über den Schwebering realisiert. Somit entfallen weitere</a:t>
            </a:r>
          </a:p>
          <a:p>
            <a:pPr marL="457200" indent="-457200">
              <a:spcBef>
                <a:spcPts val="200"/>
              </a:spcBef>
            </a:pPr>
            <a:r>
              <a:rPr lang="de-DE" sz="1800" dirty="0"/>
              <a:t>Drehdurchführungen.</a:t>
            </a:r>
          </a:p>
          <a:p>
            <a:pPr marL="457200" indent="-457200">
              <a:spcBef>
                <a:spcPts val="200"/>
              </a:spcBef>
            </a:pPr>
            <a:endParaRPr lang="de-DE" sz="1800" dirty="0"/>
          </a:p>
          <a:p>
            <a:pPr marL="457200" indent="-457200">
              <a:spcBef>
                <a:spcPts val="200"/>
              </a:spcBef>
            </a:pPr>
            <a:r>
              <a:rPr lang="de-DE" sz="1800" dirty="0">
                <a:sym typeface="Wingdings" pitchFamily="2" charset="2"/>
              </a:rPr>
              <a:t>Speziell bei Maschinen ohne hydraulischen Spannzylinder kann auf einfache Weise</a:t>
            </a:r>
          </a:p>
          <a:p>
            <a:pPr marL="457200" indent="-457200">
              <a:spcBef>
                <a:spcPts val="200"/>
              </a:spcBef>
            </a:pPr>
            <a:r>
              <a:rPr lang="de-DE" sz="1800" dirty="0">
                <a:sym typeface="Wingdings" pitchFamily="2" charset="2"/>
              </a:rPr>
              <a:t>zwischen ROTA TP und Handspannfutter gewechselt werden.</a:t>
            </a:r>
            <a:endParaRPr lang="de-DE" sz="1800" dirty="0"/>
          </a:p>
          <a:p>
            <a:pPr marL="457200" indent="-457200">
              <a:spcBef>
                <a:spcPts val="200"/>
              </a:spcBef>
            </a:pPr>
            <a:endParaRPr lang="de-DE" sz="1800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	</a:t>
            </a: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sz="quarter" idx="10"/>
          </p:nvPr>
        </p:nvGraphicFramePr>
        <p:xfrm>
          <a:off x="260327" y="1604963"/>
          <a:ext cx="8773944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6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6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Ihre Vorteile</a:t>
                      </a:r>
                    </a:p>
                  </a:txBody>
                  <a:tcPr>
                    <a:solidFill>
                      <a:srgbClr val="0044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Ihr Nutzen</a:t>
                      </a:r>
                    </a:p>
                  </a:txBody>
                  <a:tcPr>
                    <a:solidFill>
                      <a:srgbClr val="0044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Sehr große Futterbohrung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Bearbeitung aller gängigen Stangenmaterial-Durchmesser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Prozesssichere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Bedienung des Futters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Bedienung mittels Steuerung des Schließ- und Öffnungsvorganges über elektro-pneumatischen Sicherheitssteuerblock (SCHUNK ELKE 24 / ESIS 24)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Keilhaken-Kraftspannfutter mit integriertem Pneumatik-Zylinder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Für konventionelle oder </a:t>
                      </a:r>
                      <a:r>
                        <a:rPr lang="de-DE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zyklengesteuerte</a:t>
                      </a:r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Drehmaschinen (ohne Hydraulik-Spannzylinder)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geeignet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Sehr hohe Spannkräfte bereits bei Standard-Luftdruck 6 bar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Nutzbarer Druckbereich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zwischen 2 und 8 bar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sz="quarter" idx="10"/>
          </p:nvPr>
        </p:nvGraphicFramePr>
        <p:xfrm>
          <a:off x="569913" y="1604963"/>
          <a:ext cx="8066088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3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Ihre Vorteile</a:t>
                      </a:r>
                    </a:p>
                  </a:txBody>
                  <a:tcPr>
                    <a:solidFill>
                      <a:srgbClr val="0044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Ihr Nutzen</a:t>
                      </a:r>
                    </a:p>
                  </a:txBody>
                  <a:tcPr>
                    <a:solidFill>
                      <a:srgbClr val="0044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Mit Schweberingabdeckung (nur ROTA TP)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Besserer Schutz gegen Schmutz als Wettbewerber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Hervorragend geeignet für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Maschinen ohne Hydraulik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Schnelles und einfaches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Umrüsten von Handspanfuttern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Allseitig gehärtete und geschliffene Funktionsteile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Hohe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Rundlauf- und Wechselwiederholgenauigkeit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Sehr großer Backenhub (nur ROTA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EP-LH / TB-LH)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Sichere und</a:t>
                      </a:r>
                      <a:r>
                        <a:rPr lang="de-DE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variable Spannung über Störkonturen hinweg</a:t>
                      </a:r>
                      <a:endParaRPr lang="de-DE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1365665" y="1350172"/>
            <a:ext cx="6388447" cy="4725765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Schnittbild</a:t>
            </a:r>
          </a:p>
          <a:p>
            <a:pPr marL="457200" indent="-457200"/>
            <a:r>
              <a:rPr lang="de-DE" sz="1600" dirty="0">
                <a:sym typeface="Wingdings"/>
              </a:rPr>
              <a:t>    Schwebering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Schweberingabdeckung (nur ROTA TP)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rgbClr val="00B0F0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Profildichtungen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rgbClr val="00B0F0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Integrierter pneumatischer Zylinder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rgbClr val="00B0F0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Sehr stabile Grundbacke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rgbClr val="00B0F0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Sehr große Durchgangsbohrung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rgbClr val="00B0F0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Stabiler Keilhaken</a:t>
            </a:r>
            <a:endParaRPr lang="de-DE" sz="1600" dirty="0">
              <a:ln>
                <a:solidFill>
                  <a:schemeClr val="tx1"/>
                </a:solidFill>
              </a:ln>
              <a:solidFill>
                <a:srgbClr val="00B0F0"/>
              </a:solidFill>
              <a:sym typeface="Wingdings"/>
            </a:endParaRPr>
          </a:p>
          <a:p>
            <a:pPr marL="457200" indent="-457200"/>
            <a:r>
              <a:rPr lang="de-DE" sz="1600" dirty="0">
                <a:sym typeface="Wingdings"/>
              </a:rPr>
              <a:t>    Lange Kolbenführung</a:t>
            </a:r>
          </a:p>
          <a:p>
            <a:pPr marL="457200" indent="-457200"/>
            <a:r>
              <a:rPr lang="de-DE" sz="1600" dirty="0">
                <a:sym typeface="Wingdings"/>
              </a:rPr>
              <a:t>    Integriertes Doppelrückschlagventil</a:t>
            </a:r>
            <a:endParaRPr lang="de-DE" sz="1600" b="1" dirty="0"/>
          </a:p>
          <a:p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sp>
        <p:nvSpPr>
          <p:cNvPr id="7" name="Flussdiagramm: Verbindungsstelle 6"/>
          <p:cNvSpPr/>
          <p:nvPr/>
        </p:nvSpPr>
        <p:spPr>
          <a:xfrm>
            <a:off x="624774" y="210569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Flussdiagramm: Verbindungsstelle 7"/>
          <p:cNvSpPr/>
          <p:nvPr/>
        </p:nvSpPr>
        <p:spPr>
          <a:xfrm>
            <a:off x="616307" y="24653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Flussdiagramm: Verbindungsstelle 8"/>
          <p:cNvSpPr/>
          <p:nvPr/>
        </p:nvSpPr>
        <p:spPr>
          <a:xfrm>
            <a:off x="616307" y="398434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" name="Flussdiagramm: Verbindungsstelle 9"/>
          <p:cNvSpPr/>
          <p:nvPr/>
        </p:nvSpPr>
        <p:spPr>
          <a:xfrm>
            <a:off x="616307" y="324682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Flussdiagramm: Verbindungsstelle 10"/>
          <p:cNvSpPr/>
          <p:nvPr/>
        </p:nvSpPr>
        <p:spPr>
          <a:xfrm>
            <a:off x="616307" y="43939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2" name="Flussdiagramm: Verbindungsstelle 11"/>
          <p:cNvSpPr/>
          <p:nvPr/>
        </p:nvSpPr>
        <p:spPr>
          <a:xfrm>
            <a:off x="616307" y="514972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" name="Flussdiagramm: Verbindungsstelle 12"/>
          <p:cNvSpPr/>
          <p:nvPr/>
        </p:nvSpPr>
        <p:spPr>
          <a:xfrm>
            <a:off x="616307" y="477181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" name="Flussdiagramm: Verbindungsstelle 13"/>
          <p:cNvSpPr/>
          <p:nvPr/>
        </p:nvSpPr>
        <p:spPr>
          <a:xfrm>
            <a:off x="622292" y="285977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Flussdiagramm: Verbindungsstelle 14"/>
          <p:cNvSpPr/>
          <p:nvPr/>
        </p:nvSpPr>
        <p:spPr>
          <a:xfrm>
            <a:off x="616307" y="360644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16" name="Picture 27" descr="M:\TV-FUTTER\Kataloge\Gesamtkatalog Drehfutter\Katalogbilder freigestellt 2007\JPG\ds-rota-tp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2058" y="2083132"/>
            <a:ext cx="4103942" cy="272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lussdiagramm: Verbindungsstelle 16"/>
          <p:cNvSpPr/>
          <p:nvPr/>
        </p:nvSpPr>
        <p:spPr>
          <a:xfrm>
            <a:off x="4655709" y="439998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Flussdiagramm: Verbindungsstelle 17"/>
          <p:cNvSpPr/>
          <p:nvPr/>
        </p:nvSpPr>
        <p:spPr>
          <a:xfrm>
            <a:off x="4749630" y="361558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Flussdiagramm: Verbindungsstelle 18"/>
          <p:cNvSpPr/>
          <p:nvPr/>
        </p:nvSpPr>
        <p:spPr>
          <a:xfrm>
            <a:off x="6547104" y="278969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0" name="Flussdiagramm: Verbindungsstelle 19"/>
          <p:cNvSpPr/>
          <p:nvPr/>
        </p:nvSpPr>
        <p:spPr>
          <a:xfrm>
            <a:off x="5861793" y="403692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" name="Flussdiagramm: Verbindungsstelle 20"/>
          <p:cNvSpPr/>
          <p:nvPr/>
        </p:nvSpPr>
        <p:spPr>
          <a:xfrm>
            <a:off x="7011827" y="345713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Flussdiagramm: Verbindungsstelle 21"/>
          <p:cNvSpPr/>
          <p:nvPr/>
        </p:nvSpPr>
        <p:spPr>
          <a:xfrm>
            <a:off x="5578329" y="255803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" name="Flussdiagramm: Verbindungsstelle 22"/>
          <p:cNvSpPr/>
          <p:nvPr/>
        </p:nvSpPr>
        <p:spPr>
          <a:xfrm>
            <a:off x="6049636" y="341441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" name="Flussdiagramm: Verbindungsstelle 23"/>
          <p:cNvSpPr/>
          <p:nvPr/>
        </p:nvSpPr>
        <p:spPr>
          <a:xfrm>
            <a:off x="5065776" y="424153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Flussdiagramm: Verbindungsstelle 24"/>
          <p:cNvSpPr/>
          <p:nvPr/>
        </p:nvSpPr>
        <p:spPr>
          <a:xfrm>
            <a:off x="7589520" y="333519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6" name="Interaktive Schaltfläche: Nächste(r) oder Weiter 25">
            <a:hlinkClick r:id="rId3" action="ppaction://hlinkfile" highlightClick="1"/>
          </p:cNvPr>
          <p:cNvSpPr/>
          <p:nvPr/>
        </p:nvSpPr>
        <p:spPr>
          <a:xfrm>
            <a:off x="7755502" y="5541491"/>
            <a:ext cx="551253" cy="342842"/>
          </a:xfrm>
          <a:prstGeom prst="actionButtonForwardNex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ROTA TP/TB/EP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1" dirty="0"/>
              <a:t>Schnittbild</a:t>
            </a:r>
          </a:p>
          <a:p>
            <a:r>
              <a:rPr lang="de-DE" sz="1600" dirty="0"/>
              <a:t>    Verschlussdeckel</a:t>
            </a:r>
          </a:p>
          <a:p>
            <a:r>
              <a:rPr lang="de-DE" sz="1600" dirty="0"/>
              <a:t>    Doppel-Rückschlagventil</a:t>
            </a:r>
          </a:p>
          <a:p>
            <a:r>
              <a:rPr lang="de-DE" sz="1600" dirty="0"/>
              <a:t>    Schweberingabdeckung</a:t>
            </a:r>
          </a:p>
          <a:p>
            <a:r>
              <a:rPr lang="de-DE" sz="1600" dirty="0"/>
              <a:t>    Profildichtung A</a:t>
            </a:r>
          </a:p>
          <a:p>
            <a:r>
              <a:rPr lang="de-DE" sz="1600" dirty="0"/>
              <a:t>    Schwebering</a:t>
            </a:r>
          </a:p>
          <a:p>
            <a:r>
              <a:rPr lang="de-DE" sz="1600" dirty="0"/>
              <a:t>    Profildichtung B</a:t>
            </a:r>
          </a:p>
          <a:p>
            <a:r>
              <a:rPr lang="de-DE" sz="1600" dirty="0"/>
              <a:t>    Kanalbohrungen zur Luftübertragung</a:t>
            </a:r>
          </a:p>
          <a:p>
            <a:r>
              <a:rPr lang="de-DE" sz="1600" dirty="0"/>
              <a:t>    Zylinderraum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b="1" dirty="0"/>
          </a:p>
          <a:p>
            <a:endParaRPr lang="de-DE" b="1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ROTA TP/TB/EP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8EDA88-290C-45F5-BDEF-982CFE281B7F}" type="datetime1">
              <a:rPr lang="de-DE" smtClean="0"/>
              <a:pPr/>
              <a:t>23.09.2021</a:t>
            </a:fld>
            <a:endParaRPr lang="de-DE"/>
          </a:p>
        </p:txBody>
      </p:sp>
      <p:sp>
        <p:nvSpPr>
          <p:cNvPr id="7" name="Flussdiagramm: Verbindungsstelle 6"/>
          <p:cNvSpPr/>
          <p:nvPr/>
        </p:nvSpPr>
        <p:spPr>
          <a:xfrm>
            <a:off x="624774" y="2105690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Flussdiagramm: Verbindungsstelle 7"/>
          <p:cNvSpPr/>
          <p:nvPr/>
        </p:nvSpPr>
        <p:spPr>
          <a:xfrm>
            <a:off x="616307" y="24653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Flussdiagramm: Verbindungsstelle 8"/>
          <p:cNvSpPr/>
          <p:nvPr/>
        </p:nvSpPr>
        <p:spPr>
          <a:xfrm>
            <a:off x="616307" y="3984347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" name="Flussdiagramm: Verbindungsstelle 9"/>
          <p:cNvSpPr/>
          <p:nvPr/>
        </p:nvSpPr>
        <p:spPr>
          <a:xfrm>
            <a:off x="616307" y="324682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Flussdiagramm: Verbindungsstelle 10"/>
          <p:cNvSpPr/>
          <p:nvPr/>
        </p:nvSpPr>
        <p:spPr>
          <a:xfrm>
            <a:off x="616307" y="439390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2" name="Flussdiagramm: Verbindungsstelle 11"/>
          <p:cNvSpPr/>
          <p:nvPr/>
        </p:nvSpPr>
        <p:spPr>
          <a:xfrm>
            <a:off x="616307" y="4771814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3" name="Flussdiagramm: Verbindungsstelle 12"/>
          <p:cNvSpPr/>
          <p:nvPr/>
        </p:nvSpPr>
        <p:spPr>
          <a:xfrm>
            <a:off x="622292" y="285977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Flussdiagramm: Verbindungsstelle 13"/>
          <p:cNvSpPr/>
          <p:nvPr/>
        </p:nvSpPr>
        <p:spPr>
          <a:xfrm>
            <a:off x="616307" y="360644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1" name="Picture 16" descr="M:\TV-FUTTER\Kataloge\Gesamtkatalog Drehfutter\Katalogbilder freigestellt 2007\JPG\ds-rota-tp-5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2091" y="1524187"/>
            <a:ext cx="3680655" cy="373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ussdiagramm: Verbindungsstelle 35"/>
          <p:cNvSpPr/>
          <p:nvPr/>
        </p:nvSpPr>
        <p:spPr>
          <a:xfrm>
            <a:off x="5143496" y="270132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Flussdiagramm: Verbindungsstelle 36"/>
          <p:cNvSpPr/>
          <p:nvPr/>
        </p:nvSpPr>
        <p:spPr>
          <a:xfrm>
            <a:off x="5237418" y="338798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8" name="Flussdiagramm: Verbindungsstelle 37"/>
          <p:cNvSpPr/>
          <p:nvPr/>
        </p:nvSpPr>
        <p:spPr>
          <a:xfrm>
            <a:off x="4183571" y="3579612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9" name="Flussdiagramm: Verbindungsstelle 38"/>
          <p:cNvSpPr/>
          <p:nvPr/>
        </p:nvSpPr>
        <p:spPr>
          <a:xfrm>
            <a:off x="4312791" y="4154488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Flussdiagramm: Verbindungsstelle 39"/>
          <p:cNvSpPr/>
          <p:nvPr/>
        </p:nvSpPr>
        <p:spPr>
          <a:xfrm>
            <a:off x="3990450" y="459378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1" name="Flussdiagramm: Verbindungsstelle 40"/>
          <p:cNvSpPr/>
          <p:nvPr/>
        </p:nvSpPr>
        <p:spPr>
          <a:xfrm>
            <a:off x="4312792" y="4841765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2" name="Flussdiagramm: Verbindungsstelle 41"/>
          <p:cNvSpPr/>
          <p:nvPr/>
        </p:nvSpPr>
        <p:spPr>
          <a:xfrm>
            <a:off x="4633712" y="4625533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3" name="Flussdiagramm: Verbindungsstelle 42"/>
          <p:cNvSpPr/>
          <p:nvPr/>
        </p:nvSpPr>
        <p:spPr>
          <a:xfrm>
            <a:off x="5237418" y="4435331"/>
            <a:ext cx="187843" cy="158450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8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draft_4-3_0504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 SCH_PPT_Vorlage_4-3_0802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SCH_PPT_Vorlage_draft_4-3_050412</Template>
  <TotalTime>0</TotalTime>
  <Words>1461</Words>
  <Application>Microsoft Office PowerPoint</Application>
  <PresentationFormat>Bildschirmpräsentation (4:3)</PresentationFormat>
  <Paragraphs>466</Paragraphs>
  <Slides>39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39</vt:i4>
      </vt:variant>
    </vt:vector>
  </HeadingPairs>
  <TitlesOfParts>
    <vt:vector size="44" baseType="lpstr">
      <vt:lpstr>Arial</vt:lpstr>
      <vt:lpstr>Calibri</vt:lpstr>
      <vt:lpstr>Wingdings</vt:lpstr>
      <vt:lpstr>SCH_PPT_Vorlage_draft_4-3_050412</vt:lpstr>
      <vt:lpstr> SCH_PPT_Vorlage_4-3_080212</vt:lpstr>
      <vt:lpstr>PowerPoint-Präsentation</vt:lpstr>
      <vt:lpstr>ROTA TP</vt:lpstr>
      <vt:lpstr>ROTA TP</vt:lpstr>
      <vt:lpstr>ROTA TP</vt:lpstr>
      <vt:lpstr>ROTA TP/TB/EP </vt:lpstr>
      <vt:lpstr>ROTA TP/TB/EP</vt:lpstr>
      <vt:lpstr>ROTA TP/TB/EP</vt:lpstr>
      <vt:lpstr>ROTA TP/TB/EP</vt:lpstr>
      <vt:lpstr>ROTA TP/TB/EP</vt:lpstr>
      <vt:lpstr>ROTA TP/TB/EP</vt:lpstr>
      <vt:lpstr>ROTA TP/TB/EP</vt:lpstr>
      <vt:lpstr>ROTA TB-LH/EP-LH</vt:lpstr>
      <vt:lpstr>ROTA TB-LH/EP-LH</vt:lpstr>
      <vt:lpstr>ROTA TB-LH/EP-LH</vt:lpstr>
      <vt:lpstr>ROTA TB-LH/EP-LH</vt:lpstr>
      <vt:lpstr>ROTA TP/TB/EP</vt:lpstr>
      <vt:lpstr>ROTA TP/TB/EP</vt:lpstr>
      <vt:lpstr>ROTA TP/TB/EP</vt:lpstr>
      <vt:lpstr>ROTA TP/TB/EP</vt:lpstr>
      <vt:lpstr>ROTA TP/TB/EP</vt:lpstr>
      <vt:lpstr>ROTA TP/TB/EP</vt:lpstr>
      <vt:lpstr>ROTA TP/TB/EP</vt:lpstr>
      <vt:lpstr>ROTA TB-AZ</vt:lpstr>
      <vt:lpstr>ROTA TB-AZ</vt:lpstr>
      <vt:lpstr>ROTA TP</vt:lpstr>
      <vt:lpstr>ROTA TP</vt:lpstr>
      <vt:lpstr>ROTA TB</vt:lpstr>
      <vt:lpstr>ROTA TB-LH</vt:lpstr>
      <vt:lpstr>Funktion Doppelrückschlagventil</vt:lpstr>
      <vt:lpstr>Funktion Doppelrückschlagventil</vt:lpstr>
      <vt:lpstr>ROTA EP 380-127</vt:lpstr>
      <vt:lpstr>ROTA EP</vt:lpstr>
      <vt:lpstr>ROTA EP-LH</vt:lpstr>
      <vt:lpstr>ROTA TP</vt:lpstr>
      <vt:lpstr>ROTA TP</vt:lpstr>
      <vt:lpstr>ROTA TB 1000-560  </vt:lpstr>
      <vt:lpstr>ROTA TB</vt:lpstr>
      <vt:lpstr>ROTA TB</vt:lpstr>
      <vt:lpstr>PowerPoint-Präsentation</vt:lpstr>
    </vt:vector>
  </TitlesOfParts>
  <Company>SCHUNK GmbH &amp; Co.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</dc:title>
  <dc:creator>Ann-Kathrin Ockenfuß</dc:creator>
  <cp:lastModifiedBy>Hensler, Sarah</cp:lastModifiedBy>
  <cp:revision>26</cp:revision>
  <dcterms:created xsi:type="dcterms:W3CDTF">2013-01-29T14:41:32Z</dcterms:created>
  <dcterms:modified xsi:type="dcterms:W3CDTF">2021-09-23T05:48:11Z</dcterms:modified>
</cp:coreProperties>
</file>