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38" r:id="rId2"/>
    <p:sldId id="512" r:id="rId3"/>
    <p:sldId id="537" r:id="rId4"/>
    <p:sldId id="514" r:id="rId5"/>
    <p:sldId id="515" r:id="rId6"/>
    <p:sldId id="528" r:id="rId7"/>
    <p:sldId id="503" r:id="rId8"/>
    <p:sldId id="507" r:id="rId9"/>
    <p:sldId id="529" r:id="rId10"/>
    <p:sldId id="508" r:id="rId11"/>
    <p:sldId id="530" r:id="rId12"/>
    <p:sldId id="531" r:id="rId13"/>
    <p:sldId id="536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06.09.2021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06.09.2021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201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38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it-IT"/>
              <a:t>ROTA NCS 3 I ROTA NCS 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Videos/ROTA_NCS3_gek&#252;rzt.mp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hyperlink" Target="Videos/ROTA_NCS6_gek&#252;rzt.mp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NCO_Anwendung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4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NCS 3 I ROTA NCS 6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Power Lathe Chucks </a:t>
            </a:r>
            <a:r>
              <a:rPr lang="de-DE" sz="1500" dirty="0" err="1">
                <a:solidFill>
                  <a:srgbClr val="FFFFFF"/>
                </a:solidFill>
              </a:rPr>
              <a:t>without</a:t>
            </a:r>
            <a:r>
              <a:rPr lang="de-DE" sz="1500" dirty="0">
                <a:solidFill>
                  <a:srgbClr val="FFFFFF"/>
                </a:solidFill>
              </a:rPr>
              <a:t> Through-hole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028B6237-E303-4A5D-8CFF-F0765DE1D9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30" y="341423"/>
            <a:ext cx="385727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50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254183" y="2166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172831" y="2179771"/>
            <a:ext cx="4335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Pendulum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mechanism</a:t>
            </a:r>
            <a:r>
              <a:rPr lang="de-DE" sz="1600" b="1" dirty="0">
                <a:solidFill>
                  <a:srgbClr val="003D6A"/>
                </a:solidFill>
              </a:rPr>
              <a:t> ROTA NCS 6-jaw </a:t>
            </a:r>
            <a:r>
              <a:rPr lang="de-DE" sz="1600" b="1" dirty="0" err="1">
                <a:solidFill>
                  <a:srgbClr val="003D6A"/>
                </a:solidFill>
              </a:rPr>
              <a:t>chuck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NCS 6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7" y="2731462"/>
            <a:ext cx="2334414" cy="1436562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2871961" y="4037698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437492" y="3784502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876602" y="3673302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891352" y="3040796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877416" y="3294807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395336" y="3713425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880599" y="2767748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522671" y="3214156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24667" y="2734025"/>
            <a:ext cx="1340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Active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pull-down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Piston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Lever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Pendulum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64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NCS 3/NCS 6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9636" r="4855"/>
          <a:stretch/>
        </p:blipFill>
        <p:spPr>
          <a:xfrm>
            <a:off x="561443" y="2038674"/>
            <a:ext cx="3887032" cy="2520000"/>
          </a:xfrm>
          <a:prstGeom prst="rect">
            <a:avLst/>
          </a:prstGeom>
        </p:spPr>
      </p:pic>
      <p:pic>
        <p:nvPicPr>
          <p:cNvPr id="4" name="Grafik 3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/>
          <a:srcRect l="9639" r="4112"/>
          <a:stretch/>
        </p:blipFill>
        <p:spPr>
          <a:xfrm>
            <a:off x="4749544" y="2038674"/>
            <a:ext cx="3886456" cy="252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1946959" y="2740674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6134772" y="2740674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Ellipse 11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Gleichschenkliges Dreieck 12">
              <a:hlinkClick r:id="rId4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Rechteck 13">
            <a:hlinkClick r:id="rId2" action="ppaction://hlinkfile"/>
          </p:cNvPr>
          <p:cNvSpPr/>
          <p:nvPr/>
        </p:nvSpPr>
        <p:spPr>
          <a:xfrm>
            <a:off x="561443" y="1719350"/>
            <a:ext cx="388703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NCS 3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5" name="Rechteck 14">
            <a:hlinkClick r:id="rId4" action="ppaction://hlinkfile"/>
          </p:cNvPr>
          <p:cNvSpPr/>
          <p:nvPr/>
        </p:nvSpPr>
        <p:spPr>
          <a:xfrm>
            <a:off x="4754630" y="1732410"/>
            <a:ext cx="388703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NCS 6</a:t>
            </a:r>
            <a:endParaRPr lang="de-DE" sz="14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24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NCS 3/NCS 6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159934"/>
              </p:ext>
            </p:extLst>
          </p:nvPr>
        </p:nvGraphicFramePr>
        <p:xfrm>
          <a:off x="498762" y="1523890"/>
          <a:ext cx="8137240" cy="3810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9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3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63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76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76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43545">
                <a:tc rowSpan="2">
                  <a:txBody>
                    <a:bodyPr/>
                    <a:lstStyle/>
                    <a:p>
                      <a:r>
                        <a:rPr lang="de-DE" sz="1100" dirty="0"/>
                        <a:t>Technical Data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Max. RPM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1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1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100" b="1" baseline="0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1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1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1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Piston </a:t>
                      </a:r>
                      <a:r>
                        <a:rPr lang="de-DE" sz="11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1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Nieder-zug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Pull-down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100" b="1" baseline="0" dirty="0" err="1">
                          <a:solidFill>
                            <a:schemeClr val="bg1"/>
                          </a:solidFill>
                        </a:rPr>
                        <a:t>action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Recommendation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range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31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O.D. </a:t>
                      </a:r>
                      <a:r>
                        <a:rPr lang="de-DE" sz="11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endParaRPr lang="de-DE" sz="11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I. D. </a:t>
                      </a:r>
                      <a:r>
                        <a:rPr lang="de-DE" sz="11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175/3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32-100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80-150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210/3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6.9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34-132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84-184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250/3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38-168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92-224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315/3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88-218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142-274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400/3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102-272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160-332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500/3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222-320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280-452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260/6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±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38-168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92-224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315/6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±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88-218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142-274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400/6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± 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132-258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192-318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866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NCS 500/6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± 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222-320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280-452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530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6164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Power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 </a:t>
            </a:r>
            <a:r>
              <a:rPr lang="de-DE" sz="900" b="1" dirty="0" err="1">
                <a:solidFill>
                  <a:srgbClr val="009EE3"/>
                </a:solidFill>
              </a:rPr>
              <a:t>without</a:t>
            </a:r>
            <a:r>
              <a:rPr lang="de-DE" sz="900" b="1" dirty="0">
                <a:solidFill>
                  <a:srgbClr val="009EE3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Grafik 10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10" name="Rechteck 109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1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3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4" name="Rechteck 113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5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6" name="Rechteck 115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7" name="Rechteck 116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8" name="Rechteck 117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9" name="Rechteck 118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20" name="Gerader Verbinder 119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Gerader Verbinder 121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Gerader Verbinder 12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r Verbinder 12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58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4996366" y="1524521"/>
            <a:ext cx="2461105" cy="1264288"/>
            <a:chOff x="6018460" y="696913"/>
            <a:chExt cx="2554040" cy="1583756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6018460" y="696913"/>
              <a:ext cx="2544509" cy="1583756"/>
              <a:chOff x="5675560" y="696913"/>
              <a:chExt cx="2544509" cy="1583756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43056" cy="1583756"/>
                <a:chOff x="823913" y="696913"/>
                <a:chExt cx="1643056" cy="1769138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539318" cy="430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675560" y="719093"/>
                <a:ext cx="917871" cy="655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Required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accuracy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Requirements</a:t>
            </a:r>
            <a:r>
              <a:rPr lang="de-DE" dirty="0">
                <a:solidFill>
                  <a:srgbClr val="003D6A"/>
                </a:solidFill>
              </a:rPr>
              <a:t> on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clamping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fixture</a:t>
            </a:r>
            <a:r>
              <a:rPr lang="de-DE" dirty="0">
                <a:solidFill>
                  <a:srgbClr val="003D6A"/>
                </a:solidFill>
              </a:rPr>
              <a:t>: </a:t>
            </a:r>
            <a:r>
              <a:rPr lang="de-DE" dirty="0" err="1">
                <a:solidFill>
                  <a:srgbClr val="003D6A"/>
                </a:solidFill>
              </a:rPr>
              <a:t>efficiency</a:t>
            </a:r>
            <a:r>
              <a:rPr lang="de-DE" dirty="0">
                <a:solidFill>
                  <a:srgbClr val="003D6A"/>
                </a:solidFill>
              </a:rPr>
              <a:t>, </a:t>
            </a:r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…</a:t>
            </a:r>
          </a:p>
        </p:txBody>
      </p:sp>
      <p:grpSp>
        <p:nvGrpSpPr>
          <p:cNvPr id="122" name="Gruppieren 54"/>
          <p:cNvGrpSpPr/>
          <p:nvPr/>
        </p:nvGrpSpPr>
        <p:grpSpPr>
          <a:xfrm>
            <a:off x="1876345" y="1522033"/>
            <a:ext cx="2593582" cy="1263233"/>
            <a:chOff x="4566695" y="3826292"/>
            <a:chExt cx="2885615" cy="1574426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566695" y="3826292"/>
              <a:ext cx="2885615" cy="1574426"/>
              <a:chOff x="-219618" y="687388"/>
              <a:chExt cx="2885615" cy="1574426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84934" cy="1574426"/>
                <a:chOff x="823913" y="696913"/>
                <a:chExt cx="1784934" cy="1758714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578211" cy="428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219618" y="719303"/>
                <a:ext cx="1105441" cy="383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44" name="Gerade Verbindung 54"/>
          <p:cNvCxnSpPr/>
          <p:nvPr/>
        </p:nvCxnSpPr>
        <p:spPr bwMode="auto">
          <a:xfrm flipV="1">
            <a:off x="6092183" y="1790398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Freihandform 144"/>
          <p:cNvSpPr/>
          <p:nvPr/>
        </p:nvSpPr>
        <p:spPr bwMode="auto">
          <a:xfrm>
            <a:off x="3033197" y="1679656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grpSp>
        <p:nvGrpSpPr>
          <p:cNvPr id="146" name="Gruppieren 54"/>
          <p:cNvGrpSpPr/>
          <p:nvPr/>
        </p:nvGrpSpPr>
        <p:grpSpPr>
          <a:xfrm>
            <a:off x="3200072" y="3084396"/>
            <a:ext cx="2774707" cy="1263233"/>
            <a:chOff x="4365178" y="3826292"/>
            <a:chExt cx="3087131" cy="1574426"/>
          </a:xfrm>
        </p:grpSpPr>
        <p:sp>
          <p:nvSpPr>
            <p:cNvPr id="147" name="Rechteck 146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49" name="Gruppieren 146"/>
            <p:cNvGrpSpPr/>
            <p:nvPr/>
          </p:nvGrpSpPr>
          <p:grpSpPr>
            <a:xfrm>
              <a:off x="4365178" y="3826292"/>
              <a:ext cx="3087131" cy="1574426"/>
              <a:chOff x="-421135" y="687388"/>
              <a:chExt cx="3087131" cy="1574426"/>
            </a:xfrm>
          </p:grpSpPr>
          <p:grpSp>
            <p:nvGrpSpPr>
              <p:cNvPr id="151" name="Gruppieren 43"/>
              <p:cNvGrpSpPr/>
              <p:nvPr/>
            </p:nvGrpSpPr>
            <p:grpSpPr>
              <a:xfrm>
                <a:off x="881063" y="687388"/>
                <a:ext cx="1784933" cy="1574426"/>
                <a:chOff x="823913" y="696913"/>
                <a:chExt cx="1784933" cy="1758714"/>
              </a:xfrm>
            </p:grpSpPr>
            <p:grpSp>
              <p:nvGrpSpPr>
                <p:cNvPr id="153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55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4" name="Textfeld 153"/>
                <p:cNvSpPr txBox="1"/>
                <p:nvPr/>
              </p:nvSpPr>
              <p:spPr>
                <a:xfrm>
                  <a:off x="2030636" y="2027130"/>
                  <a:ext cx="578210" cy="428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52" name="Textfeld 151"/>
              <p:cNvSpPr txBox="1"/>
              <p:nvPr/>
            </p:nvSpPr>
            <p:spPr>
              <a:xfrm>
                <a:off x="-421135" y="719303"/>
                <a:ext cx="1306958" cy="652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Global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competition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65" name="Rechteck 64"/>
          <p:cNvSpPr/>
          <p:nvPr/>
        </p:nvSpPr>
        <p:spPr>
          <a:xfrm>
            <a:off x="4742355" y="135291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6" name="Rechteck 65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91409" y="290704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2" name="Gerade Verbindung 54"/>
          <p:cNvCxnSpPr/>
          <p:nvPr/>
        </p:nvCxnSpPr>
        <p:spPr bwMode="auto">
          <a:xfrm flipV="1">
            <a:off x="4514583" y="3418499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5556E6-EBD7-451C-B5F3-9DA956BD69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1704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without</a:t>
            </a:r>
            <a:r>
              <a:rPr lang="de-DE" dirty="0"/>
              <a:t> Through-hole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72" y="1735946"/>
            <a:ext cx="6421098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7794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72086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rId2" action="ppaction://hlinksldjump"/>
          </p:cNvPr>
          <p:cNvSpPr/>
          <p:nvPr/>
        </p:nvSpPr>
        <p:spPr>
          <a:xfrm>
            <a:off x="4939136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rId3" action="ppaction://hlinksldjump"/>
          </p:cNvPr>
          <p:cNvSpPr/>
          <p:nvPr/>
        </p:nvSpPr>
        <p:spPr>
          <a:xfrm>
            <a:off x="4938176" y="414342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2050814" y="41585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3" action="ppaction://hlinksldjump"/>
          </p:cNvPr>
          <p:cNvSpPr/>
          <p:nvPr/>
        </p:nvSpPr>
        <p:spPr>
          <a:xfrm>
            <a:off x="2058478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Power </a:t>
            </a:r>
            <a:r>
              <a:rPr lang="de-DE" sz="1800" dirty="0" err="1"/>
              <a:t>Lathe</a:t>
            </a:r>
            <a:r>
              <a:rPr lang="de-DE" sz="1800" dirty="0"/>
              <a:t> Chucks </a:t>
            </a:r>
            <a:r>
              <a:rPr lang="de-DE" sz="1800" dirty="0" err="1"/>
              <a:t>without</a:t>
            </a:r>
            <a:r>
              <a:rPr lang="de-DE" sz="1800" dirty="0"/>
              <a:t> Through-hole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2066696" y="3850296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NCR/</a:t>
            </a:r>
            <a:r>
              <a:rPr lang="de-DE" sz="1400" b="1" dirty="0">
                <a:solidFill>
                  <a:srgbClr val="003D6A"/>
                </a:solidFill>
              </a:rPr>
              <a:t> NCR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-A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23" name="Rechteck 22">
            <a:hlinkClick r:id="rId2" action="ppaction://hlinksldjump"/>
          </p:cNvPr>
          <p:cNvSpPr/>
          <p:nvPr/>
        </p:nvSpPr>
        <p:spPr>
          <a:xfrm>
            <a:off x="4924319" y="1347186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2B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rId3" action="ppaction://hlinksldjump"/>
          </p:cNvPr>
          <p:cNvSpPr/>
          <p:nvPr/>
        </p:nvSpPr>
        <p:spPr>
          <a:xfrm>
            <a:off x="4938175" y="3838276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NCS 3/  NCS 6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3" action="ppaction://hlinksldjump"/>
          </p:cNvPr>
          <p:cNvSpPr/>
          <p:nvPr/>
        </p:nvSpPr>
        <p:spPr>
          <a:xfrm>
            <a:off x="2058478" y="1336175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NCO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82" y="4245113"/>
            <a:ext cx="1577974" cy="1620000"/>
          </a:xfrm>
          <a:prstGeom prst="rect">
            <a:avLst/>
          </a:prstGeom>
        </p:spPr>
      </p:pic>
      <p:pic>
        <p:nvPicPr>
          <p:cNvPr id="8" name="Grafik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51" y="1753419"/>
            <a:ext cx="1727653" cy="1620000"/>
          </a:xfrm>
          <a:prstGeom prst="rect">
            <a:avLst/>
          </a:prstGeom>
        </p:spPr>
      </p:pic>
      <p:pic>
        <p:nvPicPr>
          <p:cNvPr id="11" name="Grafi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83" y="1737164"/>
            <a:ext cx="1555889" cy="1620000"/>
          </a:xfrm>
          <a:prstGeom prst="rect">
            <a:avLst/>
          </a:prstGeom>
        </p:spPr>
      </p:pic>
      <p:pic>
        <p:nvPicPr>
          <p:cNvPr id="12" name="Grafik 11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33" y="4246756"/>
            <a:ext cx="1695844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53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NCS 6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8"/>
          <a:stretch/>
        </p:blipFill>
        <p:spPr>
          <a:xfrm>
            <a:off x="561443" y="1629000"/>
            <a:ext cx="513726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NCS 260/6 </a:t>
            </a:r>
            <a:r>
              <a:rPr lang="de-DE" sz="1400" dirty="0" err="1"/>
              <a:t>jaws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chuck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O.D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gear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      pull-down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requirements</a:t>
            </a:r>
            <a:r>
              <a:rPr lang="de-DE" sz="1400" dirty="0"/>
              <a:t> on plane </a:t>
            </a:r>
            <a:r>
              <a:rPr lang="de-DE" sz="1400" dirty="0" err="1"/>
              <a:t>parallelism</a:t>
            </a:r>
            <a:r>
              <a:rPr lang="de-DE" sz="1400" dirty="0"/>
              <a:t>. </a:t>
            </a:r>
            <a:r>
              <a:rPr lang="de-DE" sz="1400" dirty="0" err="1"/>
              <a:t>Sealed</a:t>
            </a:r>
            <a:r>
              <a:rPr lang="de-DE" sz="1400" dirty="0"/>
              <a:t> </a:t>
            </a:r>
            <a:r>
              <a:rPr lang="de-DE" sz="1400" dirty="0" err="1"/>
              <a:t>pendulum</a:t>
            </a:r>
            <a:r>
              <a:rPr lang="de-DE" sz="1400" dirty="0"/>
              <a:t> </a:t>
            </a:r>
            <a:r>
              <a:rPr lang="de-DE" sz="1400" dirty="0" err="1"/>
              <a:t>compensation</a:t>
            </a:r>
            <a:r>
              <a:rPr lang="de-DE" sz="1400" dirty="0"/>
              <a:t> </a:t>
            </a:r>
            <a:r>
              <a:rPr lang="de-DE" sz="1400" dirty="0" err="1"/>
              <a:t>chuck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series</a:t>
            </a:r>
            <a:r>
              <a:rPr lang="de-DE" sz="1400" dirty="0"/>
              <a:t> </a:t>
            </a:r>
            <a:r>
              <a:rPr lang="de-DE" sz="1400" dirty="0" err="1"/>
              <a:t>production</a:t>
            </a:r>
            <a:r>
              <a:rPr lang="de-DE" sz="1400" dirty="0"/>
              <a:t> </a:t>
            </a:r>
            <a:r>
              <a:rPr lang="de-DE" sz="1400" dirty="0" err="1"/>
              <a:t>even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workpieces</a:t>
            </a:r>
            <a:r>
              <a:rPr lang="de-DE" sz="1400" dirty="0"/>
              <a:t> </a:t>
            </a:r>
            <a:r>
              <a:rPr lang="de-DE" sz="1400" dirty="0" err="1"/>
              <a:t>that</a:t>
            </a:r>
            <a:r>
              <a:rPr lang="de-DE" sz="1400" dirty="0"/>
              <a:t> </a:t>
            </a:r>
            <a:r>
              <a:rPr lang="de-DE" sz="1400" dirty="0" err="1"/>
              <a:t>are</a:t>
            </a:r>
            <a:r>
              <a:rPr lang="de-DE" sz="1400" dirty="0"/>
              <a:t> sensitive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deformation</a:t>
            </a:r>
            <a:r>
              <a:rPr lang="de-DE" sz="1400" dirty="0"/>
              <a:t>.</a:t>
            </a:r>
            <a:endParaRPr lang="de-DE" sz="1400" b="1" u="sng" dirty="0"/>
          </a:p>
        </p:txBody>
      </p:sp>
    </p:spTree>
    <p:extLst>
      <p:ext uri="{BB962C8B-B14F-4D97-AF65-F5344CB8AC3E}">
        <p14:creationId xmlns:p14="http://schemas.microsoft.com/office/powerpoint/2010/main" val="2222815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" y="1341388"/>
            <a:ext cx="5250774" cy="43378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NCS 3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419802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Lever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Hermetically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sealed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oil-filled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Additional </a:t>
            </a:r>
            <a:r>
              <a:rPr lang="de-DE" sz="1400" dirty="0" err="1">
                <a:solidFill>
                  <a:srgbClr val="00446B"/>
                </a:solidFill>
              </a:rPr>
              <a:t>slot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r>
              <a:rPr lang="de-DE" sz="1400" dirty="0">
                <a:solidFill>
                  <a:srgbClr val="00446B"/>
                </a:solidFill>
              </a:rPr>
              <a:t> on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Lever </a:t>
            </a:r>
            <a:r>
              <a:rPr lang="de-DE" sz="1400" dirty="0" err="1">
                <a:solidFill>
                  <a:srgbClr val="00446B"/>
                </a:solidFill>
              </a:rPr>
              <a:t>bearing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Oil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drain-screw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Cover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integrated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sealing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element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of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lever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Simple </a:t>
            </a:r>
            <a:r>
              <a:rPr lang="de-DE" sz="1400" dirty="0" err="1">
                <a:solidFill>
                  <a:srgbClr val="00446B"/>
                </a:solidFill>
              </a:rPr>
              <a:t>conversion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piston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mount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Central </a:t>
            </a:r>
            <a:r>
              <a:rPr lang="de-DE" sz="1400" dirty="0" err="1">
                <a:solidFill>
                  <a:srgbClr val="00446B"/>
                </a:solidFill>
              </a:rPr>
              <a:t>media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feed-through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76425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476472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25882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566377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861411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38797" y="3340278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653961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4323" y="3928126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215508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005161" y="1861554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4421830" y="3658022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4695217" y="4471367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182479" y="2079866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202184" y="1528444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1216890" y="3281498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148895" y="4024354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4943675" y="2652968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487765" y="2065691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83510" y="4727994"/>
            <a:ext cx="322912" cy="198000"/>
            <a:chOff x="4557921" y="743938"/>
            <a:chExt cx="43396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4295060" y="2836675"/>
            <a:ext cx="322912" cy="198000"/>
            <a:chOff x="4557921" y="743938"/>
            <a:chExt cx="433966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85567" y="5014583"/>
            <a:ext cx="322912" cy="198000"/>
            <a:chOff x="4557921" y="743938"/>
            <a:chExt cx="433966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3008924" y="4371294"/>
            <a:ext cx="322912" cy="198000"/>
            <a:chOff x="4557921" y="743938"/>
            <a:chExt cx="433966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5785668" y="5294765"/>
            <a:ext cx="322912" cy="198000"/>
            <a:chOff x="4557921" y="743938"/>
            <a:chExt cx="433966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2831566" y="3547711"/>
            <a:ext cx="322912" cy="198000"/>
            <a:chOff x="4557921" y="743938"/>
            <a:chExt cx="433966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7046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6" y="1257506"/>
            <a:ext cx="5265016" cy="46194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NCS 6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393673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Lever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Hermetically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sealed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oil-filled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Additional </a:t>
            </a:r>
            <a:r>
              <a:rPr lang="de-DE" sz="1400" dirty="0" err="1">
                <a:solidFill>
                  <a:srgbClr val="00446B"/>
                </a:solidFill>
              </a:rPr>
              <a:t>slot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r>
              <a:rPr lang="de-DE" sz="1400" dirty="0">
                <a:solidFill>
                  <a:srgbClr val="00446B"/>
                </a:solidFill>
              </a:rPr>
              <a:t> on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Lever </a:t>
            </a:r>
            <a:r>
              <a:rPr lang="de-DE" sz="1400" dirty="0" err="1">
                <a:solidFill>
                  <a:srgbClr val="00446B"/>
                </a:solidFill>
              </a:rPr>
              <a:t>bearing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Cover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integrated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sealing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element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of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lever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Simple </a:t>
            </a:r>
            <a:r>
              <a:rPr lang="de-DE" sz="1400" dirty="0" err="1">
                <a:solidFill>
                  <a:srgbClr val="00446B"/>
                </a:solidFill>
              </a:rPr>
              <a:t>conversion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Inside </a:t>
            </a:r>
            <a:r>
              <a:rPr lang="de-DE" sz="1400" dirty="0" err="1">
                <a:solidFill>
                  <a:srgbClr val="00446B"/>
                </a:solidFill>
              </a:rPr>
              <a:t>located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pendulum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pistion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mount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Central </a:t>
            </a:r>
            <a:r>
              <a:rPr lang="de-DE" sz="1400" dirty="0" err="1">
                <a:solidFill>
                  <a:srgbClr val="00446B"/>
                </a:solidFill>
              </a:rPr>
              <a:t>media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feed-through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738128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450343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232692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540250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826571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38797" y="3314150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61912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3910707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403309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287679" y="173055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235429" y="3670624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634800" y="3430177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733800" y="1640392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216934" y="1438729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354615" y="3527572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4958465" y="2877186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1301362" y="2825081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683521" y="195977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83510" y="4710574"/>
            <a:ext cx="322912" cy="198000"/>
            <a:chOff x="4557921" y="743938"/>
            <a:chExt cx="43396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4209061" y="4390304"/>
            <a:ext cx="322912" cy="198000"/>
            <a:chOff x="4557921" y="743938"/>
            <a:chExt cx="433966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85567" y="4997160"/>
            <a:ext cx="322912" cy="198000"/>
            <a:chOff x="4557921" y="743938"/>
            <a:chExt cx="433966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3001794" y="3965986"/>
            <a:ext cx="322912" cy="198000"/>
            <a:chOff x="4557921" y="743938"/>
            <a:chExt cx="433966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5785668" y="5286052"/>
            <a:ext cx="322912" cy="198000"/>
            <a:chOff x="4557921" y="743938"/>
            <a:chExt cx="433966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2831566" y="3529177"/>
            <a:ext cx="322912" cy="198000"/>
            <a:chOff x="4557921" y="743938"/>
            <a:chExt cx="433966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6548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Blocked</a:t>
            </a:r>
            <a:r>
              <a:rPr lang="de-DE" sz="1600" b="1" dirty="0">
                <a:solidFill>
                  <a:srgbClr val="003D6A"/>
                </a:solidFill>
              </a:rPr>
              <a:t> pull down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Active</a:t>
            </a:r>
            <a:r>
              <a:rPr lang="de-DE" sz="1600" b="1" dirty="0">
                <a:solidFill>
                  <a:srgbClr val="003D6A"/>
                </a:solidFill>
              </a:rPr>
              <a:t> pull down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NCS 3/NCS 6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NCS 3 I ROTA NCS 6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Lever </a:t>
            </a:r>
            <a:r>
              <a:rPr lang="de-DE" sz="1600" b="1" dirty="0" err="1">
                <a:solidFill>
                  <a:srgbClr val="003D6A"/>
                </a:solidFill>
              </a:rPr>
              <a:t>assembly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external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Lever </a:t>
            </a:r>
            <a:r>
              <a:rPr lang="de-DE" sz="1600" b="1" dirty="0" err="1">
                <a:solidFill>
                  <a:srgbClr val="003D6A"/>
                </a:solidFill>
              </a:rPr>
              <a:t>assembly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internal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27" y="1358881"/>
            <a:ext cx="2494021" cy="181354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53" y="1402061"/>
            <a:ext cx="2434639" cy="177036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74" y="3914993"/>
            <a:ext cx="2643997" cy="1923321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53" y="3952289"/>
            <a:ext cx="2675075" cy="19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141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686</Words>
  <Application>Microsoft Office PowerPoint</Application>
  <PresentationFormat>Bildschirmpräsentation (4:3)</PresentationFormat>
  <Paragraphs>280</Paragraphs>
  <Slides>14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Power Lathe Chucks without Through-hole</vt:lpstr>
      <vt:lpstr>ROTA overview Power Lathe Chucks without Through-hole</vt:lpstr>
      <vt:lpstr>ROTA NCS 6 Example of application</vt:lpstr>
      <vt:lpstr>ROTA NCS 3</vt:lpstr>
      <vt:lpstr>ROTA NCS 6</vt:lpstr>
      <vt:lpstr>ROTA NCS 3/NCS 6</vt:lpstr>
      <vt:lpstr>ROTA NCS 6</vt:lpstr>
      <vt:lpstr>ROTA NCS 3/NCS 6</vt:lpstr>
      <vt:lpstr>Variants ROTA NCS 3/NCS 6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613</cp:revision>
  <cp:lastPrinted>2018-01-05T10:34:27Z</cp:lastPrinted>
  <dcterms:created xsi:type="dcterms:W3CDTF">2015-04-07T09:55:40Z</dcterms:created>
  <dcterms:modified xsi:type="dcterms:W3CDTF">2021-09-06T10:06:32Z</dcterms:modified>
</cp:coreProperties>
</file>