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38" r:id="rId2"/>
    <p:sldId id="525" r:id="rId3"/>
    <p:sldId id="537" r:id="rId4"/>
    <p:sldId id="532" r:id="rId5"/>
    <p:sldId id="513" r:id="rId6"/>
    <p:sldId id="521" r:id="rId7"/>
    <p:sldId id="503" r:id="rId8"/>
    <p:sldId id="507" r:id="rId9"/>
    <p:sldId id="504" r:id="rId10"/>
    <p:sldId id="508" r:id="rId11"/>
    <p:sldId id="531" r:id="rId12"/>
    <p:sldId id="505" r:id="rId13"/>
    <p:sldId id="536" r:id="rId14"/>
    <p:sldId id="279" r:id="rId15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06.09.2021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06.09.2021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868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671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247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it-IT"/>
              <a:t>ROTA NCS 3 I ROTA NCS 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Videos/ROTA_NCS3_gek&#252;rzt.mp4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hyperlink" Target="Videos/ROTA_NCS6_gek&#252;rzt.mp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Videos/NCO_Anwendung.mp4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24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15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NCS 3 I ROTA NCS 6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Kraftspannfutter ohne Durchgangsbohrung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028B6237-E303-4A5D-8CFF-F0765DE1D99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030" y="341423"/>
            <a:ext cx="385727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50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NCS 6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7" y="2593315"/>
            <a:ext cx="2334414" cy="1436562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2871961" y="3719438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1437492" y="3646355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876602" y="3355043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891352" y="2902649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877416" y="2993965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395336" y="3575278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880599" y="2632373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522671" y="3076009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024667" y="2607354"/>
            <a:ext cx="1340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Aktiver Niederzug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Kolben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Hebel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Pendelbrücke</a:t>
            </a:r>
          </a:p>
        </p:txBody>
      </p:sp>
      <p:sp>
        <p:nvSpPr>
          <p:cNvPr id="47" name="Rechteck 46"/>
          <p:cNvSpPr/>
          <p:nvPr/>
        </p:nvSpPr>
        <p:spPr>
          <a:xfrm>
            <a:off x="254183" y="199280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extfeld 47"/>
          <p:cNvSpPr txBox="1"/>
          <p:nvPr/>
        </p:nvSpPr>
        <p:spPr>
          <a:xfrm>
            <a:off x="181144" y="1997294"/>
            <a:ext cx="433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Pendelausgleich beim ROTA NCS 6-Backen Futter</a:t>
            </a:r>
          </a:p>
        </p:txBody>
      </p:sp>
    </p:spTree>
    <p:extLst>
      <p:ext uri="{BB962C8B-B14F-4D97-AF65-F5344CB8AC3E}">
        <p14:creationId xmlns:p14="http://schemas.microsoft.com/office/powerpoint/2010/main" val="2192564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NCS 3/NCS 6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9636" r="4855"/>
          <a:stretch/>
        </p:blipFill>
        <p:spPr>
          <a:xfrm>
            <a:off x="561443" y="2038674"/>
            <a:ext cx="3887032" cy="2520000"/>
          </a:xfrm>
          <a:prstGeom prst="rect">
            <a:avLst/>
          </a:prstGeom>
        </p:spPr>
      </p:pic>
      <p:pic>
        <p:nvPicPr>
          <p:cNvPr id="4" name="Grafik 3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/>
          <a:srcRect l="9639" r="4112"/>
          <a:stretch/>
        </p:blipFill>
        <p:spPr>
          <a:xfrm>
            <a:off x="4749544" y="2038674"/>
            <a:ext cx="3886456" cy="252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1946959" y="2740674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6134772" y="2740674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Ellipse 11">
              <a:hlinkClick r:id="rId4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Gleichschenkliges Dreieck 12">
              <a:hlinkClick r:id="rId4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Rechteck 13">
            <a:hlinkClick r:id="rId2" action="ppaction://hlinkfile"/>
          </p:cNvPr>
          <p:cNvSpPr/>
          <p:nvPr/>
        </p:nvSpPr>
        <p:spPr>
          <a:xfrm>
            <a:off x="561443" y="1719350"/>
            <a:ext cx="388703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NCS 3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5" name="Rechteck 14">
            <a:hlinkClick r:id="rId2" action="ppaction://hlinkfile"/>
          </p:cNvPr>
          <p:cNvSpPr/>
          <p:nvPr/>
        </p:nvSpPr>
        <p:spPr>
          <a:xfrm>
            <a:off x="4754630" y="1732410"/>
            <a:ext cx="388703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NCS 6</a:t>
            </a:r>
            <a:endParaRPr lang="de-DE" sz="14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067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NCS 3/NCS 6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633020"/>
              </p:ext>
            </p:extLst>
          </p:nvPr>
        </p:nvGraphicFramePr>
        <p:xfrm>
          <a:off x="498762" y="1607020"/>
          <a:ext cx="8137240" cy="3810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9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83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63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76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76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43545">
                <a:tc rowSpan="2">
                  <a:txBody>
                    <a:bodyPr/>
                    <a:lstStyle/>
                    <a:p>
                      <a:r>
                        <a:rPr lang="de-DE" sz="11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Max. Drehzahl</a:t>
                      </a:r>
                      <a:r>
                        <a:rPr lang="de-DE" sz="11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1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Max. 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100" b="1" baseline="0" dirty="0">
                          <a:solidFill>
                            <a:schemeClr val="bg1"/>
                          </a:solidFill>
                        </a:rPr>
                        <a:t> Betätigungs-kraft</a:t>
                      </a: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Hub/Backe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Kolben-hub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Nieder-zug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Pendel-</a:t>
                      </a:r>
                      <a:r>
                        <a:rPr lang="de-DE" sz="1100" b="1" dirty="0" err="1">
                          <a:solidFill>
                            <a:schemeClr val="bg1"/>
                          </a:solidFill>
                        </a:rPr>
                        <a:t>ausgleich</a:t>
                      </a:r>
                      <a:r>
                        <a:rPr lang="de-DE" sz="11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Empfehlung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Spannbereiche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31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Außen-spannung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Innen-spannung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175/3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32-100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80-150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210/3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6.9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34-132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84-184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250/3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38-168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92-224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315/3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88-218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142-274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400/3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102-272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160-332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500/3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222-320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280-452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260/6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± 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38-168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92-224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315/6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± 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88-218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142-274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400/6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± 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132-258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192-318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500/6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± 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222-320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280-452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4594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1101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880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1" name="Gruppieren 54"/>
          <p:cNvGrpSpPr/>
          <p:nvPr/>
        </p:nvGrpSpPr>
        <p:grpSpPr>
          <a:xfrm>
            <a:off x="3297994" y="3063562"/>
            <a:ext cx="2550362" cy="1202400"/>
            <a:chOff x="4552150" y="3826292"/>
            <a:chExt cx="2837528" cy="1498607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52150" y="3826292"/>
              <a:ext cx="2837528" cy="1498607"/>
              <a:chOff x="4561675" y="3645317"/>
              <a:chExt cx="2837528" cy="1498607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61675" y="3645317"/>
                <a:ext cx="2837528" cy="1498607"/>
                <a:chOff x="-234163" y="687388"/>
                <a:chExt cx="2837528" cy="1498607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22302" cy="1498607"/>
                  <a:chOff x="823913" y="696913"/>
                  <a:chExt cx="1722302" cy="1674020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34163" y="719303"/>
                  <a:ext cx="1119986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Globaler</a:t>
                  </a:r>
                </a:p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Wettbewerb</a:t>
                  </a: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4619707" y="1478574"/>
            <a:ext cx="2738707" cy="1202400"/>
            <a:chOff x="4557443" y="2324100"/>
            <a:chExt cx="2738707" cy="1404368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57443" y="2371776"/>
              <a:ext cx="2638883" cy="1356692"/>
              <a:chOff x="-209820" y="811398"/>
              <a:chExt cx="2638883" cy="1356692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48001" cy="1356692"/>
                <a:chOff x="823912" y="835439"/>
                <a:chExt cx="1548001" cy="1515493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57689" cy="3438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209820" y="828868"/>
                <a:ext cx="10774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Benötigte</a:t>
                </a:r>
              </a:p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Genauigkeit</a:t>
                </a: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5837571" y="1795879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1282879" y="5152671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Anforderung an Spannmittel: Effizienz, Flexibilität und…</a:t>
            </a:r>
          </a:p>
        </p:txBody>
      </p:sp>
      <p:sp>
        <p:nvSpPr>
          <p:cNvPr id="79" name="Rechteck 78"/>
          <p:cNvSpPr/>
          <p:nvPr/>
        </p:nvSpPr>
        <p:spPr>
          <a:xfrm>
            <a:off x="1797746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3222000" y="2902690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647494" y="135190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grpSp>
        <p:nvGrpSpPr>
          <p:cNvPr id="122" name="Gruppieren 54"/>
          <p:cNvGrpSpPr/>
          <p:nvPr/>
        </p:nvGrpSpPr>
        <p:grpSpPr>
          <a:xfrm>
            <a:off x="1857634" y="1471759"/>
            <a:ext cx="2434545" cy="1202400"/>
            <a:chOff x="4681009" y="3826292"/>
            <a:chExt cx="2708669" cy="1498607"/>
          </a:xfrm>
        </p:grpSpPr>
        <p:sp>
          <p:nvSpPr>
            <p:cNvPr id="134" name="Rechteck 133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36" name="Gruppieren 146"/>
            <p:cNvGrpSpPr/>
            <p:nvPr/>
          </p:nvGrpSpPr>
          <p:grpSpPr>
            <a:xfrm>
              <a:off x="4681009" y="3826292"/>
              <a:ext cx="2708669" cy="1498607"/>
              <a:chOff x="-105304" y="687388"/>
              <a:chExt cx="2708669" cy="1498607"/>
            </a:xfrm>
          </p:grpSpPr>
          <p:grpSp>
            <p:nvGrpSpPr>
              <p:cNvPr id="138" name="Gruppieren 43"/>
              <p:cNvGrpSpPr/>
              <p:nvPr/>
            </p:nvGrpSpPr>
            <p:grpSpPr>
              <a:xfrm>
                <a:off x="881063" y="687388"/>
                <a:ext cx="1722302" cy="1498607"/>
                <a:chOff x="823913" y="696913"/>
                <a:chExt cx="1722302" cy="1674020"/>
              </a:xfrm>
            </p:grpSpPr>
            <p:grpSp>
              <p:nvGrpSpPr>
                <p:cNvPr id="140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42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1" name="Textfeld 140"/>
                <p:cNvSpPr txBox="1"/>
                <p:nvPr/>
              </p:nvSpPr>
              <p:spPr>
                <a:xfrm>
                  <a:off x="2030636" y="2027130"/>
                  <a:ext cx="465705" cy="343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39" name="Textfeld 138"/>
              <p:cNvSpPr txBox="1"/>
              <p:nvPr/>
            </p:nvSpPr>
            <p:spPr>
              <a:xfrm>
                <a:off x="-105304" y="719303"/>
                <a:ext cx="991125" cy="383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Varianten</a:t>
                </a:r>
              </a:p>
            </p:txBody>
          </p:sp>
        </p:grpSp>
      </p:grpSp>
      <p:sp>
        <p:nvSpPr>
          <p:cNvPr id="145" name="Freihandform 144"/>
          <p:cNvSpPr/>
          <p:nvPr/>
        </p:nvSpPr>
        <p:spPr bwMode="auto">
          <a:xfrm>
            <a:off x="2911739" y="1629382"/>
            <a:ext cx="1298524" cy="622987"/>
          </a:xfrm>
          <a:custGeom>
            <a:avLst/>
            <a:gdLst>
              <a:gd name="connsiteX0" fmla="*/ 0 w 1247775"/>
              <a:gd name="connsiteY0" fmla="*/ 942975 h 942975"/>
              <a:gd name="connsiteX1" fmla="*/ 114300 w 1247775"/>
              <a:gd name="connsiteY1" fmla="*/ 790575 h 942975"/>
              <a:gd name="connsiteX2" fmla="*/ 371475 w 1247775"/>
              <a:gd name="connsiteY2" fmla="*/ 733425 h 942975"/>
              <a:gd name="connsiteX3" fmla="*/ 533400 w 1247775"/>
              <a:gd name="connsiteY3" fmla="*/ 600075 h 942975"/>
              <a:gd name="connsiteX4" fmla="*/ 742950 w 1247775"/>
              <a:gd name="connsiteY4" fmla="*/ 590550 h 942975"/>
              <a:gd name="connsiteX5" fmla="*/ 952500 w 1247775"/>
              <a:gd name="connsiteY5" fmla="*/ 428625 h 942975"/>
              <a:gd name="connsiteX6" fmla="*/ 1247775 w 1247775"/>
              <a:gd name="connsiteY6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775" h="942975">
                <a:moveTo>
                  <a:pt x="0" y="942975"/>
                </a:moveTo>
                <a:cubicBezTo>
                  <a:pt x="26194" y="884237"/>
                  <a:pt x="52388" y="825500"/>
                  <a:pt x="114300" y="790575"/>
                </a:cubicBezTo>
                <a:cubicBezTo>
                  <a:pt x="176213" y="755650"/>
                  <a:pt x="301625" y="765175"/>
                  <a:pt x="371475" y="733425"/>
                </a:cubicBezTo>
                <a:cubicBezTo>
                  <a:pt x="441325" y="701675"/>
                  <a:pt x="471488" y="623887"/>
                  <a:pt x="533400" y="600075"/>
                </a:cubicBezTo>
                <a:cubicBezTo>
                  <a:pt x="595312" y="576263"/>
                  <a:pt x="673100" y="619125"/>
                  <a:pt x="742950" y="590550"/>
                </a:cubicBezTo>
                <a:cubicBezTo>
                  <a:pt x="812800" y="561975"/>
                  <a:pt x="868363" y="527050"/>
                  <a:pt x="952500" y="428625"/>
                </a:cubicBezTo>
                <a:cubicBezTo>
                  <a:pt x="1036638" y="330200"/>
                  <a:pt x="1247775" y="0"/>
                  <a:pt x="1247775" y="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82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12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Kraftspannfutter ohne Durchgangsbohrung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72" y="1735946"/>
            <a:ext cx="6421098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977946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01112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rId2" action="ppaction://hlinksldjump"/>
          </p:cNvPr>
          <p:cNvSpPr/>
          <p:nvPr/>
        </p:nvSpPr>
        <p:spPr>
          <a:xfrm>
            <a:off x="4939136" y="16562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rId3" action="ppaction://hlinksldjump"/>
          </p:cNvPr>
          <p:cNvSpPr/>
          <p:nvPr/>
        </p:nvSpPr>
        <p:spPr>
          <a:xfrm>
            <a:off x="4938176" y="414342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2050814" y="41585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3" action="ppaction://hlinksldjump"/>
          </p:cNvPr>
          <p:cNvSpPr/>
          <p:nvPr/>
        </p:nvSpPr>
        <p:spPr>
          <a:xfrm>
            <a:off x="2058478" y="16562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Kraftspannfutter ohne Durchgangsbohrung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2066696" y="3850296"/>
            <a:ext cx="21441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NCR/</a:t>
            </a:r>
            <a:r>
              <a:rPr lang="de-DE" sz="1400" b="1" dirty="0">
                <a:solidFill>
                  <a:srgbClr val="003D6A"/>
                </a:solidFill>
              </a:rPr>
              <a:t> NCR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-A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sp>
        <p:nvSpPr>
          <p:cNvPr id="23" name="Rechteck 22">
            <a:hlinkClick r:id="rId2" action="ppaction://hlinksldjump"/>
          </p:cNvPr>
          <p:cNvSpPr/>
          <p:nvPr/>
        </p:nvSpPr>
        <p:spPr>
          <a:xfrm>
            <a:off x="4924319" y="1347186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2B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rId3" action="ppaction://hlinksldjump"/>
          </p:cNvPr>
          <p:cNvSpPr/>
          <p:nvPr/>
        </p:nvSpPr>
        <p:spPr>
          <a:xfrm>
            <a:off x="4938175" y="3838276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NCS 3/  NCS 6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3" action="ppaction://hlinksldjump"/>
          </p:cNvPr>
          <p:cNvSpPr/>
          <p:nvPr/>
        </p:nvSpPr>
        <p:spPr>
          <a:xfrm>
            <a:off x="2058478" y="1336175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NCO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82" y="4245113"/>
            <a:ext cx="1577974" cy="1620000"/>
          </a:xfrm>
          <a:prstGeom prst="rect">
            <a:avLst/>
          </a:prstGeom>
        </p:spPr>
      </p:pic>
      <p:pic>
        <p:nvPicPr>
          <p:cNvPr id="8" name="Grafik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51" y="1753419"/>
            <a:ext cx="1727653" cy="1620000"/>
          </a:xfrm>
          <a:prstGeom prst="rect">
            <a:avLst/>
          </a:prstGeom>
        </p:spPr>
      </p:pic>
      <p:pic>
        <p:nvPicPr>
          <p:cNvPr id="11" name="Grafik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83" y="1737164"/>
            <a:ext cx="1555889" cy="1620000"/>
          </a:xfrm>
          <a:prstGeom prst="rect">
            <a:avLst/>
          </a:prstGeom>
        </p:spPr>
      </p:pic>
      <p:pic>
        <p:nvPicPr>
          <p:cNvPr id="12" name="Grafik 11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33" y="4246756"/>
            <a:ext cx="1695844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21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NCS 6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NCS 260/6-Backen mit Sonderbacken.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Zur Außenspannung von Getriebebauteilen mit Niederzug für höchste Anforderung an Planparallelität. Abgedichtetes Pendelausgleichsfutter für Serienfertigung auch von deformationsempfindlichen Werkstücken.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8"/>
          <a:stretch/>
        </p:blipFill>
        <p:spPr>
          <a:xfrm>
            <a:off x="561443" y="1629000"/>
            <a:ext cx="513726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2223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1106245"/>
            <a:ext cx="5250774" cy="43378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NCS 3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Hebelantrieb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Hermetisch abgedichtet und </a:t>
            </a:r>
            <a:r>
              <a:rPr lang="de-DE" sz="1400" dirty="0" err="1">
                <a:solidFill>
                  <a:srgbClr val="00446B"/>
                </a:solidFill>
              </a:rPr>
              <a:t>ölbefüllt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Zusätzliche Führungsnuten im Futtergesicht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Standard-Backenschnittstelle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Hebellagerung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Ölablassschrauben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Abdeckung mit integriertem Dichtelement des Hebels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Einfache Umstellung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Anbauoptimierter Kolben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Zentrale Medienzuführung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2491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119475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62733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913658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38797" y="3418652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697499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3989082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285175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005161" y="1626411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4421830" y="3422879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4695217" y="4236224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182479" y="1844723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202184" y="1293301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1216890" y="3046355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5148895" y="3789211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4943675" y="2417825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487765" y="1830548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83510" y="4788949"/>
            <a:ext cx="322912" cy="198000"/>
            <a:chOff x="4557921" y="743938"/>
            <a:chExt cx="433966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4295060" y="2601532"/>
            <a:ext cx="322912" cy="198000"/>
            <a:chOff x="4557921" y="743938"/>
            <a:chExt cx="433966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5785567" y="5084242"/>
            <a:ext cx="322912" cy="198000"/>
            <a:chOff x="4557921" y="743938"/>
            <a:chExt cx="433966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3008924" y="4136151"/>
            <a:ext cx="322912" cy="198000"/>
            <a:chOff x="4557921" y="743938"/>
            <a:chExt cx="433966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5785668" y="5373134"/>
            <a:ext cx="322912" cy="198000"/>
            <a:chOff x="4557921" y="743938"/>
            <a:chExt cx="433966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2831566" y="3312568"/>
            <a:ext cx="322912" cy="198000"/>
            <a:chOff x="4557921" y="743938"/>
            <a:chExt cx="433966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7046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6" y="1144289"/>
            <a:ext cx="5265016" cy="46194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NCS 6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Hebelantrieb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Hermetisch abgedichtet und </a:t>
            </a:r>
            <a:r>
              <a:rPr lang="de-DE" sz="1400" dirty="0" err="1">
                <a:solidFill>
                  <a:srgbClr val="00446B"/>
                </a:solidFill>
              </a:rPr>
              <a:t>ölbefüllt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Zusätzliche Führungsnuten im Futtergesicht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Standard-Backenschnittstelle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Hebellagerung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Abdeckung mit integriertem Dichtelement des Hebels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Einfache Umstellung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Innenliegende Pendelbrücke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Anbauoptimierter Kolben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Zentrale Medienzuführung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2491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119475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62733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913658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38797" y="3418652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697499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3989082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507811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287679" y="1617342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235429" y="3557407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3634800" y="3316960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733800" y="1527175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216934" y="1325512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354615" y="3414355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4958465" y="2763969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1301362" y="2711864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683521" y="1846556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83510" y="4788949"/>
            <a:ext cx="322912" cy="198000"/>
            <a:chOff x="4557921" y="743938"/>
            <a:chExt cx="433966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4209061" y="4277087"/>
            <a:ext cx="322912" cy="198000"/>
            <a:chOff x="4557921" y="743938"/>
            <a:chExt cx="433966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5785567" y="5084242"/>
            <a:ext cx="322912" cy="198000"/>
            <a:chOff x="4557921" y="743938"/>
            <a:chExt cx="433966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3001794" y="3852769"/>
            <a:ext cx="322912" cy="198000"/>
            <a:chOff x="4557921" y="743938"/>
            <a:chExt cx="433966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5785668" y="5373134"/>
            <a:ext cx="322912" cy="198000"/>
            <a:chOff x="4557921" y="743938"/>
            <a:chExt cx="433966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2831566" y="3415960"/>
            <a:ext cx="322912" cy="198000"/>
            <a:chOff x="4557921" y="743938"/>
            <a:chExt cx="433966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6548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Blockierter Niederzug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>
                <a:solidFill>
                  <a:srgbClr val="003D6A"/>
                </a:solidFill>
              </a:rPr>
              <a:t>Aktiver Niederzug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NCS 3/NCS 6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Hebeleinbaulage für Außenspannung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Hebeleinbaulage für Innenspannung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27" y="1454389"/>
            <a:ext cx="2431269" cy="176791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53" y="1420530"/>
            <a:ext cx="2477831" cy="180177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74" y="3914993"/>
            <a:ext cx="2643997" cy="1923321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53" y="3952289"/>
            <a:ext cx="2675075" cy="194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770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579</Words>
  <Application>Microsoft Office PowerPoint</Application>
  <PresentationFormat>Bildschirmpräsentation (4:3)</PresentationFormat>
  <Paragraphs>287</Paragraphs>
  <Slides>14</Slides>
  <Notes>2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Kraftspannfutter ohne Durchgangsbohrung</vt:lpstr>
      <vt:lpstr>ROTA Übersicht Kraftspannfutter ohne Durchgangsbohrung</vt:lpstr>
      <vt:lpstr>ROTA NCS 6 Anwendungsbeispiel</vt:lpstr>
      <vt:lpstr>ROTA NCS 3</vt:lpstr>
      <vt:lpstr>ROTA NCS 6</vt:lpstr>
      <vt:lpstr>ROTA NCS 3/NCS 6</vt:lpstr>
      <vt:lpstr>ROTA NCS 6</vt:lpstr>
      <vt:lpstr>ROTA NCS 3/NCS 6</vt:lpstr>
      <vt:lpstr>Baureihen ROTA NCS 3/NCS 6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628</cp:revision>
  <cp:lastPrinted>2018-01-05T10:34:27Z</cp:lastPrinted>
  <dcterms:created xsi:type="dcterms:W3CDTF">2015-04-07T09:55:40Z</dcterms:created>
  <dcterms:modified xsi:type="dcterms:W3CDTF">2021-09-06T10:05:44Z</dcterms:modified>
</cp:coreProperties>
</file>