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330" r:id="rId2"/>
    <p:sldId id="294" r:id="rId3"/>
    <p:sldId id="418" r:id="rId4"/>
    <p:sldId id="414" r:id="rId5"/>
    <p:sldId id="415" r:id="rId6"/>
    <p:sldId id="416" r:id="rId7"/>
    <p:sldId id="417" r:id="rId8"/>
    <p:sldId id="419" r:id="rId9"/>
    <p:sldId id="420" r:id="rId10"/>
  </p:sldIdLst>
  <p:sldSz cx="9144000" cy="5143500" type="screen16x9"/>
  <p:notesSz cx="6797675" cy="9926638"/>
  <p:defaultTextStyle>
    <a:defPPr>
      <a:defRPr lang="de-DE"/>
    </a:defPPr>
    <a:lvl1pPr marL="0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1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41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12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83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54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24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95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66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36" userDrawn="1">
          <p15:clr>
            <a:srgbClr val="A4A3A4"/>
          </p15:clr>
        </p15:guide>
        <p15:guide id="2" orient="horz" pos="356">
          <p15:clr>
            <a:srgbClr val="A4A3A4"/>
          </p15:clr>
        </p15:guide>
        <p15:guide id="3" orient="horz" pos="577" userDrawn="1">
          <p15:clr>
            <a:srgbClr val="A4A3A4"/>
          </p15:clr>
        </p15:guide>
        <p15:guide id="4" pos="5465" userDrawn="1">
          <p15:clr>
            <a:srgbClr val="A4A3A4"/>
          </p15:clr>
        </p15:guide>
        <p15:guide id="5" pos="204" userDrawn="1">
          <p15:clr>
            <a:srgbClr val="A4A3A4"/>
          </p15:clr>
        </p15:guide>
        <p15:guide id="6" pos="2831">
          <p15:clr>
            <a:srgbClr val="A4A3A4"/>
          </p15:clr>
        </p15:guide>
        <p15:guide id="7" pos="3833" userDrawn="1">
          <p15:clr>
            <a:srgbClr val="A4A3A4"/>
          </p15:clr>
        </p15:guide>
        <p15:guide id="8" pos="288">
          <p15:clr>
            <a:srgbClr val="A4A3A4"/>
          </p15:clr>
        </p15:guide>
        <p15:guide id="9" pos="95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6B"/>
    <a:srgbClr val="17385F"/>
    <a:srgbClr val="003D6A"/>
    <a:srgbClr val="74EFFC"/>
    <a:srgbClr val="009E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13" autoAdjust="0"/>
    <p:restoredTop sz="94591" autoAdjust="0"/>
  </p:normalViewPr>
  <p:slideViewPr>
    <p:cSldViewPr snapToGrid="0" snapToObjects="1">
      <p:cViewPr varScale="1">
        <p:scale>
          <a:sx n="132" d="100"/>
          <a:sy n="132" d="100"/>
        </p:scale>
        <p:origin x="132" y="258"/>
      </p:cViewPr>
      <p:guideLst>
        <p:guide orient="horz" pos="2436"/>
        <p:guide orient="horz" pos="356"/>
        <p:guide orient="horz" pos="577"/>
        <p:guide pos="5465"/>
        <p:guide pos="204"/>
        <p:guide pos="2831"/>
        <p:guide pos="3833"/>
        <p:guide pos="288"/>
        <p:guide pos="95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85" d="100"/>
          <a:sy n="85" d="100"/>
        </p:scale>
        <p:origin x="-2250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5EF0E5-7573-904A-8AD2-3C4D4AB28462}" type="datetimeFigureOut">
              <a:rPr lang="de-DE" smtClean="0"/>
              <a:pPr/>
              <a:t>30.07.2021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D9633C-3AFD-B14F-BF51-76C9B354F05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93495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59C942-6DF7-4645-A323-1FB2403B0B5A}" type="datetimeFigureOut">
              <a:rPr lang="de-DE" smtClean="0"/>
              <a:pPr/>
              <a:t>30.07.2021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E218C4-41A8-684B-AF4F-B9D499E35F6B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56796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1" algn="l" defTabSz="457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41" algn="l" defTabSz="457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12" algn="l" defTabSz="457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83" algn="l" defTabSz="457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54" algn="l" defTabSz="457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24" algn="l" defTabSz="457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95" algn="l" defTabSz="457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66" algn="l" defTabSz="457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1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E218C4-41A8-684B-AF4F-B9D499E35F6B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1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1499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uer Hintergrund">
    <p:bg>
      <p:bgPr>
        <a:solidFill>
          <a:srgbClr val="003D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ußzeilenplatzhalter 4"/>
          <p:cNvSpPr txBox="1">
            <a:spLocks/>
          </p:cNvSpPr>
          <p:nvPr/>
        </p:nvSpPr>
        <p:spPr>
          <a:xfrm>
            <a:off x="352425" y="4756380"/>
            <a:ext cx="550703" cy="252000"/>
          </a:xfrm>
          <a:prstGeom prst="rect">
            <a:avLst/>
          </a:prstGeom>
        </p:spPr>
        <p:txBody>
          <a:bodyPr vert="horz" lIns="115214" tIns="57607" rIns="115214" bIns="57607" rtlCol="0" anchor="ctr"/>
          <a:lstStyle/>
          <a:p>
            <a:pPr lvl="0">
              <a:defRPr/>
            </a:pPr>
            <a:fld id="{D42D1118-0BEA-4219-AAE0-0D1ADB44C724}" type="slidenum">
              <a:rPr lang="de-DE" sz="1100" smtClean="0">
                <a:solidFill>
                  <a:schemeClr val="bg1"/>
                </a:solidFill>
              </a:rPr>
              <a:t>‹Nr.›</a:t>
            </a:fld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26" name="Fußzeilenplatzhalter 4"/>
          <p:cNvSpPr txBox="1">
            <a:spLocks/>
          </p:cNvSpPr>
          <p:nvPr/>
        </p:nvSpPr>
        <p:spPr>
          <a:xfrm>
            <a:off x="678007" y="4686520"/>
            <a:ext cx="5039478" cy="252000"/>
          </a:xfrm>
          <a:prstGeom prst="rect">
            <a:avLst/>
          </a:prstGeom>
        </p:spPr>
        <p:txBody>
          <a:bodyPr vert="horz" lIns="115214" tIns="57607" rIns="115214" bIns="57607" rtlCol="0" anchor="ctr"/>
          <a:lstStyle/>
          <a:p>
            <a:pPr lvl="0">
              <a:defRPr/>
            </a:pPr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819150" y="4738689"/>
            <a:ext cx="3086100" cy="274637"/>
          </a:xfrm>
        </p:spPr>
        <p:txBody>
          <a:bodyPr/>
          <a:lstStyle/>
          <a:p>
            <a:r>
              <a:rPr lang="de-DE"/>
              <a:t>ROTA NCK plus</a:t>
            </a:r>
            <a:endParaRPr lang="de-DE" dirty="0"/>
          </a:p>
        </p:txBody>
      </p:sp>
      <p:sp>
        <p:nvSpPr>
          <p:cNvPr id="24" name="Titelplatzhalter 4"/>
          <p:cNvSpPr>
            <a:spLocks noGrp="1"/>
          </p:cNvSpPr>
          <p:nvPr>
            <p:ph type="title" hasCustomPrompt="1"/>
          </p:nvPr>
        </p:nvSpPr>
        <p:spPr>
          <a:xfrm>
            <a:off x="209550" y="160339"/>
            <a:ext cx="7886700" cy="8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Überschrift</a:t>
            </a:r>
          </a:p>
        </p:txBody>
      </p:sp>
      <p:sp>
        <p:nvSpPr>
          <p:cNvPr id="28" name="Inhaltsplatzhalter 3"/>
          <p:cNvSpPr>
            <a:spLocks noGrp="1"/>
          </p:cNvSpPr>
          <p:nvPr>
            <p:ph sz="quarter" idx="11"/>
          </p:nvPr>
        </p:nvSpPr>
        <p:spPr>
          <a:xfrm>
            <a:off x="4673600" y="1112838"/>
            <a:ext cx="4171950" cy="2853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>
          <a:xfrm>
            <a:off x="209550" y="1112838"/>
            <a:ext cx="4375150" cy="28543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pic>
        <p:nvPicPr>
          <p:cNvPr id="9" name="Bild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311870"/>
            <a:ext cx="9144000" cy="74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169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uer Hintergrund">
    <p:bg>
      <p:bgPr>
        <a:solidFill>
          <a:srgbClr val="003D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Bild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311870"/>
            <a:ext cx="9144000" cy="749300"/>
          </a:xfrm>
          <a:prstGeom prst="rect">
            <a:avLst/>
          </a:prstGeom>
        </p:spPr>
      </p:pic>
      <p:sp>
        <p:nvSpPr>
          <p:cNvPr id="26" name="Fußzeilenplatzhalter 4"/>
          <p:cNvSpPr txBox="1">
            <a:spLocks/>
          </p:cNvSpPr>
          <p:nvPr/>
        </p:nvSpPr>
        <p:spPr>
          <a:xfrm>
            <a:off x="678007" y="4686520"/>
            <a:ext cx="5039478" cy="252000"/>
          </a:xfrm>
          <a:prstGeom prst="rect">
            <a:avLst/>
          </a:prstGeom>
        </p:spPr>
        <p:txBody>
          <a:bodyPr vert="horz" lIns="115214" tIns="57607" rIns="115214" bIns="57607" rtlCol="0" anchor="ctr"/>
          <a:lstStyle/>
          <a:p>
            <a:pPr lvl="0">
              <a:defRPr/>
            </a:pPr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24" name="Titelplatzhalter 4"/>
          <p:cNvSpPr>
            <a:spLocks noGrp="1"/>
          </p:cNvSpPr>
          <p:nvPr>
            <p:ph type="title" hasCustomPrompt="1"/>
          </p:nvPr>
        </p:nvSpPr>
        <p:spPr>
          <a:xfrm>
            <a:off x="209550" y="160339"/>
            <a:ext cx="7886700" cy="8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Überschrift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>
          <a:xfrm>
            <a:off x="209550" y="1112838"/>
            <a:ext cx="7886700" cy="28543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8" name="Fußzeilenplatzhalter 4"/>
          <p:cNvSpPr txBox="1">
            <a:spLocks/>
          </p:cNvSpPr>
          <p:nvPr userDrawn="1"/>
        </p:nvSpPr>
        <p:spPr>
          <a:xfrm>
            <a:off x="352425" y="4756380"/>
            <a:ext cx="550703" cy="252000"/>
          </a:xfrm>
          <a:prstGeom prst="rect">
            <a:avLst/>
          </a:prstGeom>
        </p:spPr>
        <p:txBody>
          <a:bodyPr vert="horz" lIns="115214" tIns="57607" rIns="115214" bIns="57607" rtlCol="0" anchor="ctr"/>
          <a:lstStyle/>
          <a:p>
            <a:pPr lvl="0">
              <a:defRPr/>
            </a:pPr>
            <a:fld id="{D42D1118-0BEA-4219-AAE0-0D1ADB44C724}" type="slidenum">
              <a:rPr lang="de-DE" sz="1100" smtClean="0">
                <a:solidFill>
                  <a:schemeClr val="bg1"/>
                </a:solidFill>
              </a:rPr>
              <a:t>‹Nr.›</a:t>
            </a:fld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9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819150" y="4738689"/>
            <a:ext cx="3086100" cy="274637"/>
          </a:xfrm>
        </p:spPr>
        <p:txBody>
          <a:bodyPr/>
          <a:lstStyle/>
          <a:p>
            <a:r>
              <a:rPr lang="de-DE"/>
              <a:t>ROTA NCK plus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90123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ißer Hinter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hteck 31"/>
          <p:cNvSpPr/>
          <p:nvPr userDrawn="1"/>
        </p:nvSpPr>
        <p:spPr>
          <a:xfrm>
            <a:off x="0" y="4505859"/>
            <a:ext cx="9143696" cy="637641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3" name="Bild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04" y="4311880"/>
            <a:ext cx="9144000" cy="749300"/>
          </a:xfrm>
          <a:prstGeom prst="rect">
            <a:avLst/>
          </a:prstGeom>
        </p:spPr>
      </p:pic>
      <p:sp>
        <p:nvSpPr>
          <p:cNvPr id="29" name="Titelplatzhalter 4"/>
          <p:cNvSpPr>
            <a:spLocks noGrp="1"/>
          </p:cNvSpPr>
          <p:nvPr>
            <p:ph type="title" hasCustomPrompt="1"/>
          </p:nvPr>
        </p:nvSpPr>
        <p:spPr>
          <a:xfrm>
            <a:off x="209550" y="160339"/>
            <a:ext cx="7886700" cy="8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Überschrift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11"/>
          </p:nvPr>
        </p:nvSpPr>
        <p:spPr>
          <a:xfrm>
            <a:off x="4673600" y="1112838"/>
            <a:ext cx="4171950" cy="2853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209550" y="1112838"/>
            <a:ext cx="4374000" cy="2854325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31" name="Fußzeilenplatzhalter 4"/>
          <p:cNvSpPr txBox="1">
            <a:spLocks/>
          </p:cNvSpPr>
          <p:nvPr/>
        </p:nvSpPr>
        <p:spPr>
          <a:xfrm>
            <a:off x="678007" y="4686520"/>
            <a:ext cx="5039478" cy="252000"/>
          </a:xfrm>
          <a:prstGeom prst="rect">
            <a:avLst/>
          </a:prstGeom>
        </p:spPr>
        <p:txBody>
          <a:bodyPr vert="horz" lIns="115214" tIns="57607" rIns="115214" bIns="57607" rtlCol="0" anchor="ctr"/>
          <a:lstStyle/>
          <a:p>
            <a:pPr lvl="0">
              <a:defRPr/>
            </a:pPr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10" name="Fußzeilenplatzhalter 4"/>
          <p:cNvSpPr txBox="1">
            <a:spLocks/>
          </p:cNvSpPr>
          <p:nvPr userDrawn="1"/>
        </p:nvSpPr>
        <p:spPr>
          <a:xfrm>
            <a:off x="352425" y="4756380"/>
            <a:ext cx="550703" cy="252000"/>
          </a:xfrm>
          <a:prstGeom prst="rect">
            <a:avLst/>
          </a:prstGeom>
        </p:spPr>
        <p:txBody>
          <a:bodyPr vert="horz" lIns="115214" tIns="57607" rIns="115214" bIns="57607" rtlCol="0" anchor="ctr"/>
          <a:lstStyle/>
          <a:p>
            <a:pPr lvl="0">
              <a:defRPr/>
            </a:pPr>
            <a:fld id="{D42D1118-0BEA-4219-AAE0-0D1ADB44C724}" type="slidenum">
              <a:rPr lang="de-DE" sz="1100" smtClean="0">
                <a:solidFill>
                  <a:schemeClr val="bg1"/>
                </a:solidFill>
              </a:rPr>
              <a:t>‹Nr.›</a:t>
            </a:fld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11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819150" y="4738689"/>
            <a:ext cx="3086100" cy="274637"/>
          </a:xfrm>
        </p:spPr>
        <p:txBody>
          <a:bodyPr/>
          <a:lstStyle/>
          <a:p>
            <a:r>
              <a:rPr lang="de-DE"/>
              <a:t>ROTA NCK plus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31113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eißer Hinter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hteck 32"/>
          <p:cNvSpPr/>
          <p:nvPr userDrawn="1"/>
        </p:nvSpPr>
        <p:spPr>
          <a:xfrm>
            <a:off x="0" y="4505859"/>
            <a:ext cx="9143696" cy="637641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Fußzeilenplatzhalter 4"/>
          <p:cNvSpPr txBox="1">
            <a:spLocks/>
          </p:cNvSpPr>
          <p:nvPr/>
        </p:nvSpPr>
        <p:spPr>
          <a:xfrm>
            <a:off x="678007" y="4686520"/>
            <a:ext cx="5039478" cy="252000"/>
          </a:xfrm>
          <a:prstGeom prst="rect">
            <a:avLst/>
          </a:prstGeom>
        </p:spPr>
        <p:txBody>
          <a:bodyPr vert="horz" lIns="115214" tIns="57607" rIns="115214" bIns="57607" rtlCol="0" anchor="ctr"/>
          <a:lstStyle/>
          <a:p>
            <a:pPr lvl="0">
              <a:defRPr/>
            </a:pPr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29" name="Titelplatzhalter 4"/>
          <p:cNvSpPr>
            <a:spLocks noGrp="1"/>
          </p:cNvSpPr>
          <p:nvPr>
            <p:ph type="title" hasCustomPrompt="1"/>
          </p:nvPr>
        </p:nvSpPr>
        <p:spPr>
          <a:xfrm>
            <a:off x="209550" y="160339"/>
            <a:ext cx="7886700" cy="8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Überschrift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209550" y="1112838"/>
            <a:ext cx="7886700" cy="2854325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9" name="Fußzeilenplatzhalter 4"/>
          <p:cNvSpPr txBox="1">
            <a:spLocks/>
          </p:cNvSpPr>
          <p:nvPr userDrawn="1"/>
        </p:nvSpPr>
        <p:spPr>
          <a:xfrm>
            <a:off x="352425" y="4756380"/>
            <a:ext cx="550703" cy="252000"/>
          </a:xfrm>
          <a:prstGeom prst="rect">
            <a:avLst/>
          </a:prstGeom>
        </p:spPr>
        <p:txBody>
          <a:bodyPr vert="horz" lIns="115214" tIns="57607" rIns="115214" bIns="57607" rtlCol="0" anchor="ctr"/>
          <a:lstStyle/>
          <a:p>
            <a:pPr lvl="0">
              <a:defRPr/>
            </a:pPr>
            <a:fld id="{D42D1118-0BEA-4219-AAE0-0D1ADB44C724}" type="slidenum">
              <a:rPr lang="de-DE" sz="1100" smtClean="0">
                <a:solidFill>
                  <a:schemeClr val="bg1"/>
                </a:solidFill>
              </a:rPr>
              <a:t>‹Nr.›</a:t>
            </a:fld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10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819150" y="4738689"/>
            <a:ext cx="3086100" cy="274637"/>
          </a:xfrm>
        </p:spPr>
        <p:txBody>
          <a:bodyPr/>
          <a:lstStyle/>
          <a:p>
            <a:r>
              <a:rPr lang="de-DE"/>
              <a:t>ROTA NCK plus</a:t>
            </a:r>
            <a:endParaRPr lang="de-DE" dirty="0"/>
          </a:p>
        </p:txBody>
      </p:sp>
      <p:pic>
        <p:nvPicPr>
          <p:cNvPr id="11" name="Bild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311870"/>
            <a:ext cx="9144000" cy="74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938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seite">
    <p:bg>
      <p:bgPr>
        <a:solidFill>
          <a:srgbClr val="003D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896" y="1366745"/>
            <a:ext cx="3168000" cy="3777126"/>
          </a:xfrm>
          <a:prstGeom prst="rect">
            <a:avLst/>
          </a:prstGeom>
        </p:spPr>
      </p:pic>
      <p:pic>
        <p:nvPicPr>
          <p:cNvPr id="50" name="Grafik 49" hidden="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" y="0"/>
            <a:ext cx="9136605" cy="5143500"/>
          </a:xfrm>
          <a:prstGeom prst="rect">
            <a:avLst/>
          </a:prstGeom>
        </p:spPr>
      </p:pic>
      <p:pic>
        <p:nvPicPr>
          <p:cNvPr id="80" name="Grafik 79" hidden="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" y="280792"/>
            <a:ext cx="9143245" cy="902133"/>
          </a:xfrm>
          <a:prstGeom prst="rect">
            <a:avLst/>
          </a:prstGeom>
        </p:spPr>
      </p:pic>
      <p:sp>
        <p:nvSpPr>
          <p:cNvPr id="9" name="Fußzeilenplatzhalter 4"/>
          <p:cNvSpPr txBox="1">
            <a:spLocks/>
          </p:cNvSpPr>
          <p:nvPr/>
        </p:nvSpPr>
        <p:spPr>
          <a:xfrm>
            <a:off x="678007" y="4686520"/>
            <a:ext cx="5039478" cy="252000"/>
          </a:xfrm>
          <a:prstGeom prst="rect">
            <a:avLst/>
          </a:prstGeom>
        </p:spPr>
        <p:txBody>
          <a:bodyPr vert="horz" lIns="115214" tIns="57607" rIns="115214" bIns="57607" rtlCol="0" anchor="ctr"/>
          <a:lstStyle/>
          <a:p>
            <a:pPr lvl="0">
              <a:defRPr/>
            </a:pPr>
            <a:endParaRPr lang="de-DE" sz="1100" dirty="0">
              <a:solidFill>
                <a:schemeClr val="bg1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552" y="3866334"/>
            <a:ext cx="823655" cy="91500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356" y="3500370"/>
            <a:ext cx="825689" cy="1333285"/>
          </a:xfrm>
          <a:prstGeom prst="rect">
            <a:avLst/>
          </a:prstGeom>
        </p:spPr>
      </p:pic>
      <p:grpSp>
        <p:nvGrpSpPr>
          <p:cNvPr id="57" name="Gruppieren 56"/>
          <p:cNvGrpSpPr/>
          <p:nvPr userDrawn="1"/>
        </p:nvGrpSpPr>
        <p:grpSpPr>
          <a:xfrm>
            <a:off x="0" y="187341"/>
            <a:ext cx="9144000" cy="1055687"/>
            <a:chOff x="3175" y="4087813"/>
            <a:chExt cx="9144000" cy="1055687"/>
          </a:xfrm>
        </p:grpSpPr>
        <p:sp>
          <p:nvSpPr>
            <p:cNvPr id="60" name="AutoShape 3"/>
            <p:cNvSpPr>
              <a:spLocks noChangeAspect="1" noChangeArrowheads="1" noTextEdit="1"/>
            </p:cNvSpPr>
            <p:nvPr/>
          </p:nvSpPr>
          <p:spPr bwMode="auto">
            <a:xfrm>
              <a:off x="3175" y="4087813"/>
              <a:ext cx="9144000" cy="1055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pic>
          <p:nvPicPr>
            <p:cNvPr id="59" name="Grafik 5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6546" y="4626382"/>
              <a:ext cx="1346200" cy="89566"/>
            </a:xfrm>
            <a:prstGeom prst="rect">
              <a:avLst/>
            </a:prstGeom>
          </p:spPr>
        </p:pic>
      </p:grpSp>
      <p:pic>
        <p:nvPicPr>
          <p:cNvPr id="74" name="Bild 4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-3697" y="187341"/>
            <a:ext cx="9144000" cy="74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340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tzt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7BC19C-A1E6-4489-9BC3-C001F2DEF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68D64DD-5E52-4094-B64C-864F594052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Titel, Verfasser, Datum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CCAC922-7B04-487C-B885-EC290EAE34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9184821" cy="5143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95748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platzhalter 4"/>
          <p:cNvSpPr>
            <a:spLocks noGrp="1"/>
          </p:cNvSpPr>
          <p:nvPr>
            <p:ph type="title"/>
          </p:nvPr>
        </p:nvSpPr>
        <p:spPr>
          <a:xfrm>
            <a:off x="209550" y="160339"/>
            <a:ext cx="7886700" cy="8048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</a:t>
            </a:r>
            <a:br>
              <a:rPr lang="de-DE" dirty="0"/>
            </a:br>
            <a:r>
              <a:rPr lang="de-DE" dirty="0"/>
              <a:t>durch Klicken bearbeiten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3"/>
          </p:nvPr>
        </p:nvSpPr>
        <p:spPr>
          <a:xfrm>
            <a:off x="819150" y="4668839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0">
                <a:solidFill>
                  <a:schemeClr val="bg1"/>
                </a:solidFill>
              </a:defRPr>
            </a:lvl1pPr>
          </a:lstStyle>
          <a:p>
            <a:r>
              <a:rPr lang="de-DE"/>
              <a:t>ROTA NCK plus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idx="1"/>
          </p:nvPr>
        </p:nvSpPr>
        <p:spPr>
          <a:xfrm>
            <a:off x="209550" y="1190627"/>
            <a:ext cx="4374000" cy="285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3202786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8" r:id="rId2"/>
    <p:sldLayoutId id="2147483652" r:id="rId3"/>
    <p:sldLayoutId id="2147483659" r:id="rId4"/>
    <p:sldLayoutId id="2147483655" r:id="rId5"/>
    <p:sldLayoutId id="2147483660" r:id="rId6"/>
  </p:sldLayoutIdLst>
  <p:hf sldNum="0" hdr="0" dt="0"/>
  <p:txStyles>
    <p:titleStyle>
      <a:lvl1pPr algn="l" defTabSz="457171" rtl="0" eaLnBrk="1" latinLnBrk="0" hangingPunct="1">
        <a:spcBef>
          <a:spcPct val="0"/>
        </a:spcBef>
        <a:buNone/>
        <a:defRPr sz="2800" b="1" kern="1200">
          <a:solidFill>
            <a:srgbClr val="00446B"/>
          </a:solidFill>
          <a:latin typeface="+mj-lt"/>
          <a:ea typeface="+mj-ea"/>
          <a:cs typeface="+mj-cs"/>
        </a:defRPr>
      </a:lvl1pPr>
    </p:titleStyle>
    <p:bodyStyle>
      <a:lvl1pPr marL="0" indent="0" algn="l" defTabSz="457171" rtl="0" eaLnBrk="1" latinLnBrk="0" hangingPunct="1">
        <a:spcBef>
          <a:spcPct val="20000"/>
        </a:spcBef>
        <a:buFont typeface="Arial"/>
        <a:buNone/>
        <a:defRPr sz="2000" kern="1200">
          <a:solidFill>
            <a:srgbClr val="00446B"/>
          </a:solidFill>
          <a:latin typeface="+mn-lt"/>
          <a:ea typeface="+mn-ea"/>
          <a:cs typeface="+mn-cs"/>
        </a:defRPr>
      </a:lvl1pPr>
      <a:lvl2pPr marL="457170" indent="0" algn="l" defTabSz="457171" rtl="0" eaLnBrk="1" latinLnBrk="0" hangingPunct="1">
        <a:spcBef>
          <a:spcPct val="20000"/>
        </a:spcBef>
        <a:buFont typeface="Arial"/>
        <a:buNone/>
        <a:defRPr sz="1800" kern="1200">
          <a:solidFill>
            <a:srgbClr val="00446B"/>
          </a:solidFill>
          <a:latin typeface="+mn-lt"/>
          <a:ea typeface="+mn-ea"/>
          <a:cs typeface="+mn-cs"/>
        </a:defRPr>
      </a:lvl2pPr>
      <a:lvl3pPr marL="1142927" indent="-228585" algn="l" defTabSz="457171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00446B"/>
          </a:solidFill>
          <a:latin typeface="+mn-lt"/>
          <a:ea typeface="+mn-ea"/>
          <a:cs typeface="+mn-cs"/>
        </a:defRPr>
      </a:lvl3pPr>
      <a:lvl4pPr marL="1600098" indent="-228585" algn="l" defTabSz="457171" rtl="0" eaLnBrk="1" latinLnBrk="0" hangingPunct="1">
        <a:spcBef>
          <a:spcPct val="20000"/>
        </a:spcBef>
        <a:buFont typeface="Arial"/>
        <a:buChar char="–"/>
        <a:defRPr sz="1800" kern="1200">
          <a:solidFill>
            <a:srgbClr val="00446B"/>
          </a:solidFill>
          <a:latin typeface="+mn-lt"/>
          <a:ea typeface="+mn-ea"/>
          <a:cs typeface="+mn-cs"/>
        </a:defRPr>
      </a:lvl4pPr>
      <a:lvl5pPr marL="2057268" indent="-228585" algn="l" defTabSz="457171" rtl="0" eaLnBrk="1" latinLnBrk="0" hangingPunct="1">
        <a:spcBef>
          <a:spcPct val="20000"/>
        </a:spcBef>
        <a:buFont typeface="Arial"/>
        <a:buChar char="»"/>
        <a:defRPr sz="1800" kern="1200">
          <a:solidFill>
            <a:srgbClr val="00446B"/>
          </a:solidFill>
          <a:latin typeface="+mn-lt"/>
          <a:ea typeface="+mn-ea"/>
          <a:cs typeface="+mn-cs"/>
        </a:defRPr>
      </a:lvl5pPr>
      <a:lvl6pPr marL="2514439" indent="-228585" algn="l" defTabSz="45717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10" indent="-228585" algn="l" defTabSz="45717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81" indent="-228585" algn="l" defTabSz="45717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51" indent="-228585" algn="l" defTabSz="45717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1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1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2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83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54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24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95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66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6" Type="http://schemas.openxmlformats.org/officeDocument/2006/relationships/image" Target="../media/image10.png"/><Relationship Id="rId5" Type="http://schemas.openxmlformats.org/officeDocument/2006/relationships/image" Target="../media/image7.emf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erschwommene abstrakte hintergrund innenansicht blick auf in richtung zu  leeren büro lobby und eingangstüren und glas vorhang wand mit rahmen |  Kostenlose Foto">
            <a:extLst>
              <a:ext uri="{FF2B5EF4-FFF2-40B4-BE49-F238E27FC236}">
                <a16:creationId xmlns:a16="http://schemas.microsoft.com/office/drawing/2014/main" id="{2AFA6429-E8A8-4A05-905F-E575DE69CE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4458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2E71D5BF-60E5-4FD3-9BAC-6517617B68A4}"/>
              </a:ext>
            </a:extLst>
          </p:cNvPr>
          <p:cNvSpPr/>
          <p:nvPr/>
        </p:nvSpPr>
        <p:spPr>
          <a:xfrm>
            <a:off x="0" y="3346073"/>
            <a:ext cx="9144000" cy="1081147"/>
          </a:xfrm>
          <a:prstGeom prst="rect">
            <a:avLst/>
          </a:prstGeom>
          <a:gradFill>
            <a:gsLst>
              <a:gs pos="0">
                <a:srgbClr val="003D6A"/>
              </a:gs>
              <a:gs pos="98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0" name="Rechteck 49"/>
          <p:cNvSpPr/>
          <p:nvPr/>
        </p:nvSpPr>
        <p:spPr>
          <a:xfrm>
            <a:off x="0" y="3346074"/>
            <a:ext cx="9144000" cy="1081147"/>
          </a:xfrm>
          <a:prstGeom prst="rect">
            <a:avLst/>
          </a:prstGeom>
          <a:solidFill>
            <a:srgbClr val="003D6A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59">
              <a:defRPr/>
            </a:pPr>
            <a:endParaRPr lang="de-DE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9" name="Titel 1"/>
          <p:cNvSpPr txBox="1">
            <a:spLocks/>
          </p:cNvSpPr>
          <p:nvPr/>
        </p:nvSpPr>
        <p:spPr>
          <a:xfrm>
            <a:off x="230150" y="3441577"/>
            <a:ext cx="8858637" cy="839335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84137" defTabSz="457189">
              <a:spcBef>
                <a:spcPct val="0"/>
              </a:spcBef>
              <a:defRPr/>
            </a:pPr>
            <a:r>
              <a:rPr lang="de-DE" sz="3000" b="1" dirty="0">
                <a:solidFill>
                  <a:srgbClr val="FFFFFF"/>
                </a:solidFill>
                <a:latin typeface="Calibri"/>
              </a:rPr>
              <a:t>ROTA NCK plus</a:t>
            </a:r>
          </a:p>
          <a:p>
            <a:pPr marL="84138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de-DE" dirty="0">
                <a:solidFill>
                  <a:srgbClr val="FFFFFF"/>
                </a:solidFill>
                <a:latin typeface="Calibri"/>
              </a:rPr>
              <a:t>Kraftspannfutter mit Durchgangsbohrung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2" name="Grafik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807" y="4872303"/>
            <a:ext cx="1346200" cy="89567"/>
          </a:xfrm>
          <a:prstGeom prst="rect">
            <a:avLst/>
          </a:prstGeom>
        </p:spPr>
      </p:pic>
      <p:pic>
        <p:nvPicPr>
          <p:cNvPr id="23" name="Grafik 22"/>
          <p:cNvPicPr>
            <a:picLocks noChangeAspect="1"/>
          </p:cNvPicPr>
          <p:nvPr/>
        </p:nvPicPr>
        <p:blipFill rotWithShape="1">
          <a:blip r:embed="rId6"/>
          <a:srcRect l="38113" b="2500"/>
          <a:stretch/>
        </p:blipFill>
        <p:spPr>
          <a:xfrm>
            <a:off x="471268" y="4714857"/>
            <a:ext cx="207512" cy="222904"/>
          </a:xfrm>
          <a:prstGeom prst="rect">
            <a:avLst/>
          </a:prstGeom>
        </p:spPr>
      </p:pic>
      <p:pic>
        <p:nvPicPr>
          <p:cNvPr id="7" name="Bild 4">
            <a:extLst>
              <a:ext uri="{FF2B5EF4-FFF2-40B4-BE49-F238E27FC236}">
                <a16:creationId xmlns:a16="http://schemas.microsoft.com/office/drawing/2014/main" id="{FF2BE00B-75A5-427F-855A-AFBD37CAD0A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4311871"/>
            <a:ext cx="9144000" cy="7493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79F9650C-E748-45AE-A8A2-CC9F84DFFEB9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23349" y="346162"/>
            <a:ext cx="2897302" cy="283896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92551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ROTA NCK plus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>
          <a:xfrm>
            <a:off x="209549" y="1112838"/>
            <a:ext cx="5497108" cy="2854325"/>
          </a:xfrm>
        </p:spPr>
        <p:txBody>
          <a:bodyPr>
            <a:normAutofit/>
          </a:bodyPr>
          <a:lstStyle/>
          <a:p>
            <a:pPr marL="285750" indent="-285750">
              <a:spcBef>
                <a:spcPts val="550"/>
              </a:spcBef>
              <a:buFont typeface="Arial" panose="020B0604020202020204" pitchFamily="34" charset="0"/>
              <a:buChar char="•"/>
            </a:pPr>
            <a:r>
              <a:rPr lang="de-DE" sz="1400" dirty="0"/>
              <a:t>Anschlussmaße 100 % kompatibel zu Kraftspannfuttern der </a:t>
            </a:r>
            <a:r>
              <a:rPr lang="de-DE" sz="1400" dirty="0" err="1"/>
              <a:t>Kitagawa</a:t>
            </a:r>
            <a:r>
              <a:rPr lang="de-DE" sz="1400" dirty="0"/>
              <a:t> B200-Serie</a:t>
            </a:r>
          </a:p>
          <a:p>
            <a:pPr marL="285750" indent="-285750">
              <a:spcBef>
                <a:spcPts val="550"/>
              </a:spcBef>
              <a:buFont typeface="Arial" panose="020B0604020202020204" pitchFamily="34" charset="0"/>
              <a:buChar char="•"/>
            </a:pPr>
            <a:r>
              <a:rPr lang="de-DE" sz="1400" dirty="0"/>
              <a:t>Präzisions-Keilhaken-Kraftspannfutter für höchste Qualitätsansprüche</a:t>
            </a:r>
          </a:p>
          <a:p>
            <a:pPr marL="285750" indent="-285750">
              <a:spcBef>
                <a:spcPts val="550"/>
              </a:spcBef>
              <a:buFont typeface="Arial" panose="020B0604020202020204" pitchFamily="34" charset="0"/>
              <a:buChar char="•"/>
            </a:pPr>
            <a:r>
              <a:rPr lang="de-DE" sz="1400" dirty="0"/>
              <a:t>Hoher Wirkungsgrad des Keilstangensystems</a:t>
            </a:r>
          </a:p>
          <a:p>
            <a:pPr marL="285750" indent="-285750">
              <a:spcBef>
                <a:spcPts val="550"/>
              </a:spcBef>
              <a:buFont typeface="Arial" panose="020B0604020202020204" pitchFamily="34" charset="0"/>
              <a:buChar char="•"/>
            </a:pPr>
            <a:r>
              <a:rPr lang="de-DE" sz="1400" dirty="0"/>
              <a:t>Optimiertes Schmiersystem</a:t>
            </a:r>
          </a:p>
          <a:p>
            <a:pPr marL="285750" indent="-285750">
              <a:spcBef>
                <a:spcPts val="550"/>
              </a:spcBef>
              <a:buFont typeface="Arial" panose="020B0604020202020204" pitchFamily="34" charset="0"/>
              <a:buChar char="•"/>
            </a:pPr>
            <a:r>
              <a:rPr lang="de-DE" sz="1400" dirty="0"/>
              <a:t>Grundbacken mit Spitzverzahnung, zoll oder metrisch als Standard</a:t>
            </a:r>
          </a:p>
          <a:p>
            <a:pPr marL="285750" indent="-285750">
              <a:spcBef>
                <a:spcPts val="550"/>
              </a:spcBef>
              <a:buFont typeface="Arial" panose="020B0604020202020204" pitchFamily="34" charset="0"/>
              <a:buChar char="•"/>
            </a:pPr>
            <a:r>
              <a:rPr lang="de-DE" sz="1400" dirty="0"/>
              <a:t>Demontierbarer und ausdrehbarer Zugbüchsen-Rohling im Futter integriert</a:t>
            </a:r>
          </a:p>
          <a:p>
            <a:pPr marL="285750" indent="-285750">
              <a:spcBef>
                <a:spcPts val="550"/>
              </a:spcBef>
              <a:buFont typeface="Arial" panose="020B0604020202020204" pitchFamily="34" charset="0"/>
              <a:buChar char="•"/>
            </a:pPr>
            <a:r>
              <a:rPr lang="de-DE" sz="1400" dirty="0"/>
              <a:t>Modulares Schutzbüchsensystem</a:t>
            </a:r>
          </a:p>
          <a:p>
            <a:pPr marL="285750" indent="-285750">
              <a:spcBef>
                <a:spcPts val="550"/>
              </a:spcBef>
              <a:buFont typeface="Arial" panose="020B0604020202020204" pitchFamily="34" charset="0"/>
              <a:buChar char="•"/>
            </a:pPr>
            <a:r>
              <a:rPr lang="de-DE" sz="1400" dirty="0"/>
              <a:t>Allseitig gehärtete und geschliffene Funktionsteile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400" dirty="0"/>
          </a:p>
          <a:p>
            <a:endParaRPr lang="de-DE" dirty="0"/>
          </a:p>
        </p:txBody>
      </p:sp>
      <p:sp>
        <p:nvSpPr>
          <p:cNvPr id="7" name="Fußzeilenplatzhalter 1">
            <a:extLst>
              <a:ext uri="{FF2B5EF4-FFF2-40B4-BE49-F238E27FC236}">
                <a16:creationId xmlns:a16="http://schemas.microsoft.com/office/drawing/2014/main" id="{B17E4379-CA32-412B-A690-736A98942B6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19150" y="4738689"/>
            <a:ext cx="5231606" cy="274637"/>
          </a:xfrm>
        </p:spPr>
        <p:txBody>
          <a:bodyPr/>
          <a:lstStyle/>
          <a:p>
            <a:r>
              <a:rPr lang="de-DE"/>
              <a:t>ROTA NCK plus</a:t>
            </a:r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0E11298-AE2F-4B2D-81C1-484AB6A7060D}"/>
              </a:ext>
            </a:extLst>
          </p:cNvPr>
          <p:cNvSpPr txBox="1"/>
          <p:nvPr/>
        </p:nvSpPr>
        <p:spPr>
          <a:xfrm>
            <a:off x="209550" y="718958"/>
            <a:ext cx="49119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>
                <a:solidFill>
                  <a:srgbClr val="00446B"/>
                </a:solidFill>
              </a:rPr>
              <a:t>Vorteile – Ihr Nutzen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9DA3F737-4830-4C5F-A3C2-3C65F7F2EB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0756" y="807608"/>
            <a:ext cx="2851525" cy="2794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305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28E83D-1E5F-4DA2-8830-F4D4A4A09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ROTA NCK plus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E02813B-F35E-4D93-BD0B-4A6C9A7A878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09550" y="1112838"/>
            <a:ext cx="3970564" cy="2854325"/>
          </a:xfrm>
        </p:spPr>
        <p:txBody>
          <a:bodyPr>
            <a:normAutofit/>
          </a:bodyPr>
          <a:lstStyle/>
          <a:p>
            <a:r>
              <a:rPr lang="de-DE" sz="1400" b="1" u="sng" dirty="0"/>
              <a:t>Spannmittel:</a:t>
            </a:r>
          </a:p>
          <a:p>
            <a:r>
              <a:rPr lang="de-DE" sz="1400" dirty="0"/>
              <a:t>ROTA NCK-S plus 315 für stationäre Anwendung.</a:t>
            </a:r>
          </a:p>
          <a:p>
            <a:endParaRPr lang="de-DE" sz="1400" dirty="0"/>
          </a:p>
          <a:p>
            <a:r>
              <a:rPr lang="de-DE" sz="1400" b="1" u="sng" dirty="0"/>
              <a:t>Merkmale/Anwendung:</a:t>
            </a:r>
          </a:p>
          <a:p>
            <a:r>
              <a:rPr lang="de-DE" sz="1400" dirty="0"/>
              <a:t>Drehfutter mit integriertem Hydraulikzylinder zur automatisierten Fertigung in Fräszentren. 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6FC427B-2BD5-4AF7-BB84-14D4F63D6B0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ROTA NCK plus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C546E82-F0B9-453F-BD5B-8DBF014055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231"/>
          <a:stretch/>
        </p:blipFill>
        <p:spPr>
          <a:xfrm>
            <a:off x="4193918" y="1112838"/>
            <a:ext cx="4072148" cy="28543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1C2A40D6-F369-4D2B-BA7D-3C5DDC2033B3}"/>
              </a:ext>
            </a:extLst>
          </p:cNvPr>
          <p:cNvSpPr txBox="1"/>
          <p:nvPr/>
        </p:nvSpPr>
        <p:spPr>
          <a:xfrm>
            <a:off x="209550" y="718958"/>
            <a:ext cx="49119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>
                <a:solidFill>
                  <a:srgbClr val="00446B"/>
                </a:solidFill>
              </a:rPr>
              <a:t>Anwendungsbeispiel</a:t>
            </a:r>
          </a:p>
        </p:txBody>
      </p:sp>
    </p:spTree>
    <p:extLst>
      <p:ext uri="{BB962C8B-B14F-4D97-AF65-F5344CB8AC3E}">
        <p14:creationId xmlns:p14="http://schemas.microsoft.com/office/powerpoint/2010/main" val="14846690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0F495A-4562-4EA9-9361-8708BD9AA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ROTA NCK plus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E4EC049-3DF5-4618-9BF9-25DBF5564A9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09549" y="1112838"/>
            <a:ext cx="5335633" cy="2854325"/>
          </a:xfrm>
        </p:spPr>
        <p:txBody>
          <a:bodyPr>
            <a:normAutofit/>
          </a:bodyPr>
          <a:lstStyle/>
          <a:p>
            <a:pPr indent="268288"/>
            <a:r>
              <a:rPr lang="de-DE" sz="1400" dirty="0"/>
              <a:t>Keilhakenantrieb</a:t>
            </a:r>
          </a:p>
          <a:p>
            <a:pPr indent="268288"/>
            <a:r>
              <a:rPr lang="de-DE" sz="1400" dirty="0"/>
              <a:t>Gehärteter und extrem steifer Grundkörper</a:t>
            </a:r>
          </a:p>
          <a:p>
            <a:pPr indent="268288"/>
            <a:r>
              <a:rPr lang="de-DE" sz="1400" dirty="0"/>
              <a:t>Große Durchgangsbohrung</a:t>
            </a:r>
          </a:p>
          <a:p>
            <a:pPr indent="268288"/>
            <a:r>
              <a:rPr lang="de-DE" sz="1400" dirty="0"/>
              <a:t>Optimiertes Schmiersystem</a:t>
            </a:r>
          </a:p>
          <a:p>
            <a:pPr indent="268288"/>
            <a:r>
              <a:rPr lang="de-DE" sz="1400" dirty="0"/>
              <a:t>Befestigungsgewinde</a:t>
            </a:r>
          </a:p>
          <a:p>
            <a:pPr indent="268288"/>
            <a:r>
              <a:rPr lang="de-DE" sz="1400" dirty="0"/>
              <a:t>Verzahnung der Grundbacken</a:t>
            </a:r>
          </a:p>
          <a:p>
            <a:pPr indent="268288"/>
            <a:r>
              <a:rPr lang="de-DE" sz="1400" dirty="0"/>
              <a:t>Backenhubanzeige</a:t>
            </a:r>
          </a:p>
          <a:p>
            <a:pPr indent="268288"/>
            <a:r>
              <a:rPr lang="de-DE" sz="1400" dirty="0"/>
              <a:t>Zugbüchsenrohling</a:t>
            </a:r>
          </a:p>
          <a:p>
            <a:pPr indent="268288"/>
            <a:r>
              <a:rPr lang="de-DE" sz="1400" dirty="0"/>
              <a:t>Unterschiedliche Direktaufnahmen</a:t>
            </a:r>
          </a:p>
          <a:p>
            <a:pPr indent="268288"/>
            <a:r>
              <a:rPr lang="de-DE" sz="1400" dirty="0"/>
              <a:t>Modulares Schutzbüchsensystem</a:t>
            </a:r>
          </a:p>
          <a:p>
            <a:pPr indent="268288"/>
            <a:endParaRPr lang="de-DE" sz="1400" dirty="0"/>
          </a:p>
          <a:p>
            <a:pPr indent="268288"/>
            <a:endParaRPr lang="de-DE" sz="140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314D380-2DD7-4092-B35C-956640713DC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ROTA NCK plus</a:t>
            </a:r>
            <a:endParaRPr lang="de-DE" dirty="0"/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8C1D759F-66F9-4C61-AA77-97E4EEF77EB0}"/>
              </a:ext>
            </a:extLst>
          </p:cNvPr>
          <p:cNvGrpSpPr/>
          <p:nvPr/>
        </p:nvGrpSpPr>
        <p:grpSpPr>
          <a:xfrm>
            <a:off x="297211" y="1167462"/>
            <a:ext cx="198000" cy="198000"/>
            <a:chOff x="4645063" y="729193"/>
            <a:chExt cx="266095" cy="271350"/>
          </a:xfrm>
        </p:grpSpPr>
        <p:sp>
          <p:nvSpPr>
            <p:cNvPr id="7" name="Ellipse 6">
              <a:extLst>
                <a:ext uri="{FF2B5EF4-FFF2-40B4-BE49-F238E27FC236}">
                  <a16:creationId xmlns:a16="http://schemas.microsoft.com/office/drawing/2014/main" id="{CB9D62CB-385A-4AC1-A156-E91586891D3B}"/>
                </a:ext>
              </a:extLst>
            </p:cNvPr>
            <p:cNvSpPr/>
            <p:nvPr/>
          </p:nvSpPr>
          <p:spPr>
            <a:xfrm>
              <a:off x="4650377" y="757646"/>
              <a:ext cx="235133" cy="226422"/>
            </a:xfrm>
            <a:prstGeom prst="ellipse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02168F2E-EE60-4F91-A60F-B6567C93631F}"/>
                </a:ext>
              </a:extLst>
            </p:cNvPr>
            <p:cNvSpPr txBox="1"/>
            <p:nvPr/>
          </p:nvSpPr>
          <p:spPr>
            <a:xfrm>
              <a:off x="4645063" y="729193"/>
              <a:ext cx="266095" cy="27135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DE" sz="900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CF2704DB-9485-4B98-8F93-216EB985AA41}"/>
              </a:ext>
            </a:extLst>
          </p:cNvPr>
          <p:cNvGrpSpPr/>
          <p:nvPr/>
        </p:nvGrpSpPr>
        <p:grpSpPr>
          <a:xfrm>
            <a:off x="297211" y="1409190"/>
            <a:ext cx="198000" cy="198000"/>
            <a:chOff x="4645063" y="732456"/>
            <a:chExt cx="266095" cy="271350"/>
          </a:xfrm>
        </p:grpSpPr>
        <p:sp>
          <p:nvSpPr>
            <p:cNvPr id="10" name="Ellipse 9">
              <a:extLst>
                <a:ext uri="{FF2B5EF4-FFF2-40B4-BE49-F238E27FC236}">
                  <a16:creationId xmlns:a16="http://schemas.microsoft.com/office/drawing/2014/main" id="{424E0913-1FA2-46F7-9C76-B488A2B11AA6}"/>
                </a:ext>
              </a:extLst>
            </p:cNvPr>
            <p:cNvSpPr/>
            <p:nvPr/>
          </p:nvSpPr>
          <p:spPr>
            <a:xfrm>
              <a:off x="4650377" y="757646"/>
              <a:ext cx="235132" cy="226423"/>
            </a:xfrm>
            <a:prstGeom prst="ellipse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id="{9337FA59-8175-4884-8DC4-F513AE6C8FD6}"/>
                </a:ext>
              </a:extLst>
            </p:cNvPr>
            <p:cNvSpPr txBox="1"/>
            <p:nvPr/>
          </p:nvSpPr>
          <p:spPr>
            <a:xfrm>
              <a:off x="4645063" y="732456"/>
              <a:ext cx="266095" cy="27135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DE" sz="900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CBB5CEBD-090A-4F91-BF9F-4C5349AFAE8C}"/>
              </a:ext>
            </a:extLst>
          </p:cNvPr>
          <p:cNvGrpSpPr/>
          <p:nvPr/>
        </p:nvGrpSpPr>
        <p:grpSpPr>
          <a:xfrm>
            <a:off x="297211" y="1650918"/>
            <a:ext cx="198000" cy="198000"/>
            <a:chOff x="4637578" y="732456"/>
            <a:chExt cx="266095" cy="271350"/>
          </a:xfrm>
        </p:grpSpPr>
        <p:sp>
          <p:nvSpPr>
            <p:cNvPr id="13" name="Ellipse 12">
              <a:extLst>
                <a:ext uri="{FF2B5EF4-FFF2-40B4-BE49-F238E27FC236}">
                  <a16:creationId xmlns:a16="http://schemas.microsoft.com/office/drawing/2014/main" id="{6315BED3-9620-44DD-B92E-1B58E6033FAF}"/>
                </a:ext>
              </a:extLst>
            </p:cNvPr>
            <p:cNvSpPr/>
            <p:nvPr/>
          </p:nvSpPr>
          <p:spPr>
            <a:xfrm>
              <a:off x="4650377" y="757646"/>
              <a:ext cx="235132" cy="226423"/>
            </a:xfrm>
            <a:prstGeom prst="ellipse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" name="Textfeld 13">
              <a:extLst>
                <a:ext uri="{FF2B5EF4-FFF2-40B4-BE49-F238E27FC236}">
                  <a16:creationId xmlns:a16="http://schemas.microsoft.com/office/drawing/2014/main" id="{784F6DB1-95FC-4AFC-857F-08BC3443EEF7}"/>
                </a:ext>
              </a:extLst>
            </p:cNvPr>
            <p:cNvSpPr txBox="1"/>
            <p:nvPr/>
          </p:nvSpPr>
          <p:spPr>
            <a:xfrm>
              <a:off x="4637578" y="732456"/>
              <a:ext cx="266095" cy="27135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DE" sz="900" dirty="0">
                  <a:solidFill>
                    <a:schemeClr val="bg1"/>
                  </a:solidFill>
                </a:rPr>
                <a:t>3</a:t>
              </a:r>
            </a:p>
          </p:txBody>
        </p:sp>
      </p:grp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443BEC66-81AC-4E18-A588-399BD850CF68}"/>
              </a:ext>
            </a:extLst>
          </p:cNvPr>
          <p:cNvGrpSpPr/>
          <p:nvPr/>
        </p:nvGrpSpPr>
        <p:grpSpPr>
          <a:xfrm>
            <a:off x="297211" y="2153967"/>
            <a:ext cx="198000" cy="198000"/>
            <a:chOff x="4637578" y="738982"/>
            <a:chExt cx="266095" cy="271350"/>
          </a:xfrm>
        </p:grpSpPr>
        <p:sp>
          <p:nvSpPr>
            <p:cNvPr id="16" name="Ellipse 15">
              <a:extLst>
                <a:ext uri="{FF2B5EF4-FFF2-40B4-BE49-F238E27FC236}">
                  <a16:creationId xmlns:a16="http://schemas.microsoft.com/office/drawing/2014/main" id="{6DC23981-59B3-472E-B823-23C20C1505DB}"/>
                </a:ext>
              </a:extLst>
            </p:cNvPr>
            <p:cNvSpPr/>
            <p:nvPr/>
          </p:nvSpPr>
          <p:spPr>
            <a:xfrm>
              <a:off x="4650377" y="757646"/>
              <a:ext cx="235132" cy="226423"/>
            </a:xfrm>
            <a:prstGeom prst="ellipse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Textfeld 16">
              <a:extLst>
                <a:ext uri="{FF2B5EF4-FFF2-40B4-BE49-F238E27FC236}">
                  <a16:creationId xmlns:a16="http://schemas.microsoft.com/office/drawing/2014/main" id="{7CC26D51-3C11-494B-9D0C-6D9F092FA4C9}"/>
                </a:ext>
              </a:extLst>
            </p:cNvPr>
            <p:cNvSpPr txBox="1"/>
            <p:nvPr/>
          </p:nvSpPr>
          <p:spPr>
            <a:xfrm>
              <a:off x="4637578" y="738982"/>
              <a:ext cx="266095" cy="27135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DE" sz="900" dirty="0">
                  <a:solidFill>
                    <a:schemeClr val="bg1"/>
                  </a:solidFill>
                </a:rPr>
                <a:t>5</a:t>
              </a:r>
            </a:p>
          </p:txBody>
        </p:sp>
      </p:grp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BD03CAAF-0965-4680-A067-DBD3E11E30A2}"/>
              </a:ext>
            </a:extLst>
          </p:cNvPr>
          <p:cNvGrpSpPr/>
          <p:nvPr/>
        </p:nvGrpSpPr>
        <p:grpSpPr>
          <a:xfrm>
            <a:off x="297211" y="2421819"/>
            <a:ext cx="198000" cy="198000"/>
            <a:chOff x="4634378" y="738982"/>
            <a:chExt cx="266095" cy="271350"/>
          </a:xfrm>
        </p:grpSpPr>
        <p:sp>
          <p:nvSpPr>
            <p:cNvPr id="19" name="Ellipse 18">
              <a:extLst>
                <a:ext uri="{FF2B5EF4-FFF2-40B4-BE49-F238E27FC236}">
                  <a16:creationId xmlns:a16="http://schemas.microsoft.com/office/drawing/2014/main" id="{75692683-D9CD-47F5-98C8-CFF0222AC5CE}"/>
                </a:ext>
              </a:extLst>
            </p:cNvPr>
            <p:cNvSpPr/>
            <p:nvPr/>
          </p:nvSpPr>
          <p:spPr>
            <a:xfrm>
              <a:off x="4650377" y="757646"/>
              <a:ext cx="235132" cy="226423"/>
            </a:xfrm>
            <a:prstGeom prst="ellipse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" name="Textfeld 19">
              <a:extLst>
                <a:ext uri="{FF2B5EF4-FFF2-40B4-BE49-F238E27FC236}">
                  <a16:creationId xmlns:a16="http://schemas.microsoft.com/office/drawing/2014/main" id="{BB96F9AA-08FC-4092-9418-D375680E8151}"/>
                </a:ext>
              </a:extLst>
            </p:cNvPr>
            <p:cNvSpPr txBox="1"/>
            <p:nvPr/>
          </p:nvSpPr>
          <p:spPr>
            <a:xfrm>
              <a:off x="4634378" y="738982"/>
              <a:ext cx="266095" cy="27135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DE" sz="900" dirty="0">
                  <a:solidFill>
                    <a:schemeClr val="bg1"/>
                  </a:solidFill>
                </a:rPr>
                <a:t>6</a:t>
              </a:r>
            </a:p>
          </p:txBody>
        </p:sp>
      </p:grp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1154E6F2-238B-46E3-85E8-143754030618}"/>
              </a:ext>
            </a:extLst>
          </p:cNvPr>
          <p:cNvGrpSpPr/>
          <p:nvPr/>
        </p:nvGrpSpPr>
        <p:grpSpPr>
          <a:xfrm>
            <a:off x="297211" y="1905708"/>
            <a:ext cx="198000" cy="198000"/>
            <a:chOff x="4631178" y="738982"/>
            <a:chExt cx="266095" cy="271350"/>
          </a:xfrm>
        </p:grpSpPr>
        <p:sp>
          <p:nvSpPr>
            <p:cNvPr id="22" name="Ellipse 21">
              <a:extLst>
                <a:ext uri="{FF2B5EF4-FFF2-40B4-BE49-F238E27FC236}">
                  <a16:creationId xmlns:a16="http://schemas.microsoft.com/office/drawing/2014/main" id="{1D3608BA-C3D4-4E82-872C-DB8C7A5BD93E}"/>
                </a:ext>
              </a:extLst>
            </p:cNvPr>
            <p:cNvSpPr/>
            <p:nvPr/>
          </p:nvSpPr>
          <p:spPr>
            <a:xfrm>
              <a:off x="4650377" y="757646"/>
              <a:ext cx="235132" cy="226423"/>
            </a:xfrm>
            <a:prstGeom prst="ellipse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" name="Textfeld 22">
              <a:extLst>
                <a:ext uri="{FF2B5EF4-FFF2-40B4-BE49-F238E27FC236}">
                  <a16:creationId xmlns:a16="http://schemas.microsoft.com/office/drawing/2014/main" id="{F7CFB165-4B79-4567-83BF-2BD65EC32C62}"/>
                </a:ext>
              </a:extLst>
            </p:cNvPr>
            <p:cNvSpPr txBox="1"/>
            <p:nvPr/>
          </p:nvSpPr>
          <p:spPr>
            <a:xfrm>
              <a:off x="4631178" y="738982"/>
              <a:ext cx="266095" cy="27135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DE" sz="900" dirty="0">
                  <a:solidFill>
                    <a:schemeClr val="bg1"/>
                  </a:solidFill>
                </a:rPr>
                <a:t>4</a:t>
              </a:r>
            </a:p>
          </p:txBody>
        </p:sp>
      </p:grp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93437487-C71D-430B-A902-9E1E932E44B3}"/>
              </a:ext>
            </a:extLst>
          </p:cNvPr>
          <p:cNvGrpSpPr/>
          <p:nvPr/>
        </p:nvGrpSpPr>
        <p:grpSpPr>
          <a:xfrm>
            <a:off x="297211" y="2676609"/>
            <a:ext cx="198000" cy="198000"/>
            <a:chOff x="4640203" y="738588"/>
            <a:chExt cx="266095" cy="271350"/>
          </a:xfrm>
        </p:grpSpPr>
        <p:sp>
          <p:nvSpPr>
            <p:cNvPr id="25" name="Ellipse 24">
              <a:extLst>
                <a:ext uri="{FF2B5EF4-FFF2-40B4-BE49-F238E27FC236}">
                  <a16:creationId xmlns:a16="http://schemas.microsoft.com/office/drawing/2014/main" id="{29EDB21D-2709-4144-A792-F2D84D31D1E9}"/>
                </a:ext>
              </a:extLst>
            </p:cNvPr>
            <p:cNvSpPr/>
            <p:nvPr/>
          </p:nvSpPr>
          <p:spPr>
            <a:xfrm>
              <a:off x="4650377" y="757646"/>
              <a:ext cx="235132" cy="226423"/>
            </a:xfrm>
            <a:prstGeom prst="ellipse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" name="Textfeld 25">
              <a:extLst>
                <a:ext uri="{FF2B5EF4-FFF2-40B4-BE49-F238E27FC236}">
                  <a16:creationId xmlns:a16="http://schemas.microsoft.com/office/drawing/2014/main" id="{8D441BDA-3D6E-486D-B600-8E811F373A2D}"/>
                </a:ext>
              </a:extLst>
            </p:cNvPr>
            <p:cNvSpPr txBox="1"/>
            <p:nvPr/>
          </p:nvSpPr>
          <p:spPr>
            <a:xfrm>
              <a:off x="4640203" y="738588"/>
              <a:ext cx="266095" cy="27135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DE" sz="900" dirty="0">
                  <a:solidFill>
                    <a:schemeClr val="bg1"/>
                  </a:solidFill>
                </a:rPr>
                <a:t>7</a:t>
              </a:r>
            </a:p>
          </p:txBody>
        </p:sp>
      </p:grp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0F203838-77A9-4F83-8979-1D18039B011B}"/>
              </a:ext>
            </a:extLst>
          </p:cNvPr>
          <p:cNvGrpSpPr/>
          <p:nvPr/>
        </p:nvGrpSpPr>
        <p:grpSpPr>
          <a:xfrm>
            <a:off x="297211" y="2937931"/>
            <a:ext cx="198000" cy="198000"/>
            <a:chOff x="4640203" y="732226"/>
            <a:chExt cx="266095" cy="271350"/>
          </a:xfrm>
        </p:grpSpPr>
        <p:sp>
          <p:nvSpPr>
            <p:cNvPr id="28" name="Ellipse 27">
              <a:extLst>
                <a:ext uri="{FF2B5EF4-FFF2-40B4-BE49-F238E27FC236}">
                  <a16:creationId xmlns:a16="http://schemas.microsoft.com/office/drawing/2014/main" id="{EFD1C616-9D58-4E80-B241-C06D50888D20}"/>
                </a:ext>
              </a:extLst>
            </p:cNvPr>
            <p:cNvSpPr/>
            <p:nvPr/>
          </p:nvSpPr>
          <p:spPr>
            <a:xfrm>
              <a:off x="4650377" y="757646"/>
              <a:ext cx="235132" cy="226423"/>
            </a:xfrm>
            <a:prstGeom prst="ellipse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" name="Textfeld 28">
              <a:extLst>
                <a:ext uri="{FF2B5EF4-FFF2-40B4-BE49-F238E27FC236}">
                  <a16:creationId xmlns:a16="http://schemas.microsoft.com/office/drawing/2014/main" id="{11B912B9-C95E-4C4B-BB6A-1F5F8A7B0A9D}"/>
                </a:ext>
              </a:extLst>
            </p:cNvPr>
            <p:cNvSpPr txBox="1"/>
            <p:nvPr/>
          </p:nvSpPr>
          <p:spPr>
            <a:xfrm>
              <a:off x="4640203" y="732226"/>
              <a:ext cx="266095" cy="27135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DE" sz="900" dirty="0">
                  <a:solidFill>
                    <a:schemeClr val="bg1"/>
                  </a:solidFill>
                </a:rPr>
                <a:t>8</a:t>
              </a:r>
            </a:p>
          </p:txBody>
        </p:sp>
      </p:grpSp>
      <p:sp>
        <p:nvSpPr>
          <p:cNvPr id="60" name="Textfeld 59">
            <a:extLst>
              <a:ext uri="{FF2B5EF4-FFF2-40B4-BE49-F238E27FC236}">
                <a16:creationId xmlns:a16="http://schemas.microsoft.com/office/drawing/2014/main" id="{C1A4AF60-29ED-4F4A-8723-EA6E1D2ACA9B}"/>
              </a:ext>
            </a:extLst>
          </p:cNvPr>
          <p:cNvSpPr txBox="1"/>
          <p:nvPr/>
        </p:nvSpPr>
        <p:spPr>
          <a:xfrm>
            <a:off x="209550" y="718958"/>
            <a:ext cx="49119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>
                <a:solidFill>
                  <a:srgbClr val="00446B"/>
                </a:solidFill>
              </a:rPr>
              <a:t>Funktionsschnittbild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23F50BC-5BB5-4812-B785-4B91B1DE45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1510" y="635343"/>
            <a:ext cx="3610309" cy="2854325"/>
          </a:xfrm>
          <a:prstGeom prst="rect">
            <a:avLst/>
          </a:prstGeom>
        </p:spPr>
      </p:pic>
      <p:grpSp>
        <p:nvGrpSpPr>
          <p:cNvPr id="59" name="Gruppieren 58">
            <a:extLst>
              <a:ext uri="{FF2B5EF4-FFF2-40B4-BE49-F238E27FC236}">
                <a16:creationId xmlns:a16="http://schemas.microsoft.com/office/drawing/2014/main" id="{54FA6F20-E7FA-4C14-B4C7-AB7827B66EEA}"/>
              </a:ext>
            </a:extLst>
          </p:cNvPr>
          <p:cNvGrpSpPr/>
          <p:nvPr/>
        </p:nvGrpSpPr>
        <p:grpSpPr>
          <a:xfrm>
            <a:off x="296101" y="3197117"/>
            <a:ext cx="198000" cy="198000"/>
            <a:chOff x="4640203" y="732226"/>
            <a:chExt cx="266095" cy="271350"/>
          </a:xfrm>
        </p:grpSpPr>
        <p:sp>
          <p:nvSpPr>
            <p:cNvPr id="61" name="Ellipse 60">
              <a:extLst>
                <a:ext uri="{FF2B5EF4-FFF2-40B4-BE49-F238E27FC236}">
                  <a16:creationId xmlns:a16="http://schemas.microsoft.com/office/drawing/2014/main" id="{623397C3-6669-42C8-B66B-11A1934031A0}"/>
                </a:ext>
              </a:extLst>
            </p:cNvPr>
            <p:cNvSpPr/>
            <p:nvPr/>
          </p:nvSpPr>
          <p:spPr>
            <a:xfrm>
              <a:off x="4650377" y="757646"/>
              <a:ext cx="235132" cy="226423"/>
            </a:xfrm>
            <a:prstGeom prst="ellipse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5" name="Textfeld 64">
              <a:extLst>
                <a:ext uri="{FF2B5EF4-FFF2-40B4-BE49-F238E27FC236}">
                  <a16:creationId xmlns:a16="http://schemas.microsoft.com/office/drawing/2014/main" id="{D52FA549-91ED-446D-B615-D29568C16E66}"/>
                </a:ext>
              </a:extLst>
            </p:cNvPr>
            <p:cNvSpPr txBox="1"/>
            <p:nvPr/>
          </p:nvSpPr>
          <p:spPr>
            <a:xfrm>
              <a:off x="4640203" y="732226"/>
              <a:ext cx="266095" cy="27135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DE" sz="900" dirty="0">
                  <a:solidFill>
                    <a:schemeClr val="bg1"/>
                  </a:solidFill>
                </a:rPr>
                <a:t>9</a:t>
              </a:r>
            </a:p>
          </p:txBody>
        </p:sp>
      </p:grpSp>
      <p:grpSp>
        <p:nvGrpSpPr>
          <p:cNvPr id="72" name="Gruppieren 71">
            <a:extLst>
              <a:ext uri="{FF2B5EF4-FFF2-40B4-BE49-F238E27FC236}">
                <a16:creationId xmlns:a16="http://schemas.microsoft.com/office/drawing/2014/main" id="{753AD40A-C301-43AB-8CC7-647C4DE171AA}"/>
              </a:ext>
            </a:extLst>
          </p:cNvPr>
          <p:cNvGrpSpPr/>
          <p:nvPr/>
        </p:nvGrpSpPr>
        <p:grpSpPr>
          <a:xfrm>
            <a:off x="254020" y="3444849"/>
            <a:ext cx="309294" cy="198000"/>
            <a:chOff x="4569280" y="733042"/>
            <a:chExt cx="415665" cy="271350"/>
          </a:xfrm>
        </p:grpSpPr>
        <p:sp>
          <p:nvSpPr>
            <p:cNvPr id="73" name="Ellipse 72">
              <a:extLst>
                <a:ext uri="{FF2B5EF4-FFF2-40B4-BE49-F238E27FC236}">
                  <a16:creationId xmlns:a16="http://schemas.microsoft.com/office/drawing/2014/main" id="{D59478DC-F375-4170-8E1F-8563EBAFDEAC}"/>
                </a:ext>
              </a:extLst>
            </p:cNvPr>
            <p:cNvSpPr/>
            <p:nvPr/>
          </p:nvSpPr>
          <p:spPr>
            <a:xfrm>
              <a:off x="4650377" y="757646"/>
              <a:ext cx="235132" cy="226423"/>
            </a:xfrm>
            <a:prstGeom prst="ellipse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4" name="Textfeld 73">
              <a:extLst>
                <a:ext uri="{FF2B5EF4-FFF2-40B4-BE49-F238E27FC236}">
                  <a16:creationId xmlns:a16="http://schemas.microsoft.com/office/drawing/2014/main" id="{9E175774-0AF2-4BC1-ADBF-800988F2F54E}"/>
                </a:ext>
              </a:extLst>
            </p:cNvPr>
            <p:cNvSpPr txBox="1"/>
            <p:nvPr/>
          </p:nvSpPr>
          <p:spPr>
            <a:xfrm>
              <a:off x="4569280" y="733042"/>
              <a:ext cx="415665" cy="27135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DE" sz="900" dirty="0">
                  <a:solidFill>
                    <a:schemeClr val="bg1"/>
                  </a:solidFill>
                </a:rPr>
                <a:t>10</a:t>
              </a:r>
            </a:p>
          </p:txBody>
        </p:sp>
      </p:grpSp>
      <p:grpSp>
        <p:nvGrpSpPr>
          <p:cNvPr id="95" name="Gruppieren 94">
            <a:extLst>
              <a:ext uri="{FF2B5EF4-FFF2-40B4-BE49-F238E27FC236}">
                <a16:creationId xmlns:a16="http://schemas.microsoft.com/office/drawing/2014/main" id="{D2F2E4D5-9EB7-45BD-A0AF-8F56DEA2D8F4}"/>
              </a:ext>
            </a:extLst>
          </p:cNvPr>
          <p:cNvGrpSpPr/>
          <p:nvPr/>
        </p:nvGrpSpPr>
        <p:grpSpPr>
          <a:xfrm>
            <a:off x="6805316" y="1765506"/>
            <a:ext cx="198000" cy="198000"/>
            <a:chOff x="4637578" y="732456"/>
            <a:chExt cx="266095" cy="271350"/>
          </a:xfrm>
        </p:grpSpPr>
        <p:sp>
          <p:nvSpPr>
            <p:cNvPr id="96" name="Ellipse 95">
              <a:extLst>
                <a:ext uri="{FF2B5EF4-FFF2-40B4-BE49-F238E27FC236}">
                  <a16:creationId xmlns:a16="http://schemas.microsoft.com/office/drawing/2014/main" id="{AF348BB5-4CBB-45B8-B6F2-A460DE1D433F}"/>
                </a:ext>
              </a:extLst>
            </p:cNvPr>
            <p:cNvSpPr/>
            <p:nvPr/>
          </p:nvSpPr>
          <p:spPr>
            <a:xfrm>
              <a:off x="4650377" y="757646"/>
              <a:ext cx="235132" cy="226423"/>
            </a:xfrm>
            <a:prstGeom prst="ellipse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7" name="Textfeld 96">
              <a:extLst>
                <a:ext uri="{FF2B5EF4-FFF2-40B4-BE49-F238E27FC236}">
                  <a16:creationId xmlns:a16="http://schemas.microsoft.com/office/drawing/2014/main" id="{D2615E5C-C4E1-41B7-8061-B197535BB9CA}"/>
                </a:ext>
              </a:extLst>
            </p:cNvPr>
            <p:cNvSpPr txBox="1"/>
            <p:nvPr/>
          </p:nvSpPr>
          <p:spPr>
            <a:xfrm>
              <a:off x="4637578" y="732456"/>
              <a:ext cx="266095" cy="27135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DE" sz="900" dirty="0">
                  <a:solidFill>
                    <a:schemeClr val="bg1"/>
                  </a:solidFill>
                </a:rPr>
                <a:t>3</a:t>
              </a:r>
            </a:p>
          </p:txBody>
        </p:sp>
      </p:grpSp>
      <p:grpSp>
        <p:nvGrpSpPr>
          <p:cNvPr id="104" name="Gruppieren 103">
            <a:extLst>
              <a:ext uri="{FF2B5EF4-FFF2-40B4-BE49-F238E27FC236}">
                <a16:creationId xmlns:a16="http://schemas.microsoft.com/office/drawing/2014/main" id="{762A9F04-0768-4E92-9C1F-0A3C9CD8B672}"/>
              </a:ext>
            </a:extLst>
          </p:cNvPr>
          <p:cNvGrpSpPr/>
          <p:nvPr/>
        </p:nvGrpSpPr>
        <p:grpSpPr>
          <a:xfrm>
            <a:off x="5242702" y="2518046"/>
            <a:ext cx="198000" cy="198000"/>
            <a:chOff x="4631178" y="738982"/>
            <a:chExt cx="266095" cy="271350"/>
          </a:xfrm>
        </p:grpSpPr>
        <p:sp>
          <p:nvSpPr>
            <p:cNvPr id="105" name="Ellipse 104">
              <a:extLst>
                <a:ext uri="{FF2B5EF4-FFF2-40B4-BE49-F238E27FC236}">
                  <a16:creationId xmlns:a16="http://schemas.microsoft.com/office/drawing/2014/main" id="{5419CC6F-F351-4A00-8091-AAE8A76BF6B3}"/>
                </a:ext>
              </a:extLst>
            </p:cNvPr>
            <p:cNvSpPr/>
            <p:nvPr/>
          </p:nvSpPr>
          <p:spPr>
            <a:xfrm>
              <a:off x="4650377" y="757646"/>
              <a:ext cx="235132" cy="226423"/>
            </a:xfrm>
            <a:prstGeom prst="ellipse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6" name="Textfeld 105">
              <a:extLst>
                <a:ext uri="{FF2B5EF4-FFF2-40B4-BE49-F238E27FC236}">
                  <a16:creationId xmlns:a16="http://schemas.microsoft.com/office/drawing/2014/main" id="{35D5F1D2-074B-4144-94D8-43843DADBA10}"/>
                </a:ext>
              </a:extLst>
            </p:cNvPr>
            <p:cNvSpPr txBox="1"/>
            <p:nvPr/>
          </p:nvSpPr>
          <p:spPr>
            <a:xfrm>
              <a:off x="4631178" y="738982"/>
              <a:ext cx="266095" cy="27135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DE" sz="900" dirty="0">
                  <a:solidFill>
                    <a:schemeClr val="bg1"/>
                  </a:solidFill>
                </a:rPr>
                <a:t>4</a:t>
              </a:r>
            </a:p>
          </p:txBody>
        </p:sp>
      </p:grpSp>
      <p:grpSp>
        <p:nvGrpSpPr>
          <p:cNvPr id="110" name="Gruppieren 109">
            <a:extLst>
              <a:ext uri="{FF2B5EF4-FFF2-40B4-BE49-F238E27FC236}">
                <a16:creationId xmlns:a16="http://schemas.microsoft.com/office/drawing/2014/main" id="{44102DCB-D616-42AB-8E99-90B4E903979C}"/>
              </a:ext>
            </a:extLst>
          </p:cNvPr>
          <p:cNvGrpSpPr/>
          <p:nvPr/>
        </p:nvGrpSpPr>
        <p:grpSpPr>
          <a:xfrm>
            <a:off x="6573637" y="2621417"/>
            <a:ext cx="198000" cy="198000"/>
            <a:chOff x="4640203" y="732226"/>
            <a:chExt cx="266095" cy="271350"/>
          </a:xfrm>
        </p:grpSpPr>
        <p:sp>
          <p:nvSpPr>
            <p:cNvPr id="111" name="Ellipse 110">
              <a:extLst>
                <a:ext uri="{FF2B5EF4-FFF2-40B4-BE49-F238E27FC236}">
                  <a16:creationId xmlns:a16="http://schemas.microsoft.com/office/drawing/2014/main" id="{61909C11-B037-468E-A946-020B512F2852}"/>
                </a:ext>
              </a:extLst>
            </p:cNvPr>
            <p:cNvSpPr/>
            <p:nvPr/>
          </p:nvSpPr>
          <p:spPr>
            <a:xfrm>
              <a:off x="4650377" y="757646"/>
              <a:ext cx="235132" cy="226423"/>
            </a:xfrm>
            <a:prstGeom prst="ellipse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2" name="Textfeld 111">
              <a:extLst>
                <a:ext uri="{FF2B5EF4-FFF2-40B4-BE49-F238E27FC236}">
                  <a16:creationId xmlns:a16="http://schemas.microsoft.com/office/drawing/2014/main" id="{A640F363-7651-4DB6-BF5D-BA52C4952AB0}"/>
                </a:ext>
              </a:extLst>
            </p:cNvPr>
            <p:cNvSpPr txBox="1"/>
            <p:nvPr/>
          </p:nvSpPr>
          <p:spPr>
            <a:xfrm>
              <a:off x="4640203" y="732226"/>
              <a:ext cx="266095" cy="27135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DE" sz="900" dirty="0">
                  <a:solidFill>
                    <a:schemeClr val="bg1"/>
                  </a:solidFill>
                </a:rPr>
                <a:t>8</a:t>
              </a:r>
            </a:p>
          </p:txBody>
        </p:sp>
      </p:grpSp>
      <p:grpSp>
        <p:nvGrpSpPr>
          <p:cNvPr id="55" name="Gruppieren 54">
            <a:extLst>
              <a:ext uri="{FF2B5EF4-FFF2-40B4-BE49-F238E27FC236}">
                <a16:creationId xmlns:a16="http://schemas.microsoft.com/office/drawing/2014/main" id="{1A6B4324-2ADE-405C-BBFA-BF50519DA4C0}"/>
              </a:ext>
            </a:extLst>
          </p:cNvPr>
          <p:cNvGrpSpPr/>
          <p:nvPr/>
        </p:nvGrpSpPr>
        <p:grpSpPr>
          <a:xfrm>
            <a:off x="6410877" y="990224"/>
            <a:ext cx="198000" cy="198000"/>
            <a:chOff x="4640203" y="738588"/>
            <a:chExt cx="266095" cy="271350"/>
          </a:xfrm>
        </p:grpSpPr>
        <p:sp>
          <p:nvSpPr>
            <p:cNvPr id="56" name="Ellipse 55">
              <a:extLst>
                <a:ext uri="{FF2B5EF4-FFF2-40B4-BE49-F238E27FC236}">
                  <a16:creationId xmlns:a16="http://schemas.microsoft.com/office/drawing/2014/main" id="{11D39450-949C-412D-96FD-7F839BFEADFD}"/>
                </a:ext>
              </a:extLst>
            </p:cNvPr>
            <p:cNvSpPr/>
            <p:nvPr/>
          </p:nvSpPr>
          <p:spPr>
            <a:xfrm>
              <a:off x="4650377" y="757646"/>
              <a:ext cx="235132" cy="226423"/>
            </a:xfrm>
            <a:prstGeom prst="ellipse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7" name="Textfeld 56">
              <a:extLst>
                <a:ext uri="{FF2B5EF4-FFF2-40B4-BE49-F238E27FC236}">
                  <a16:creationId xmlns:a16="http://schemas.microsoft.com/office/drawing/2014/main" id="{FAF55304-C403-4A67-B6A2-E4AB4D9295CA}"/>
                </a:ext>
              </a:extLst>
            </p:cNvPr>
            <p:cNvSpPr txBox="1"/>
            <p:nvPr/>
          </p:nvSpPr>
          <p:spPr>
            <a:xfrm>
              <a:off x="4640203" y="738588"/>
              <a:ext cx="266095" cy="27135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DE" sz="900" dirty="0">
                  <a:solidFill>
                    <a:schemeClr val="bg1"/>
                  </a:solidFill>
                </a:rPr>
                <a:t>7</a:t>
              </a:r>
            </a:p>
          </p:txBody>
        </p:sp>
      </p:grpSp>
      <p:grpSp>
        <p:nvGrpSpPr>
          <p:cNvPr id="62" name="Gruppieren 61">
            <a:extLst>
              <a:ext uri="{FF2B5EF4-FFF2-40B4-BE49-F238E27FC236}">
                <a16:creationId xmlns:a16="http://schemas.microsoft.com/office/drawing/2014/main" id="{A52E2555-C34D-4064-AEB3-B1E6DD548743}"/>
              </a:ext>
            </a:extLst>
          </p:cNvPr>
          <p:cNvGrpSpPr/>
          <p:nvPr/>
        </p:nvGrpSpPr>
        <p:grpSpPr>
          <a:xfrm>
            <a:off x="7399983" y="2435438"/>
            <a:ext cx="198000" cy="198000"/>
            <a:chOff x="4645063" y="729193"/>
            <a:chExt cx="266095" cy="271350"/>
          </a:xfrm>
        </p:grpSpPr>
        <p:sp>
          <p:nvSpPr>
            <p:cNvPr id="63" name="Ellipse 62">
              <a:extLst>
                <a:ext uri="{FF2B5EF4-FFF2-40B4-BE49-F238E27FC236}">
                  <a16:creationId xmlns:a16="http://schemas.microsoft.com/office/drawing/2014/main" id="{3C7912A0-A971-4CDB-88D9-4FD9FBA24A79}"/>
                </a:ext>
              </a:extLst>
            </p:cNvPr>
            <p:cNvSpPr/>
            <p:nvPr/>
          </p:nvSpPr>
          <p:spPr>
            <a:xfrm>
              <a:off x="4650377" y="757646"/>
              <a:ext cx="235133" cy="226422"/>
            </a:xfrm>
            <a:prstGeom prst="ellipse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4" name="Textfeld 63">
              <a:extLst>
                <a:ext uri="{FF2B5EF4-FFF2-40B4-BE49-F238E27FC236}">
                  <a16:creationId xmlns:a16="http://schemas.microsoft.com/office/drawing/2014/main" id="{3210AB5D-A07A-4B30-9E1B-A840B600DB52}"/>
                </a:ext>
              </a:extLst>
            </p:cNvPr>
            <p:cNvSpPr txBox="1"/>
            <p:nvPr/>
          </p:nvSpPr>
          <p:spPr>
            <a:xfrm>
              <a:off x="4645063" y="729193"/>
              <a:ext cx="266095" cy="27135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DE" sz="900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92" name="Gruppieren 91">
            <a:extLst>
              <a:ext uri="{FF2B5EF4-FFF2-40B4-BE49-F238E27FC236}">
                <a16:creationId xmlns:a16="http://schemas.microsoft.com/office/drawing/2014/main" id="{BB76141F-3C1C-4D93-BA44-96A622846417}"/>
              </a:ext>
            </a:extLst>
          </p:cNvPr>
          <p:cNvGrpSpPr/>
          <p:nvPr/>
        </p:nvGrpSpPr>
        <p:grpSpPr>
          <a:xfrm>
            <a:off x="8103134" y="1610099"/>
            <a:ext cx="198000" cy="198000"/>
            <a:chOff x="4645063" y="732456"/>
            <a:chExt cx="266095" cy="271350"/>
          </a:xfrm>
        </p:grpSpPr>
        <p:sp>
          <p:nvSpPr>
            <p:cNvPr id="93" name="Ellipse 92">
              <a:extLst>
                <a:ext uri="{FF2B5EF4-FFF2-40B4-BE49-F238E27FC236}">
                  <a16:creationId xmlns:a16="http://schemas.microsoft.com/office/drawing/2014/main" id="{8B9070AF-CCB0-4955-9D29-0F2CFCD5BFCE}"/>
                </a:ext>
              </a:extLst>
            </p:cNvPr>
            <p:cNvSpPr/>
            <p:nvPr/>
          </p:nvSpPr>
          <p:spPr>
            <a:xfrm>
              <a:off x="4650377" y="757646"/>
              <a:ext cx="235132" cy="226423"/>
            </a:xfrm>
            <a:prstGeom prst="ellipse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4" name="Textfeld 93">
              <a:extLst>
                <a:ext uri="{FF2B5EF4-FFF2-40B4-BE49-F238E27FC236}">
                  <a16:creationId xmlns:a16="http://schemas.microsoft.com/office/drawing/2014/main" id="{571DEDEC-79A9-4ED5-A03C-1F58DEDEEFCF}"/>
                </a:ext>
              </a:extLst>
            </p:cNvPr>
            <p:cNvSpPr txBox="1"/>
            <p:nvPr/>
          </p:nvSpPr>
          <p:spPr>
            <a:xfrm>
              <a:off x="4645063" y="732456"/>
              <a:ext cx="266095" cy="27135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DE" sz="900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98" name="Gruppieren 97">
            <a:extLst>
              <a:ext uri="{FF2B5EF4-FFF2-40B4-BE49-F238E27FC236}">
                <a16:creationId xmlns:a16="http://schemas.microsoft.com/office/drawing/2014/main" id="{F3A9BCDC-A1EE-405E-BA22-FDAD53C38BA5}"/>
              </a:ext>
            </a:extLst>
          </p:cNvPr>
          <p:cNvGrpSpPr/>
          <p:nvPr/>
        </p:nvGrpSpPr>
        <p:grpSpPr>
          <a:xfrm>
            <a:off x="5742448" y="1313679"/>
            <a:ext cx="198000" cy="198000"/>
            <a:chOff x="4637578" y="738982"/>
            <a:chExt cx="266095" cy="271350"/>
          </a:xfrm>
        </p:grpSpPr>
        <p:sp>
          <p:nvSpPr>
            <p:cNvPr id="99" name="Ellipse 98">
              <a:extLst>
                <a:ext uri="{FF2B5EF4-FFF2-40B4-BE49-F238E27FC236}">
                  <a16:creationId xmlns:a16="http://schemas.microsoft.com/office/drawing/2014/main" id="{4C1F6AEB-8DBC-4FF1-AFB7-4A305C3773D6}"/>
                </a:ext>
              </a:extLst>
            </p:cNvPr>
            <p:cNvSpPr/>
            <p:nvPr/>
          </p:nvSpPr>
          <p:spPr>
            <a:xfrm>
              <a:off x="4650377" y="757646"/>
              <a:ext cx="235132" cy="226423"/>
            </a:xfrm>
            <a:prstGeom prst="ellipse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0" name="Textfeld 99">
              <a:extLst>
                <a:ext uri="{FF2B5EF4-FFF2-40B4-BE49-F238E27FC236}">
                  <a16:creationId xmlns:a16="http://schemas.microsoft.com/office/drawing/2014/main" id="{994F60DA-76D4-4B3D-AB26-66992F3935A2}"/>
                </a:ext>
              </a:extLst>
            </p:cNvPr>
            <p:cNvSpPr txBox="1"/>
            <p:nvPr/>
          </p:nvSpPr>
          <p:spPr>
            <a:xfrm>
              <a:off x="4637578" y="738982"/>
              <a:ext cx="266095" cy="27135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DE" sz="900" dirty="0">
                  <a:solidFill>
                    <a:schemeClr val="bg1"/>
                  </a:solidFill>
                </a:rPr>
                <a:t>5</a:t>
              </a:r>
            </a:p>
          </p:txBody>
        </p:sp>
      </p:grpSp>
      <p:grpSp>
        <p:nvGrpSpPr>
          <p:cNvPr id="101" name="Gruppieren 100">
            <a:extLst>
              <a:ext uri="{FF2B5EF4-FFF2-40B4-BE49-F238E27FC236}">
                <a16:creationId xmlns:a16="http://schemas.microsoft.com/office/drawing/2014/main" id="{3D2F8D11-00BA-4A09-AE0D-6A4A107935F9}"/>
              </a:ext>
            </a:extLst>
          </p:cNvPr>
          <p:cNvGrpSpPr/>
          <p:nvPr/>
        </p:nvGrpSpPr>
        <p:grpSpPr>
          <a:xfrm>
            <a:off x="8226329" y="2286807"/>
            <a:ext cx="198000" cy="198000"/>
            <a:chOff x="4634378" y="738982"/>
            <a:chExt cx="266095" cy="271350"/>
          </a:xfrm>
        </p:grpSpPr>
        <p:sp>
          <p:nvSpPr>
            <p:cNvPr id="102" name="Ellipse 101">
              <a:extLst>
                <a:ext uri="{FF2B5EF4-FFF2-40B4-BE49-F238E27FC236}">
                  <a16:creationId xmlns:a16="http://schemas.microsoft.com/office/drawing/2014/main" id="{E22E2816-D93B-41EA-9E7C-DBB2C343DCDF}"/>
                </a:ext>
              </a:extLst>
            </p:cNvPr>
            <p:cNvSpPr/>
            <p:nvPr/>
          </p:nvSpPr>
          <p:spPr>
            <a:xfrm>
              <a:off x="4650377" y="757646"/>
              <a:ext cx="235132" cy="226423"/>
            </a:xfrm>
            <a:prstGeom prst="ellipse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3" name="Textfeld 102">
              <a:extLst>
                <a:ext uri="{FF2B5EF4-FFF2-40B4-BE49-F238E27FC236}">
                  <a16:creationId xmlns:a16="http://schemas.microsoft.com/office/drawing/2014/main" id="{8F2AF161-B78C-4A81-9312-21C226C158F5}"/>
                </a:ext>
              </a:extLst>
            </p:cNvPr>
            <p:cNvSpPr txBox="1"/>
            <p:nvPr/>
          </p:nvSpPr>
          <p:spPr>
            <a:xfrm>
              <a:off x="4634378" y="738982"/>
              <a:ext cx="266095" cy="27135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DE" sz="900" dirty="0">
                  <a:solidFill>
                    <a:schemeClr val="bg1"/>
                  </a:solidFill>
                </a:rPr>
                <a:t>6</a:t>
              </a:r>
            </a:p>
          </p:txBody>
        </p:sp>
      </p:grpSp>
      <p:grpSp>
        <p:nvGrpSpPr>
          <p:cNvPr id="75" name="Gruppieren 74">
            <a:extLst>
              <a:ext uri="{FF2B5EF4-FFF2-40B4-BE49-F238E27FC236}">
                <a16:creationId xmlns:a16="http://schemas.microsoft.com/office/drawing/2014/main" id="{9A3FC88A-628E-4FE2-96BD-7D38F1F23228}"/>
              </a:ext>
            </a:extLst>
          </p:cNvPr>
          <p:cNvGrpSpPr/>
          <p:nvPr/>
        </p:nvGrpSpPr>
        <p:grpSpPr>
          <a:xfrm>
            <a:off x="8028329" y="3036931"/>
            <a:ext cx="198000" cy="198000"/>
            <a:chOff x="4640203" y="732226"/>
            <a:chExt cx="266095" cy="271350"/>
          </a:xfrm>
        </p:grpSpPr>
        <p:sp>
          <p:nvSpPr>
            <p:cNvPr id="76" name="Ellipse 75">
              <a:extLst>
                <a:ext uri="{FF2B5EF4-FFF2-40B4-BE49-F238E27FC236}">
                  <a16:creationId xmlns:a16="http://schemas.microsoft.com/office/drawing/2014/main" id="{DEA868CF-CB12-418C-8391-23FBD629B628}"/>
                </a:ext>
              </a:extLst>
            </p:cNvPr>
            <p:cNvSpPr/>
            <p:nvPr/>
          </p:nvSpPr>
          <p:spPr>
            <a:xfrm>
              <a:off x="4650377" y="757646"/>
              <a:ext cx="235132" cy="226423"/>
            </a:xfrm>
            <a:prstGeom prst="ellipse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7" name="Textfeld 76">
              <a:extLst>
                <a:ext uri="{FF2B5EF4-FFF2-40B4-BE49-F238E27FC236}">
                  <a16:creationId xmlns:a16="http://schemas.microsoft.com/office/drawing/2014/main" id="{25D2ED97-AC0F-458A-8F67-F7D94A1571C6}"/>
                </a:ext>
              </a:extLst>
            </p:cNvPr>
            <p:cNvSpPr txBox="1"/>
            <p:nvPr/>
          </p:nvSpPr>
          <p:spPr>
            <a:xfrm>
              <a:off x="4640203" y="732226"/>
              <a:ext cx="266095" cy="27135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DE" sz="900" dirty="0">
                  <a:solidFill>
                    <a:schemeClr val="bg1"/>
                  </a:solidFill>
                </a:rPr>
                <a:t>9</a:t>
              </a:r>
            </a:p>
          </p:txBody>
        </p:sp>
      </p:grpSp>
      <p:grpSp>
        <p:nvGrpSpPr>
          <p:cNvPr id="78" name="Gruppieren 77">
            <a:extLst>
              <a:ext uri="{FF2B5EF4-FFF2-40B4-BE49-F238E27FC236}">
                <a16:creationId xmlns:a16="http://schemas.microsoft.com/office/drawing/2014/main" id="{56ECC6E4-9C79-4922-B734-B906F7C6B6CA}"/>
              </a:ext>
            </a:extLst>
          </p:cNvPr>
          <p:cNvGrpSpPr/>
          <p:nvPr/>
        </p:nvGrpSpPr>
        <p:grpSpPr>
          <a:xfrm>
            <a:off x="7102632" y="1428439"/>
            <a:ext cx="309294" cy="198000"/>
            <a:chOff x="4569280" y="733042"/>
            <a:chExt cx="415665" cy="271350"/>
          </a:xfrm>
        </p:grpSpPr>
        <p:sp>
          <p:nvSpPr>
            <p:cNvPr id="79" name="Ellipse 78">
              <a:extLst>
                <a:ext uri="{FF2B5EF4-FFF2-40B4-BE49-F238E27FC236}">
                  <a16:creationId xmlns:a16="http://schemas.microsoft.com/office/drawing/2014/main" id="{E675F18B-1603-448E-BCC9-7240977BB5C0}"/>
                </a:ext>
              </a:extLst>
            </p:cNvPr>
            <p:cNvSpPr/>
            <p:nvPr/>
          </p:nvSpPr>
          <p:spPr>
            <a:xfrm>
              <a:off x="4650377" y="757646"/>
              <a:ext cx="235132" cy="226423"/>
            </a:xfrm>
            <a:prstGeom prst="ellipse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0" name="Textfeld 79">
              <a:extLst>
                <a:ext uri="{FF2B5EF4-FFF2-40B4-BE49-F238E27FC236}">
                  <a16:creationId xmlns:a16="http://schemas.microsoft.com/office/drawing/2014/main" id="{317C6A9C-5801-44AC-A15C-FF16C542E37F}"/>
                </a:ext>
              </a:extLst>
            </p:cNvPr>
            <p:cNvSpPr txBox="1"/>
            <p:nvPr/>
          </p:nvSpPr>
          <p:spPr>
            <a:xfrm>
              <a:off x="4569280" y="733042"/>
              <a:ext cx="415665" cy="27135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DE" sz="900" dirty="0">
                  <a:solidFill>
                    <a:schemeClr val="bg1"/>
                  </a:solidFill>
                </a:rPr>
                <a:t>10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936398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FC20DC01-ADA5-4C35-8E28-E35C4FCEF6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1521" y="1187434"/>
            <a:ext cx="5422582" cy="309342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D355B72-EAA1-4DB6-9DDF-50956B279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ROTA NCK plus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27D7973-9101-40CD-869F-62F04FFCE56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09550" y="1090899"/>
            <a:ext cx="7886700" cy="2854325"/>
          </a:xfrm>
        </p:spPr>
        <p:txBody>
          <a:bodyPr/>
          <a:lstStyle/>
          <a:p>
            <a:pPr indent="268288"/>
            <a:r>
              <a:rPr lang="de-DE" sz="1400" dirty="0"/>
              <a:t>Verstellbarer Tiefenanschlag in der Schutzbüchse</a:t>
            </a:r>
          </a:p>
          <a:p>
            <a:pPr indent="268288"/>
            <a:r>
              <a:rPr lang="de-DE" sz="1400" dirty="0"/>
              <a:t>Auswerfer in der Schutzbüchse</a:t>
            </a:r>
          </a:p>
          <a:p>
            <a:pPr indent="268288"/>
            <a:r>
              <a:rPr lang="de-DE" sz="1400" dirty="0"/>
              <a:t>Geschlossene Schutzbüchse</a:t>
            </a:r>
          </a:p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9CE580F-261A-47DE-8AC2-C0AAEDF0A55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ROTA NCK plus</a:t>
            </a:r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4B33461F-180B-4D38-BFC6-FB97D554A858}"/>
              </a:ext>
            </a:extLst>
          </p:cNvPr>
          <p:cNvSpPr txBox="1"/>
          <p:nvPr/>
        </p:nvSpPr>
        <p:spPr>
          <a:xfrm>
            <a:off x="209550" y="718958"/>
            <a:ext cx="49119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>
                <a:solidFill>
                  <a:srgbClr val="00446B"/>
                </a:solidFill>
              </a:rPr>
              <a:t>Modulares Schutzbüchsensystem</a:t>
            </a:r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A45FF75F-F99E-4809-BEAF-DB37B5912525}"/>
              </a:ext>
            </a:extLst>
          </p:cNvPr>
          <p:cNvGrpSpPr/>
          <p:nvPr/>
        </p:nvGrpSpPr>
        <p:grpSpPr>
          <a:xfrm>
            <a:off x="297211" y="1167462"/>
            <a:ext cx="198000" cy="198000"/>
            <a:chOff x="4645063" y="729193"/>
            <a:chExt cx="266095" cy="271350"/>
          </a:xfrm>
        </p:grpSpPr>
        <p:sp>
          <p:nvSpPr>
            <p:cNvPr id="9" name="Ellipse 8">
              <a:extLst>
                <a:ext uri="{FF2B5EF4-FFF2-40B4-BE49-F238E27FC236}">
                  <a16:creationId xmlns:a16="http://schemas.microsoft.com/office/drawing/2014/main" id="{FC92EA3A-EC77-4C8D-8D69-A888669CC47B}"/>
                </a:ext>
              </a:extLst>
            </p:cNvPr>
            <p:cNvSpPr/>
            <p:nvPr/>
          </p:nvSpPr>
          <p:spPr>
            <a:xfrm>
              <a:off x="4650377" y="757646"/>
              <a:ext cx="235133" cy="226422"/>
            </a:xfrm>
            <a:prstGeom prst="ellipse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26E473FD-74CD-4CCE-9066-2B1B526B374F}"/>
                </a:ext>
              </a:extLst>
            </p:cNvPr>
            <p:cNvSpPr txBox="1"/>
            <p:nvPr/>
          </p:nvSpPr>
          <p:spPr>
            <a:xfrm>
              <a:off x="4645063" y="729193"/>
              <a:ext cx="266095" cy="27135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DE" sz="900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6358A2C3-75A6-4A09-8629-69AA56466916}"/>
              </a:ext>
            </a:extLst>
          </p:cNvPr>
          <p:cNvGrpSpPr/>
          <p:nvPr/>
        </p:nvGrpSpPr>
        <p:grpSpPr>
          <a:xfrm>
            <a:off x="297211" y="1409190"/>
            <a:ext cx="198000" cy="198000"/>
            <a:chOff x="4645063" y="732456"/>
            <a:chExt cx="266095" cy="271350"/>
          </a:xfrm>
        </p:grpSpPr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id="{9C832D26-13E1-47C3-8AC1-E67D5444303C}"/>
                </a:ext>
              </a:extLst>
            </p:cNvPr>
            <p:cNvSpPr/>
            <p:nvPr/>
          </p:nvSpPr>
          <p:spPr>
            <a:xfrm>
              <a:off x="4650377" y="757646"/>
              <a:ext cx="235132" cy="226423"/>
            </a:xfrm>
            <a:prstGeom prst="ellipse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Textfeld 12">
              <a:extLst>
                <a:ext uri="{FF2B5EF4-FFF2-40B4-BE49-F238E27FC236}">
                  <a16:creationId xmlns:a16="http://schemas.microsoft.com/office/drawing/2014/main" id="{061014F9-E00E-4793-89C1-89387046831E}"/>
                </a:ext>
              </a:extLst>
            </p:cNvPr>
            <p:cNvSpPr txBox="1"/>
            <p:nvPr/>
          </p:nvSpPr>
          <p:spPr>
            <a:xfrm>
              <a:off x="4645063" y="732456"/>
              <a:ext cx="266095" cy="27135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DE" sz="900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D2B6BD5A-7DD1-488D-B65F-888AD96ADC6F}"/>
              </a:ext>
            </a:extLst>
          </p:cNvPr>
          <p:cNvGrpSpPr/>
          <p:nvPr/>
        </p:nvGrpSpPr>
        <p:grpSpPr>
          <a:xfrm>
            <a:off x="297211" y="1650918"/>
            <a:ext cx="198000" cy="198000"/>
            <a:chOff x="4637578" y="732456"/>
            <a:chExt cx="266095" cy="271350"/>
          </a:xfrm>
        </p:grpSpPr>
        <p:sp>
          <p:nvSpPr>
            <p:cNvPr id="15" name="Ellipse 14">
              <a:extLst>
                <a:ext uri="{FF2B5EF4-FFF2-40B4-BE49-F238E27FC236}">
                  <a16:creationId xmlns:a16="http://schemas.microsoft.com/office/drawing/2014/main" id="{8DE5204A-B529-4647-A35D-67C8F29DFC9C}"/>
                </a:ext>
              </a:extLst>
            </p:cNvPr>
            <p:cNvSpPr/>
            <p:nvPr/>
          </p:nvSpPr>
          <p:spPr>
            <a:xfrm>
              <a:off x="4650377" y="757646"/>
              <a:ext cx="235132" cy="226423"/>
            </a:xfrm>
            <a:prstGeom prst="ellipse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" name="Textfeld 15">
              <a:extLst>
                <a:ext uri="{FF2B5EF4-FFF2-40B4-BE49-F238E27FC236}">
                  <a16:creationId xmlns:a16="http://schemas.microsoft.com/office/drawing/2014/main" id="{EAACDE95-DEAE-48DC-85F3-B6A91BA066A0}"/>
                </a:ext>
              </a:extLst>
            </p:cNvPr>
            <p:cNvSpPr txBox="1"/>
            <p:nvPr/>
          </p:nvSpPr>
          <p:spPr>
            <a:xfrm>
              <a:off x="4637578" y="732456"/>
              <a:ext cx="266095" cy="27135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DE" sz="900" dirty="0">
                  <a:solidFill>
                    <a:schemeClr val="bg1"/>
                  </a:solidFill>
                </a:rPr>
                <a:t>3</a:t>
              </a:r>
            </a:p>
          </p:txBody>
        </p:sp>
      </p:grp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FBF26004-39E0-40B9-9166-684523E955DA}"/>
              </a:ext>
            </a:extLst>
          </p:cNvPr>
          <p:cNvGrpSpPr/>
          <p:nvPr/>
        </p:nvGrpSpPr>
        <p:grpSpPr>
          <a:xfrm>
            <a:off x="6249519" y="1154256"/>
            <a:ext cx="198000" cy="198000"/>
            <a:chOff x="4645063" y="729193"/>
            <a:chExt cx="266095" cy="271350"/>
          </a:xfrm>
        </p:grpSpPr>
        <p:sp>
          <p:nvSpPr>
            <p:cNvPr id="18" name="Ellipse 17">
              <a:extLst>
                <a:ext uri="{FF2B5EF4-FFF2-40B4-BE49-F238E27FC236}">
                  <a16:creationId xmlns:a16="http://schemas.microsoft.com/office/drawing/2014/main" id="{1E193C0F-0D3B-45ED-886D-E53534B33BEC}"/>
                </a:ext>
              </a:extLst>
            </p:cNvPr>
            <p:cNvSpPr/>
            <p:nvPr/>
          </p:nvSpPr>
          <p:spPr>
            <a:xfrm>
              <a:off x="4650377" y="757646"/>
              <a:ext cx="235133" cy="226422"/>
            </a:xfrm>
            <a:prstGeom prst="ellipse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" name="Textfeld 18">
              <a:extLst>
                <a:ext uri="{FF2B5EF4-FFF2-40B4-BE49-F238E27FC236}">
                  <a16:creationId xmlns:a16="http://schemas.microsoft.com/office/drawing/2014/main" id="{C93E8048-1403-4731-A735-A5EDA3D1E7BB}"/>
                </a:ext>
              </a:extLst>
            </p:cNvPr>
            <p:cNvSpPr txBox="1"/>
            <p:nvPr/>
          </p:nvSpPr>
          <p:spPr>
            <a:xfrm>
              <a:off x="4645063" y="729193"/>
              <a:ext cx="266095" cy="27135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DE" sz="900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427B994D-5EA6-4079-B866-0ECAA66A8A0D}"/>
              </a:ext>
            </a:extLst>
          </p:cNvPr>
          <p:cNvGrpSpPr/>
          <p:nvPr/>
        </p:nvGrpSpPr>
        <p:grpSpPr>
          <a:xfrm>
            <a:off x="7581930" y="1646339"/>
            <a:ext cx="198000" cy="198000"/>
            <a:chOff x="4645063" y="732456"/>
            <a:chExt cx="266095" cy="271350"/>
          </a:xfrm>
        </p:grpSpPr>
        <p:sp>
          <p:nvSpPr>
            <p:cNvPr id="21" name="Ellipse 20">
              <a:extLst>
                <a:ext uri="{FF2B5EF4-FFF2-40B4-BE49-F238E27FC236}">
                  <a16:creationId xmlns:a16="http://schemas.microsoft.com/office/drawing/2014/main" id="{D6575604-822D-4D50-9C3D-09687C57AEB4}"/>
                </a:ext>
              </a:extLst>
            </p:cNvPr>
            <p:cNvSpPr/>
            <p:nvPr/>
          </p:nvSpPr>
          <p:spPr>
            <a:xfrm>
              <a:off x="4650377" y="757646"/>
              <a:ext cx="235132" cy="226423"/>
            </a:xfrm>
            <a:prstGeom prst="ellipse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" name="Textfeld 21">
              <a:extLst>
                <a:ext uri="{FF2B5EF4-FFF2-40B4-BE49-F238E27FC236}">
                  <a16:creationId xmlns:a16="http://schemas.microsoft.com/office/drawing/2014/main" id="{9AAE43C1-3D9D-4E95-A2E9-6A6481F411D7}"/>
                </a:ext>
              </a:extLst>
            </p:cNvPr>
            <p:cNvSpPr txBox="1"/>
            <p:nvPr/>
          </p:nvSpPr>
          <p:spPr>
            <a:xfrm>
              <a:off x="4645063" y="732456"/>
              <a:ext cx="266095" cy="27135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DE" sz="900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09FB2862-5166-4D16-8ECA-3BA7F59B34E7}"/>
              </a:ext>
            </a:extLst>
          </p:cNvPr>
          <p:cNvGrpSpPr/>
          <p:nvPr/>
        </p:nvGrpSpPr>
        <p:grpSpPr>
          <a:xfrm>
            <a:off x="7581930" y="2964647"/>
            <a:ext cx="198000" cy="198000"/>
            <a:chOff x="4637578" y="732456"/>
            <a:chExt cx="266095" cy="271350"/>
          </a:xfrm>
        </p:grpSpPr>
        <p:sp>
          <p:nvSpPr>
            <p:cNvPr id="24" name="Ellipse 23">
              <a:extLst>
                <a:ext uri="{FF2B5EF4-FFF2-40B4-BE49-F238E27FC236}">
                  <a16:creationId xmlns:a16="http://schemas.microsoft.com/office/drawing/2014/main" id="{73ACAF95-DEA0-4F27-96E1-BC2F917A5D46}"/>
                </a:ext>
              </a:extLst>
            </p:cNvPr>
            <p:cNvSpPr/>
            <p:nvPr/>
          </p:nvSpPr>
          <p:spPr>
            <a:xfrm>
              <a:off x="4650377" y="757646"/>
              <a:ext cx="235132" cy="226423"/>
            </a:xfrm>
            <a:prstGeom prst="ellipse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" name="Textfeld 24">
              <a:extLst>
                <a:ext uri="{FF2B5EF4-FFF2-40B4-BE49-F238E27FC236}">
                  <a16:creationId xmlns:a16="http://schemas.microsoft.com/office/drawing/2014/main" id="{C7913B90-4E14-4D6E-AB83-DD8432F4201B}"/>
                </a:ext>
              </a:extLst>
            </p:cNvPr>
            <p:cNvSpPr txBox="1"/>
            <p:nvPr/>
          </p:nvSpPr>
          <p:spPr>
            <a:xfrm>
              <a:off x="4637578" y="732456"/>
              <a:ext cx="266095" cy="27135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DE" sz="900" dirty="0">
                  <a:solidFill>
                    <a:schemeClr val="bg1"/>
                  </a:solidFill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010422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BAD1B10B-2D8E-46B1-A4EB-B4C8E4B62D00}"/>
              </a:ext>
            </a:extLst>
          </p:cNvPr>
          <p:cNvSpPr/>
          <p:nvPr/>
        </p:nvSpPr>
        <p:spPr>
          <a:xfrm>
            <a:off x="268316" y="1125478"/>
            <a:ext cx="2135251" cy="1616634"/>
          </a:xfrm>
          <a:prstGeom prst="rect">
            <a:avLst/>
          </a:prstGeom>
          <a:noFill/>
          <a:ln>
            <a:solidFill>
              <a:srgbClr val="003D6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4D38C41-4BB4-4579-9980-2C13BAF44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ROTA NCK plus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81E213D-48C5-4B16-AE16-756970C2523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ROTA NCK plus</a:t>
            </a:r>
            <a:endParaRPr lang="de-DE" dirty="0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38F11716-6EF5-4893-A382-B44A6CFC3373}"/>
              </a:ext>
            </a:extLst>
          </p:cNvPr>
          <p:cNvSpPr/>
          <p:nvPr/>
        </p:nvSpPr>
        <p:spPr>
          <a:xfrm>
            <a:off x="183451" y="2746827"/>
            <a:ext cx="2951635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de-DE" sz="1200" b="1" dirty="0">
                <a:solidFill>
                  <a:srgbClr val="00446B"/>
                </a:solidFill>
              </a:rPr>
              <a:t>Schutzbüchse wechseln</a:t>
            </a:r>
          </a:p>
          <a:p>
            <a:pPr>
              <a:spcBef>
                <a:spcPts val="600"/>
              </a:spcBef>
            </a:pPr>
            <a:r>
              <a:rPr lang="de-DE" sz="1200" dirty="0">
                <a:solidFill>
                  <a:srgbClr val="00446B"/>
                </a:solidFill>
              </a:rPr>
              <a:t>Die modularen Schutzbüchsen können am aufgebauten Drehfutter schnell und einfach gewechselt werden. Durch Lösen der drei Schrauben lassen sich alle Schutzbüchsen nach vorne abziehen und tauschen.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80DEA4F6-A192-4DB7-9083-3B8EBC5AC55D}"/>
              </a:ext>
            </a:extLst>
          </p:cNvPr>
          <p:cNvSpPr/>
          <p:nvPr/>
        </p:nvSpPr>
        <p:spPr>
          <a:xfrm>
            <a:off x="3133352" y="1125478"/>
            <a:ext cx="2135251" cy="1616634"/>
          </a:xfrm>
          <a:prstGeom prst="rect">
            <a:avLst/>
          </a:prstGeom>
          <a:noFill/>
          <a:ln>
            <a:solidFill>
              <a:srgbClr val="003D6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6B6D2FE1-1081-4089-8D3C-AAE6FFE0EF0A}"/>
              </a:ext>
            </a:extLst>
          </p:cNvPr>
          <p:cNvSpPr/>
          <p:nvPr/>
        </p:nvSpPr>
        <p:spPr>
          <a:xfrm>
            <a:off x="3052541" y="2748002"/>
            <a:ext cx="2951635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de-DE" sz="1200" b="1" dirty="0">
                <a:solidFill>
                  <a:srgbClr val="00446B"/>
                </a:solidFill>
              </a:rPr>
              <a:t>Lange und präzise Kolbenführung</a:t>
            </a:r>
          </a:p>
          <a:p>
            <a:pPr>
              <a:spcBef>
                <a:spcPts val="600"/>
              </a:spcBef>
            </a:pPr>
            <a:r>
              <a:rPr lang="de-DE" sz="1200" dirty="0">
                <a:solidFill>
                  <a:srgbClr val="00446B"/>
                </a:solidFill>
              </a:rPr>
              <a:t>Für eine hohe Spanngenauigkeit und lange Lebensdauer. Alle Funktionsteile zur Kraftübertragung sind gehärtet und geschliffen. 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68B339ED-DE7B-4C23-BF7D-44F930671220}"/>
              </a:ext>
            </a:extLst>
          </p:cNvPr>
          <p:cNvSpPr txBox="1"/>
          <p:nvPr/>
        </p:nvSpPr>
        <p:spPr>
          <a:xfrm>
            <a:off x="209550" y="718958"/>
            <a:ext cx="49119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>
                <a:solidFill>
                  <a:srgbClr val="00446B"/>
                </a:solidFill>
              </a:rPr>
              <a:t>Highlights</a:t>
            </a: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4FA13CA7-6866-4DDB-A883-3F870D00EFBD}"/>
              </a:ext>
            </a:extLst>
          </p:cNvPr>
          <p:cNvSpPr/>
          <p:nvPr/>
        </p:nvSpPr>
        <p:spPr>
          <a:xfrm>
            <a:off x="6015883" y="1127653"/>
            <a:ext cx="2135251" cy="1616634"/>
          </a:xfrm>
          <a:prstGeom prst="rect">
            <a:avLst/>
          </a:prstGeom>
          <a:noFill/>
          <a:ln>
            <a:solidFill>
              <a:srgbClr val="003D6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909602A0-07B6-47A9-9E33-5A241CDF6E00}"/>
              </a:ext>
            </a:extLst>
          </p:cNvPr>
          <p:cNvSpPr/>
          <p:nvPr/>
        </p:nvSpPr>
        <p:spPr>
          <a:xfrm>
            <a:off x="5935072" y="2750177"/>
            <a:ext cx="3143614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de-DE" sz="1200" b="1" dirty="0">
                <a:solidFill>
                  <a:srgbClr val="00446B"/>
                </a:solidFill>
              </a:rPr>
              <a:t>Absolute Flexibilität der Grundbacke</a:t>
            </a:r>
          </a:p>
          <a:p>
            <a:pPr>
              <a:spcBef>
                <a:spcPts val="600"/>
              </a:spcBef>
            </a:pPr>
            <a:r>
              <a:rPr lang="de-DE" sz="1200" dirty="0">
                <a:solidFill>
                  <a:srgbClr val="00446B"/>
                </a:solidFill>
              </a:rPr>
              <a:t>Wählen Sie aus zwei standardisierten Backenschnittstellen 1/16“ x 90° oder 1.5 mm x 60° und profitieren Sie davon, vorhandene Aufsatzbacken auf dem neuen SCHUNK-Futter weiterhin zu verwenden.</a:t>
            </a:r>
          </a:p>
        </p:txBody>
      </p:sp>
      <p:pic>
        <p:nvPicPr>
          <p:cNvPr id="1026" name="Picture 2" descr="http://www.schunk.int/pimexport_stb2/IM0017616.JPG">
            <a:extLst>
              <a:ext uri="{FF2B5EF4-FFF2-40B4-BE49-F238E27FC236}">
                <a16:creationId xmlns:a16="http://schemas.microsoft.com/office/drawing/2014/main" id="{12B259AD-1E89-4698-A272-B2F3751167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875" y="1486554"/>
            <a:ext cx="1997183" cy="833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schunk.int/pimexport_stb2/IM0006263.JPG">
            <a:extLst>
              <a:ext uri="{FF2B5EF4-FFF2-40B4-BE49-F238E27FC236}">
                <a16:creationId xmlns:a16="http://schemas.microsoft.com/office/drawing/2014/main" id="{C0AFF473-6C99-4DE1-A916-5DDDCB8191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470" y="1264539"/>
            <a:ext cx="1888970" cy="1374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schunk.int/pimexport_stb2/IM0006261.JPG">
            <a:extLst>
              <a:ext uri="{FF2B5EF4-FFF2-40B4-BE49-F238E27FC236}">
                <a16:creationId xmlns:a16="http://schemas.microsoft.com/office/drawing/2014/main" id="{DA7C88E6-0082-495B-B481-C3D402379D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9489" y="1179040"/>
            <a:ext cx="1414911" cy="1523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94789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BAD1B10B-2D8E-46B1-A4EB-B4C8E4B62D00}"/>
              </a:ext>
            </a:extLst>
          </p:cNvPr>
          <p:cNvSpPr/>
          <p:nvPr/>
        </p:nvSpPr>
        <p:spPr>
          <a:xfrm>
            <a:off x="268316" y="1125478"/>
            <a:ext cx="2135251" cy="1616634"/>
          </a:xfrm>
          <a:prstGeom prst="rect">
            <a:avLst/>
          </a:prstGeom>
          <a:noFill/>
          <a:ln>
            <a:solidFill>
              <a:srgbClr val="003D6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4D38C41-4BB4-4579-9980-2C13BAF44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ROTA NCK plus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81E213D-48C5-4B16-AE16-756970C2523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ROTA NCK plus</a:t>
            </a:r>
            <a:endParaRPr lang="de-DE" dirty="0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38F11716-6EF5-4893-A382-B44A6CFC3373}"/>
              </a:ext>
            </a:extLst>
          </p:cNvPr>
          <p:cNvSpPr/>
          <p:nvPr/>
        </p:nvSpPr>
        <p:spPr>
          <a:xfrm>
            <a:off x="183451" y="2746827"/>
            <a:ext cx="2951635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de-DE" sz="1200" b="1" dirty="0">
                <a:solidFill>
                  <a:srgbClr val="00446B"/>
                </a:solidFill>
              </a:rPr>
              <a:t>Grundbackensicherung</a:t>
            </a:r>
          </a:p>
          <a:p>
            <a:pPr>
              <a:spcBef>
                <a:spcPts val="600"/>
              </a:spcBef>
            </a:pPr>
            <a:r>
              <a:rPr lang="de-DE" sz="1200" dirty="0">
                <a:solidFill>
                  <a:srgbClr val="00446B"/>
                </a:solidFill>
              </a:rPr>
              <a:t>Die kleine Nase der Grundbacken bleibt am Futterkörper hängen. So wird selbst nach einem Crash verhindert, dass z. B. bei einem Bauteilversagen die Grundbacke aus dem Futter herausgeschleudert werden kann.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80DEA4F6-A192-4DB7-9083-3B8EBC5AC55D}"/>
              </a:ext>
            </a:extLst>
          </p:cNvPr>
          <p:cNvSpPr/>
          <p:nvPr/>
        </p:nvSpPr>
        <p:spPr>
          <a:xfrm>
            <a:off x="3133352" y="1125478"/>
            <a:ext cx="2135251" cy="1616634"/>
          </a:xfrm>
          <a:prstGeom prst="rect">
            <a:avLst/>
          </a:prstGeom>
          <a:noFill/>
          <a:ln>
            <a:solidFill>
              <a:srgbClr val="003D6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6B6D2FE1-1081-4089-8D3C-AAE6FFE0EF0A}"/>
              </a:ext>
            </a:extLst>
          </p:cNvPr>
          <p:cNvSpPr/>
          <p:nvPr/>
        </p:nvSpPr>
        <p:spPr>
          <a:xfrm>
            <a:off x="3052541" y="2748002"/>
            <a:ext cx="2951635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de-DE" sz="1200" b="1" dirty="0">
                <a:solidFill>
                  <a:srgbClr val="00446B"/>
                </a:solidFill>
              </a:rPr>
              <a:t>Backenhubanzeige</a:t>
            </a:r>
          </a:p>
          <a:p>
            <a:pPr>
              <a:spcBef>
                <a:spcPts val="600"/>
              </a:spcBef>
            </a:pPr>
            <a:r>
              <a:rPr lang="de-DE" sz="1200" dirty="0">
                <a:solidFill>
                  <a:srgbClr val="00446B"/>
                </a:solidFill>
              </a:rPr>
              <a:t>Die Backenhubanzeige ist eine zusätzliche Sicherheitseinrichtung, um Werkstücke kontrolliert sicher zu spannen und so dem Anwender im täglichen Einsatz die Arbeit mit dem Drehfutter zu erleichtern.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68B339ED-DE7B-4C23-BF7D-44F930671220}"/>
              </a:ext>
            </a:extLst>
          </p:cNvPr>
          <p:cNvSpPr txBox="1"/>
          <p:nvPr/>
        </p:nvSpPr>
        <p:spPr>
          <a:xfrm>
            <a:off x="209550" y="718958"/>
            <a:ext cx="49119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>
                <a:solidFill>
                  <a:srgbClr val="00446B"/>
                </a:solidFill>
              </a:rPr>
              <a:t>Highlights</a:t>
            </a: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4FA13CA7-6866-4DDB-A883-3F870D00EFBD}"/>
              </a:ext>
            </a:extLst>
          </p:cNvPr>
          <p:cNvSpPr/>
          <p:nvPr/>
        </p:nvSpPr>
        <p:spPr>
          <a:xfrm>
            <a:off x="6015883" y="1127653"/>
            <a:ext cx="2135251" cy="1616634"/>
          </a:xfrm>
          <a:prstGeom prst="rect">
            <a:avLst/>
          </a:prstGeom>
          <a:noFill/>
          <a:ln>
            <a:solidFill>
              <a:srgbClr val="003D6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909602A0-07B6-47A9-9E33-5A241CDF6E00}"/>
              </a:ext>
            </a:extLst>
          </p:cNvPr>
          <p:cNvSpPr/>
          <p:nvPr/>
        </p:nvSpPr>
        <p:spPr>
          <a:xfrm>
            <a:off x="5935072" y="2750177"/>
            <a:ext cx="3143614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de-DE" sz="1200" b="1" dirty="0">
                <a:solidFill>
                  <a:srgbClr val="00446B"/>
                </a:solidFill>
              </a:rPr>
              <a:t>Absolute Flexibilität - Zugbüchsenrohling</a:t>
            </a:r>
          </a:p>
          <a:p>
            <a:pPr>
              <a:spcBef>
                <a:spcPts val="600"/>
              </a:spcBef>
            </a:pPr>
            <a:r>
              <a:rPr lang="de-DE" sz="1200" dirty="0">
                <a:solidFill>
                  <a:srgbClr val="00446B"/>
                </a:solidFill>
              </a:rPr>
              <a:t>Der im Lieferumfang enthaltene Zugbüchsenrohling lässt sich leicht demontieren und kann schnell und einfach an das vorhandene </a:t>
            </a:r>
            <a:r>
              <a:rPr lang="de-DE" sz="1200" dirty="0" err="1">
                <a:solidFill>
                  <a:srgbClr val="00446B"/>
                </a:solidFill>
              </a:rPr>
              <a:t>Zugrohr</a:t>
            </a:r>
            <a:r>
              <a:rPr lang="de-DE" sz="1200" dirty="0">
                <a:solidFill>
                  <a:srgbClr val="00446B"/>
                </a:solidFill>
              </a:rPr>
              <a:t> angepasst werden. </a:t>
            </a:r>
          </a:p>
        </p:txBody>
      </p:sp>
      <p:pic>
        <p:nvPicPr>
          <p:cNvPr id="2050" name="Picture 2" descr="http://www.schunk.int/pimexport_stb2/IM0008970.JPG">
            <a:extLst>
              <a:ext uri="{FF2B5EF4-FFF2-40B4-BE49-F238E27FC236}">
                <a16:creationId xmlns:a16="http://schemas.microsoft.com/office/drawing/2014/main" id="{47388562-E2F7-498A-9A69-D8D015F21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81" y="1248480"/>
            <a:ext cx="1920095" cy="1396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schunk.int/pimexport_stb2/IM0006262.JPG">
            <a:extLst>
              <a:ext uri="{FF2B5EF4-FFF2-40B4-BE49-F238E27FC236}">
                <a16:creationId xmlns:a16="http://schemas.microsoft.com/office/drawing/2014/main" id="{371B0EEA-0262-4FE4-BD57-A535FD5DFA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203" y="1248480"/>
            <a:ext cx="1920097" cy="1396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schunk.int/pimexport_stb2/IM0014293.JPG">
            <a:extLst>
              <a:ext uri="{FF2B5EF4-FFF2-40B4-BE49-F238E27FC236}">
                <a16:creationId xmlns:a16="http://schemas.microsoft.com/office/drawing/2014/main" id="{F119257E-A5AE-4099-982E-627AF398DD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258" y="1195742"/>
            <a:ext cx="1538650" cy="148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34079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3628C8-1637-4726-91D8-F5A9356F9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ROTA NCK plus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2916C1F-1F11-479D-B192-3149CEAE9D3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4578DE1-166B-4C1C-A2FD-A6274BA7953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ROTA NCK plus</a:t>
            </a:r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F5B1F033-ED75-461E-8494-18418A1DD003}"/>
              </a:ext>
            </a:extLst>
          </p:cNvPr>
          <p:cNvSpPr txBox="1"/>
          <p:nvPr/>
        </p:nvSpPr>
        <p:spPr>
          <a:xfrm>
            <a:off x="209550" y="718958"/>
            <a:ext cx="49119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>
                <a:solidFill>
                  <a:srgbClr val="00446B"/>
                </a:solidFill>
              </a:rPr>
              <a:t>Baureihen</a:t>
            </a:r>
          </a:p>
        </p:txBody>
      </p:sp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96C962AF-3C90-458D-BABE-DC9AE0D70F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036159"/>
              </p:ext>
            </p:extLst>
          </p:nvPr>
        </p:nvGraphicFramePr>
        <p:xfrm>
          <a:off x="209550" y="1552520"/>
          <a:ext cx="8088668" cy="197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32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25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25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25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525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5256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5256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37375">
                <a:tc>
                  <a:txBody>
                    <a:bodyPr/>
                    <a:lstStyle/>
                    <a:p>
                      <a:r>
                        <a:rPr lang="de-DE" sz="1200" dirty="0"/>
                        <a:t>Technische Daten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D6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dirty="0">
                          <a:solidFill>
                            <a:schemeClr val="bg1"/>
                          </a:solidFill>
                        </a:rPr>
                        <a:t>Max. Drehzahl</a:t>
                      </a:r>
                      <a:r>
                        <a:rPr lang="de-DE" sz="1200" b="1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de-DE" sz="1200" b="1" dirty="0">
                          <a:solidFill>
                            <a:schemeClr val="bg1"/>
                          </a:solidFill>
                        </a:rPr>
                        <a:t>[min</a:t>
                      </a:r>
                      <a:r>
                        <a:rPr lang="de-DE" sz="1200" b="1" baseline="30000" dirty="0">
                          <a:solidFill>
                            <a:schemeClr val="bg1"/>
                          </a:solidFill>
                        </a:rPr>
                        <a:t>-1</a:t>
                      </a:r>
                      <a:r>
                        <a:rPr lang="de-DE" sz="1200" b="1" dirty="0">
                          <a:solidFill>
                            <a:schemeClr val="bg1"/>
                          </a:solidFill>
                        </a:rPr>
                        <a:t>]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D6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dirty="0">
                          <a:solidFill>
                            <a:schemeClr val="bg1"/>
                          </a:solidFill>
                        </a:rPr>
                        <a:t>Max. Spannkraft [kN]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D6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dirty="0">
                          <a:solidFill>
                            <a:schemeClr val="bg1"/>
                          </a:solidFill>
                        </a:rPr>
                        <a:t>Max.</a:t>
                      </a:r>
                      <a:r>
                        <a:rPr lang="de-DE" sz="1200" b="1" baseline="0" dirty="0">
                          <a:solidFill>
                            <a:schemeClr val="bg1"/>
                          </a:solidFill>
                        </a:rPr>
                        <a:t> Betätigungs-kraft</a:t>
                      </a:r>
                      <a:r>
                        <a:rPr lang="de-DE" sz="1200" b="1" dirty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dirty="0">
                          <a:solidFill>
                            <a:schemeClr val="bg1"/>
                          </a:solidFill>
                        </a:rPr>
                        <a:t>[kN]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D6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dirty="0">
                          <a:solidFill>
                            <a:schemeClr val="bg1"/>
                          </a:solidFill>
                        </a:rPr>
                        <a:t>Hub/Backe [mm]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D6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dirty="0">
                          <a:solidFill>
                            <a:schemeClr val="bg1"/>
                          </a:solidFill>
                        </a:rPr>
                        <a:t>Futter-bohrung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dirty="0">
                          <a:solidFill>
                            <a:schemeClr val="bg1"/>
                          </a:solidFill>
                        </a:rPr>
                        <a:t>[mm]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D6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dirty="0">
                          <a:solidFill>
                            <a:schemeClr val="bg1"/>
                          </a:solidFill>
                        </a:rPr>
                        <a:t>Kolbenhub [mm]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D6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/>
                      <a:r>
                        <a:rPr lang="de-DE" sz="1200" baseline="0" dirty="0">
                          <a:solidFill>
                            <a:srgbClr val="003D6A"/>
                          </a:solidFill>
                        </a:rPr>
                        <a:t>ROTA NCK plus 165-45</a:t>
                      </a:r>
                      <a:endParaRPr lang="de-DE" sz="1200" dirty="0">
                        <a:solidFill>
                          <a:srgbClr val="003D6A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solidFill>
                            <a:srgbClr val="003D6A"/>
                          </a:solidFill>
                        </a:rPr>
                        <a:t>6000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solidFill>
                            <a:srgbClr val="003D6A"/>
                          </a:solidFill>
                        </a:rPr>
                        <a:t>57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solidFill>
                            <a:srgbClr val="003D6A"/>
                          </a:solidFill>
                        </a:rPr>
                        <a:t>22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solidFill>
                            <a:srgbClr val="003D6A"/>
                          </a:solidFill>
                        </a:rPr>
                        <a:t>2.75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solidFill>
                            <a:srgbClr val="003D6A"/>
                          </a:solidFill>
                        </a:rPr>
                        <a:t>45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solidFill>
                            <a:srgbClr val="003D6A"/>
                          </a:solidFill>
                        </a:rPr>
                        <a:t>12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/>
                      <a:r>
                        <a:rPr lang="de-DE" sz="1200" baseline="0" dirty="0">
                          <a:solidFill>
                            <a:srgbClr val="003D6A"/>
                          </a:solidFill>
                        </a:rPr>
                        <a:t>ROTA NCK plus 210-52</a:t>
                      </a:r>
                      <a:endParaRPr lang="de-DE" sz="1200" dirty="0">
                        <a:solidFill>
                          <a:srgbClr val="003D6A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solidFill>
                            <a:srgbClr val="003D6A"/>
                          </a:solidFill>
                        </a:rPr>
                        <a:t>4800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solidFill>
                            <a:srgbClr val="003D6A"/>
                          </a:solidFill>
                        </a:rPr>
                        <a:t>84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>
                          <a:solidFill>
                            <a:srgbClr val="003D6A"/>
                          </a:solidFill>
                        </a:rPr>
                        <a:t>34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>
                          <a:solidFill>
                            <a:srgbClr val="003D6A"/>
                          </a:solidFill>
                        </a:rPr>
                        <a:t>3.7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>
                          <a:solidFill>
                            <a:srgbClr val="003D6A"/>
                          </a:solidFill>
                        </a:rPr>
                        <a:t>52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>
                          <a:solidFill>
                            <a:srgbClr val="003D6A"/>
                          </a:solidFill>
                        </a:rPr>
                        <a:t>16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/>
                      <a:r>
                        <a:rPr lang="de-DE" sz="1200" baseline="0" dirty="0">
                          <a:solidFill>
                            <a:srgbClr val="003D6A"/>
                          </a:solidFill>
                        </a:rPr>
                        <a:t>ROTA NCK plus 250-75</a:t>
                      </a:r>
                      <a:endParaRPr lang="de-DE" sz="1200" dirty="0">
                        <a:solidFill>
                          <a:srgbClr val="003D6A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solidFill>
                            <a:srgbClr val="003D6A"/>
                          </a:solidFill>
                        </a:rPr>
                        <a:t>4200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solidFill>
                            <a:srgbClr val="003D6A"/>
                          </a:solidFill>
                        </a:rPr>
                        <a:t>111 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>
                          <a:solidFill>
                            <a:srgbClr val="003D6A"/>
                          </a:solidFill>
                        </a:rPr>
                        <a:t>44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>
                          <a:solidFill>
                            <a:srgbClr val="003D6A"/>
                          </a:solidFill>
                        </a:rPr>
                        <a:t>4.4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>
                          <a:solidFill>
                            <a:srgbClr val="003D6A"/>
                          </a:solidFill>
                        </a:rPr>
                        <a:t>75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>
                          <a:solidFill>
                            <a:srgbClr val="003D6A"/>
                          </a:solidFill>
                        </a:rPr>
                        <a:t>19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/>
                      <a:r>
                        <a:rPr lang="de-DE" sz="1200" baseline="0" dirty="0">
                          <a:solidFill>
                            <a:srgbClr val="003D6A"/>
                          </a:solidFill>
                        </a:rPr>
                        <a:t>ROTA NCK plus 315-91</a:t>
                      </a:r>
                      <a:endParaRPr lang="de-DE" sz="1200" dirty="0">
                        <a:solidFill>
                          <a:srgbClr val="003D6A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solidFill>
                            <a:srgbClr val="003D6A"/>
                          </a:solidFill>
                        </a:rPr>
                        <a:t>3300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solidFill>
                            <a:srgbClr val="003D6A"/>
                          </a:solidFill>
                        </a:rPr>
                        <a:t>144 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>
                          <a:solidFill>
                            <a:srgbClr val="003D6A"/>
                          </a:solidFill>
                        </a:rPr>
                        <a:t>56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solidFill>
                            <a:srgbClr val="003D6A"/>
                          </a:solidFill>
                        </a:rPr>
                        <a:t>5.3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>
                          <a:solidFill>
                            <a:srgbClr val="003D6A"/>
                          </a:solidFill>
                        </a:rPr>
                        <a:t>91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>
                          <a:solidFill>
                            <a:srgbClr val="003D6A"/>
                          </a:solidFill>
                        </a:rPr>
                        <a:t>23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4847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/>
          <p:cNvSpPr txBox="1">
            <a:spLocks/>
          </p:cNvSpPr>
          <p:nvPr/>
        </p:nvSpPr>
        <p:spPr>
          <a:xfrm>
            <a:off x="4841878" y="3569402"/>
            <a:ext cx="2034381" cy="1457921"/>
          </a:xfrm>
          <a:prstGeom prst="rect">
            <a:avLst/>
          </a:prstGeom>
          <a:ln>
            <a:noFill/>
          </a:ln>
        </p:spPr>
        <p:txBody>
          <a:bodyPr vert="horz" lIns="91435" tIns="45717" rIns="91435" bIns="45717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  <a:tabLst>
                <a:tab pos="4214437" algn="l"/>
              </a:tabLst>
            </a:pP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4159335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SCH_PPT_Vorlage_16-9_23011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SCH_PPT_Vorlage_16-9_230112</Template>
  <TotalTime>0</TotalTime>
  <Words>434</Words>
  <Application>Microsoft Office PowerPoint</Application>
  <PresentationFormat>Bildschirmpräsentation (16:9)</PresentationFormat>
  <Paragraphs>129</Paragraphs>
  <Slides>9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3" baseType="lpstr">
      <vt:lpstr>Arial</vt:lpstr>
      <vt:lpstr>Calibri</vt:lpstr>
      <vt:lpstr>Wingdings</vt:lpstr>
      <vt:lpstr>SCH_PPT_Vorlage_16-9_230112</vt:lpstr>
      <vt:lpstr>PowerPoint-Präsentation</vt:lpstr>
      <vt:lpstr>ROTA NCK plus</vt:lpstr>
      <vt:lpstr>ROTA NCK plus</vt:lpstr>
      <vt:lpstr>ROTA NCK plus</vt:lpstr>
      <vt:lpstr>ROTA NCK plus</vt:lpstr>
      <vt:lpstr>ROTA NCK plus</vt:lpstr>
      <vt:lpstr>ROTA NCK plus</vt:lpstr>
      <vt:lpstr>ROTA NCK plus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Ludewig, Stephan</dc:creator>
  <cp:lastModifiedBy>Sarah</cp:lastModifiedBy>
  <cp:revision>357</cp:revision>
  <cp:lastPrinted>2020-11-09T15:27:15Z</cp:lastPrinted>
  <dcterms:created xsi:type="dcterms:W3CDTF">2012-06-26T15:13:48Z</dcterms:created>
  <dcterms:modified xsi:type="dcterms:W3CDTF">2021-07-30T06:03:07Z</dcterms:modified>
</cp:coreProperties>
</file>