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0" r:id="rId2"/>
    <p:sldId id="294" r:id="rId3"/>
    <p:sldId id="418" r:id="rId4"/>
    <p:sldId id="414" r:id="rId5"/>
    <p:sldId id="415" r:id="rId6"/>
    <p:sldId id="416" r:id="rId7"/>
    <p:sldId id="417" r:id="rId8"/>
    <p:sldId id="419" r:id="rId9"/>
    <p:sldId id="279" r:id="rId10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99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7" defTabSz="457189">
              <a:spcBef>
                <a:spcPct val="0"/>
              </a:spcBef>
              <a:defRPr/>
            </a:pPr>
            <a:r>
              <a:rPr lang="de-DE" sz="3000" b="1" dirty="0">
                <a:solidFill>
                  <a:srgbClr val="FFFFFF"/>
                </a:solidFill>
                <a:latin typeface="Calibri"/>
              </a:rPr>
              <a:t>ROTA NCK plus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Power Lathe Chucks with Through-hole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F9650C-E748-45AE-A8A2-CC9F84DFFE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3349" y="346162"/>
            <a:ext cx="2897302" cy="2838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ROTA NCK plus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497108" cy="3098742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Interface 100% </a:t>
            </a:r>
            <a:r>
              <a:rPr lang="de-DE" sz="1400" dirty="0" err="1"/>
              <a:t>compatible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power </a:t>
            </a:r>
            <a:r>
              <a:rPr lang="de-DE" sz="1400" dirty="0" err="1"/>
              <a:t>chucks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Kitagawa</a:t>
            </a:r>
            <a:r>
              <a:rPr lang="de-DE" sz="1400" dirty="0"/>
              <a:t> B200 </a:t>
            </a:r>
            <a:r>
              <a:rPr lang="de-DE" sz="1400" dirty="0" err="1"/>
              <a:t>series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Precision </a:t>
            </a:r>
            <a:r>
              <a:rPr lang="de-DE" sz="1400" dirty="0" err="1"/>
              <a:t>wedge</a:t>
            </a:r>
            <a:r>
              <a:rPr lang="de-DE" sz="1400" dirty="0"/>
              <a:t> hook power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highest</a:t>
            </a:r>
            <a:r>
              <a:rPr lang="de-DE" sz="1400" dirty="0"/>
              <a:t> </a:t>
            </a:r>
            <a:r>
              <a:rPr lang="de-DE" sz="1400" dirty="0" err="1"/>
              <a:t>quality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High </a:t>
            </a:r>
            <a:r>
              <a:rPr lang="de-DE" sz="1400" dirty="0" err="1"/>
              <a:t>efficiency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wedge</a:t>
            </a:r>
            <a:r>
              <a:rPr lang="de-DE" sz="1400" dirty="0"/>
              <a:t> bar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lubrication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Base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fine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r>
              <a:rPr lang="de-DE" sz="1400" dirty="0"/>
              <a:t> 1.5 mm x 60° and 1/16“ x 90°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Blank </a:t>
            </a:r>
            <a:r>
              <a:rPr lang="de-DE" sz="1400" dirty="0" err="1"/>
              <a:t>draw</a:t>
            </a:r>
            <a:r>
              <a:rPr lang="de-DE" sz="1400" dirty="0"/>
              <a:t> </a:t>
            </a:r>
            <a:r>
              <a:rPr lang="de-DE" sz="1400" dirty="0" err="1"/>
              <a:t>nut</a:t>
            </a:r>
            <a:r>
              <a:rPr lang="de-DE" sz="1400" dirty="0"/>
              <a:t> </a:t>
            </a:r>
            <a:r>
              <a:rPr lang="de-DE" sz="1400" dirty="0" err="1"/>
              <a:t>which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disassembled</a:t>
            </a:r>
            <a:r>
              <a:rPr lang="de-DE" sz="1400" dirty="0"/>
              <a:t> and </a:t>
            </a:r>
            <a:r>
              <a:rPr lang="de-DE" sz="1400" dirty="0" err="1"/>
              <a:t>removed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integrated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Modular </a:t>
            </a:r>
            <a:r>
              <a:rPr lang="de-DE" sz="1400" dirty="0" err="1"/>
              <a:t>center</a:t>
            </a:r>
            <a:r>
              <a:rPr lang="de-DE" sz="1400" dirty="0"/>
              <a:t> </a:t>
            </a:r>
            <a:r>
              <a:rPr lang="de-DE" sz="1400" dirty="0" err="1"/>
              <a:t>sleeve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 </a:t>
            </a:r>
            <a:r>
              <a:rPr lang="de-DE" sz="1400" dirty="0" err="1"/>
              <a:t>functional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ground</a:t>
            </a:r>
            <a:r>
              <a:rPr lang="de-DE" sz="1400" dirty="0"/>
              <a:t> and </a:t>
            </a:r>
            <a:r>
              <a:rPr lang="de-DE" sz="1400" dirty="0" err="1"/>
              <a:t>hardened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Advantages – </a:t>
            </a:r>
            <a:r>
              <a:rPr lang="de-DE" sz="1600" b="1" dirty="0" err="1">
                <a:solidFill>
                  <a:srgbClr val="00446B"/>
                </a:solidFill>
              </a:rPr>
              <a:t>Your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benefits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A3F737-4830-4C5F-A3C2-3C65F7F2E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56" y="807608"/>
            <a:ext cx="2851525" cy="27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83D-1E5F-4DA2-8830-F4D4A4A0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13B-F35E-4D93-BD0B-4A6C9A7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70564" cy="2854325"/>
          </a:xfrm>
        </p:spPr>
        <p:txBody>
          <a:bodyPr>
            <a:normAutofit/>
          </a:bodyPr>
          <a:lstStyle/>
          <a:p>
            <a:r>
              <a:rPr lang="de-DE" sz="1400" b="1" u="sng" dirty="0" err="1"/>
              <a:t>Clamping</a:t>
            </a:r>
            <a:r>
              <a:rPr lang="de-DE" sz="1400" b="1" u="sng" dirty="0"/>
              <a:t> </a:t>
            </a:r>
            <a:r>
              <a:rPr lang="de-DE" sz="1400" b="1" u="sng" dirty="0" err="1"/>
              <a:t>device</a:t>
            </a:r>
            <a:r>
              <a:rPr lang="de-DE" sz="1400" b="1" u="sng" dirty="0"/>
              <a:t>:</a:t>
            </a:r>
          </a:p>
          <a:p>
            <a:r>
              <a:rPr lang="de-DE" sz="1400" dirty="0"/>
              <a:t>ROTA NCK-S plus 315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stationary</a:t>
            </a:r>
            <a:r>
              <a:rPr lang="de-DE" sz="1400" dirty="0"/>
              <a:t> </a:t>
            </a:r>
            <a:r>
              <a:rPr lang="de-DE" sz="1400" dirty="0" err="1"/>
              <a:t>application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b="1" u="sng" dirty="0"/>
              <a:t>Features/</a:t>
            </a:r>
            <a:r>
              <a:rPr lang="de-DE" sz="1400" b="1" u="sng" dirty="0" err="1"/>
              <a:t>Application</a:t>
            </a:r>
            <a:r>
              <a:rPr lang="de-DE" sz="1400" b="1" u="sng" dirty="0"/>
              <a:t>:</a:t>
            </a:r>
          </a:p>
          <a:p>
            <a:r>
              <a:rPr lang="de-DE" sz="1400" dirty="0" err="1"/>
              <a:t>Lathe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integrated</a:t>
            </a:r>
            <a:r>
              <a:rPr lang="de-DE" sz="1400" dirty="0"/>
              <a:t> </a:t>
            </a: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cylinder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automated</a:t>
            </a:r>
            <a:r>
              <a:rPr lang="de-DE" sz="1400" dirty="0"/>
              <a:t> </a:t>
            </a:r>
            <a:r>
              <a:rPr lang="de-DE" sz="1400" dirty="0" err="1"/>
              <a:t>manufacturing</a:t>
            </a:r>
            <a:r>
              <a:rPr lang="de-DE" sz="1400" dirty="0"/>
              <a:t> in </a:t>
            </a:r>
            <a:r>
              <a:rPr lang="de-DE" sz="1400" dirty="0" err="1"/>
              <a:t>milling</a:t>
            </a:r>
            <a:r>
              <a:rPr lang="de-DE" sz="1400" dirty="0"/>
              <a:t> </a:t>
            </a:r>
            <a:r>
              <a:rPr lang="de-DE" sz="1400" dirty="0" err="1"/>
              <a:t>centers</a:t>
            </a:r>
            <a:r>
              <a:rPr lang="de-DE" sz="14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C427B-2BD5-4AF7-BB84-14D4F63D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546E82-F0B9-453F-BD5B-8DBF01405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1"/>
          <a:stretch/>
        </p:blipFill>
        <p:spPr>
          <a:xfrm>
            <a:off x="4193918" y="1112838"/>
            <a:ext cx="4072148" cy="285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2A40D6-F369-4D2B-BA7D-3C5DDC2033B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Example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of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application</a:t>
            </a:r>
            <a:endParaRPr lang="de-DE" sz="1600" b="1" dirty="0">
              <a:solidFill>
                <a:srgbClr val="004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6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Wedge hook </a:t>
            </a:r>
            <a:r>
              <a:rPr lang="de-DE" sz="1400" dirty="0" err="1"/>
              <a:t>drive</a:t>
            </a:r>
            <a:endParaRPr lang="de-DE" sz="1400" dirty="0"/>
          </a:p>
          <a:p>
            <a:pPr indent="268288"/>
            <a:r>
              <a:rPr lang="de-DE" sz="1400" dirty="0" err="1"/>
              <a:t>Hardened</a:t>
            </a:r>
            <a:r>
              <a:rPr lang="de-DE" sz="1400" dirty="0"/>
              <a:t> and </a:t>
            </a:r>
            <a:r>
              <a:rPr lang="de-DE" sz="1400" dirty="0" err="1"/>
              <a:t>extremely</a:t>
            </a:r>
            <a:r>
              <a:rPr lang="de-DE" sz="1400" dirty="0"/>
              <a:t> rigid </a:t>
            </a:r>
            <a:r>
              <a:rPr lang="de-DE" sz="1400" dirty="0" err="1"/>
              <a:t>base</a:t>
            </a:r>
            <a:r>
              <a:rPr lang="de-DE" sz="1400" dirty="0"/>
              <a:t> </a:t>
            </a:r>
            <a:r>
              <a:rPr lang="de-DE" sz="1400" dirty="0" err="1"/>
              <a:t>body</a:t>
            </a:r>
            <a:endParaRPr lang="de-DE" sz="1400" dirty="0"/>
          </a:p>
          <a:p>
            <a:pPr indent="268288"/>
            <a:r>
              <a:rPr lang="de-DE" sz="1400" dirty="0"/>
              <a:t>Large </a:t>
            </a:r>
            <a:r>
              <a:rPr lang="de-DE" sz="1400" dirty="0" err="1"/>
              <a:t>through</a:t>
            </a:r>
            <a:r>
              <a:rPr lang="de-DE" sz="1400" dirty="0"/>
              <a:t>-hole</a:t>
            </a:r>
          </a:p>
          <a:p>
            <a:pPr indent="268288"/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lubrication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r>
              <a:rPr lang="de-DE" sz="1400" dirty="0" err="1"/>
              <a:t>Mounting</a:t>
            </a:r>
            <a:r>
              <a:rPr lang="de-DE" sz="1400" dirty="0"/>
              <a:t> </a:t>
            </a:r>
            <a:r>
              <a:rPr lang="de-DE" sz="1400" dirty="0" err="1"/>
              <a:t>threads</a:t>
            </a:r>
            <a:endParaRPr lang="de-DE" sz="1400" dirty="0"/>
          </a:p>
          <a:p>
            <a:pPr indent="268288"/>
            <a:r>
              <a:rPr lang="de-DE" sz="1400" dirty="0"/>
              <a:t>Base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endParaRPr lang="de-DE" sz="1400" dirty="0"/>
          </a:p>
          <a:p>
            <a:pPr indent="268288"/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stroke</a:t>
            </a:r>
            <a:r>
              <a:rPr lang="de-DE" sz="1400" dirty="0"/>
              <a:t> </a:t>
            </a:r>
            <a:r>
              <a:rPr lang="de-DE" sz="1400" dirty="0" err="1"/>
              <a:t>display</a:t>
            </a:r>
            <a:endParaRPr lang="de-DE" sz="1400" dirty="0"/>
          </a:p>
          <a:p>
            <a:pPr indent="268288"/>
            <a:r>
              <a:rPr lang="de-DE" sz="1400" dirty="0"/>
              <a:t>Blank </a:t>
            </a:r>
            <a:r>
              <a:rPr lang="de-DE" sz="1400" dirty="0" err="1"/>
              <a:t>draw</a:t>
            </a:r>
            <a:r>
              <a:rPr lang="de-DE" sz="1400" dirty="0"/>
              <a:t> </a:t>
            </a:r>
            <a:r>
              <a:rPr lang="de-DE" sz="1400" dirty="0" err="1"/>
              <a:t>nut</a:t>
            </a:r>
            <a:endParaRPr lang="de-DE" sz="1400" dirty="0"/>
          </a:p>
          <a:p>
            <a:pPr indent="268288"/>
            <a:r>
              <a:rPr lang="de-DE" sz="1400" dirty="0" err="1"/>
              <a:t>Various</a:t>
            </a:r>
            <a:r>
              <a:rPr lang="de-DE" sz="1400" dirty="0"/>
              <a:t> </a:t>
            </a:r>
            <a:r>
              <a:rPr lang="de-DE" sz="1400" dirty="0" err="1"/>
              <a:t>direct</a:t>
            </a:r>
            <a:r>
              <a:rPr lang="de-DE" sz="1400" dirty="0"/>
              <a:t> </a:t>
            </a:r>
            <a:r>
              <a:rPr lang="de-DE" sz="1400" dirty="0" err="1"/>
              <a:t>mountings</a:t>
            </a:r>
            <a:endParaRPr lang="de-DE" sz="1400" dirty="0"/>
          </a:p>
          <a:p>
            <a:pPr indent="268288"/>
            <a:r>
              <a:rPr lang="de-DE" sz="1400" dirty="0"/>
              <a:t>Modular </a:t>
            </a:r>
            <a:r>
              <a:rPr lang="de-DE" sz="1400" dirty="0" err="1"/>
              <a:t>center</a:t>
            </a:r>
            <a:r>
              <a:rPr lang="de-DE" sz="1400" dirty="0"/>
              <a:t> </a:t>
            </a:r>
            <a:r>
              <a:rPr lang="de-DE" sz="1400" dirty="0" err="1"/>
              <a:t>sleeve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Functional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diagram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3F50BC-5BB5-4812-B785-4B91B1DE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10" y="635343"/>
            <a:ext cx="3610309" cy="2854325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4FA6F20-E7FA-4C14-B4C7-AB7827B66EEA}"/>
              </a:ext>
            </a:extLst>
          </p:cNvPr>
          <p:cNvGrpSpPr/>
          <p:nvPr/>
        </p:nvGrpSpPr>
        <p:grpSpPr>
          <a:xfrm>
            <a:off x="296101" y="3197117"/>
            <a:ext cx="198000" cy="198000"/>
            <a:chOff x="4640203" y="732226"/>
            <a:chExt cx="266095" cy="27135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23397C3-6669-42C8-B66B-11A1934031A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52FA549-91ED-446D-B615-D29568C16E6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53AD40A-C301-43AB-8CC7-647C4DE171AA}"/>
              </a:ext>
            </a:extLst>
          </p:cNvPr>
          <p:cNvGrpSpPr/>
          <p:nvPr/>
        </p:nvGrpSpPr>
        <p:grpSpPr>
          <a:xfrm>
            <a:off x="254020" y="3444849"/>
            <a:ext cx="309294" cy="198000"/>
            <a:chOff x="4569280" y="733042"/>
            <a:chExt cx="415665" cy="27135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D59478DC-F375-4170-8E1F-8563EBAFDEA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E175774-0AF2-4BC1-ADBF-800988F2F54E}"/>
                </a:ext>
              </a:extLst>
            </p:cNvPr>
            <p:cNvSpPr txBox="1"/>
            <p:nvPr/>
          </p:nvSpPr>
          <p:spPr>
            <a:xfrm>
              <a:off x="4569280" y="733042"/>
              <a:ext cx="41566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805316" y="1765506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242702" y="2518046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6573637" y="2621417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410877" y="990224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7399983" y="2435438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8103134" y="1610099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5742448" y="1313679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8226329" y="2286807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A3FC88A-628E-4FE2-96BD-7D38F1F23228}"/>
              </a:ext>
            </a:extLst>
          </p:cNvPr>
          <p:cNvGrpSpPr/>
          <p:nvPr/>
        </p:nvGrpSpPr>
        <p:grpSpPr>
          <a:xfrm>
            <a:off x="8028329" y="3036931"/>
            <a:ext cx="198000" cy="198000"/>
            <a:chOff x="4640203" y="732226"/>
            <a:chExt cx="266095" cy="27135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EA868CF-CB12-418C-8391-23FBD629B62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5D2ED97-AC0F-458A-8F67-F7D94A1571C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6ECC6E4-9C79-4922-B734-B906F7C6B6CA}"/>
              </a:ext>
            </a:extLst>
          </p:cNvPr>
          <p:cNvGrpSpPr/>
          <p:nvPr/>
        </p:nvGrpSpPr>
        <p:grpSpPr>
          <a:xfrm>
            <a:off x="7102632" y="1428439"/>
            <a:ext cx="309294" cy="198000"/>
            <a:chOff x="4569280" y="733042"/>
            <a:chExt cx="415665" cy="271350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E675F18B-1603-448E-BCC9-7240977BB5C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17C6A9C-5801-44AC-A15C-FF16C542E37F}"/>
                </a:ext>
              </a:extLst>
            </p:cNvPr>
            <p:cNvSpPr txBox="1"/>
            <p:nvPr/>
          </p:nvSpPr>
          <p:spPr>
            <a:xfrm>
              <a:off x="4569280" y="733042"/>
              <a:ext cx="41566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C20DC01-ADA5-4C35-8E28-E35C4FCE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21" y="1187434"/>
            <a:ext cx="5422582" cy="30934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355B72-EAA1-4DB6-9DDF-50956B27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7973-9101-40CD-869F-62F04FFCE5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90899"/>
            <a:ext cx="7886700" cy="2854325"/>
          </a:xfrm>
        </p:spPr>
        <p:txBody>
          <a:bodyPr/>
          <a:lstStyle/>
          <a:p>
            <a:pPr indent="268288"/>
            <a:r>
              <a:rPr lang="de-DE" sz="1400" dirty="0" err="1"/>
              <a:t>Adjustable</a:t>
            </a:r>
            <a:r>
              <a:rPr lang="de-DE" sz="1400" dirty="0"/>
              <a:t> </a:t>
            </a:r>
            <a:r>
              <a:rPr lang="de-DE" sz="1400" dirty="0" err="1"/>
              <a:t>stop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center</a:t>
            </a:r>
            <a:r>
              <a:rPr lang="de-DE" sz="1400" dirty="0"/>
              <a:t> </a:t>
            </a:r>
            <a:r>
              <a:rPr lang="de-DE" sz="1400" dirty="0" err="1"/>
              <a:t>sleeve</a:t>
            </a:r>
            <a:endParaRPr lang="de-DE" sz="1400" dirty="0"/>
          </a:p>
          <a:p>
            <a:pPr indent="268288"/>
            <a:r>
              <a:rPr lang="de-DE" sz="1400" dirty="0"/>
              <a:t>Part </a:t>
            </a:r>
            <a:r>
              <a:rPr lang="de-DE" sz="1400" dirty="0" err="1"/>
              <a:t>ejector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center</a:t>
            </a:r>
            <a:r>
              <a:rPr lang="de-DE" sz="1400" dirty="0"/>
              <a:t> </a:t>
            </a:r>
            <a:r>
              <a:rPr lang="de-DE" sz="1400" dirty="0" err="1"/>
              <a:t>sleeve</a:t>
            </a:r>
            <a:endParaRPr lang="de-DE" sz="1400" dirty="0"/>
          </a:p>
          <a:p>
            <a:pPr indent="268288"/>
            <a:r>
              <a:rPr lang="de-DE" sz="1400" dirty="0" err="1"/>
              <a:t>Closed</a:t>
            </a:r>
            <a:r>
              <a:rPr lang="de-DE" sz="1400" dirty="0"/>
              <a:t> </a:t>
            </a:r>
            <a:r>
              <a:rPr lang="de-DE" sz="1400" dirty="0" err="1"/>
              <a:t>center</a:t>
            </a:r>
            <a:r>
              <a:rPr lang="de-DE" sz="1400" dirty="0"/>
              <a:t> </a:t>
            </a:r>
            <a:r>
              <a:rPr lang="de-DE" sz="1400" dirty="0" err="1"/>
              <a:t>sleeve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CE580F-261A-47DE-8AC2-C0AAEDF0A5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33461F-180B-4D38-BFC6-FB97D554A858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Modular Center </a:t>
            </a:r>
            <a:r>
              <a:rPr lang="de-DE" sz="1600" b="1" dirty="0" err="1">
                <a:solidFill>
                  <a:srgbClr val="00446B"/>
                </a:solidFill>
              </a:rPr>
              <a:t>Sleeve</a:t>
            </a:r>
            <a:r>
              <a:rPr lang="de-DE" sz="1600" b="1" dirty="0">
                <a:solidFill>
                  <a:srgbClr val="00446B"/>
                </a:solidFill>
              </a:rPr>
              <a:t> System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45FF75F-F99E-4809-BEAF-DB37B5912525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C92EA3A-EC77-4C8D-8D69-A888669CC47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6E473FD-74CD-4CCE-9066-2B1B526B374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58A2C3-75A6-4A09-8629-69AA56466916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C832D26-13E1-47C3-8AC1-E67D5444303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61014F9-E00E-4793-89C1-89387046831E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B6BD5A-7DD1-488D-B65F-888AD96ADC6F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DE5204A-B529-4647-A35D-67C8F29DFC9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AACDE95-DEAE-48DC-85F3-B6A91BA066A0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BF26004-39E0-40B9-9166-684523E955DA}"/>
              </a:ext>
            </a:extLst>
          </p:cNvPr>
          <p:cNvGrpSpPr/>
          <p:nvPr/>
        </p:nvGrpSpPr>
        <p:grpSpPr>
          <a:xfrm>
            <a:off x="6249519" y="1154256"/>
            <a:ext cx="198000" cy="198000"/>
            <a:chOff x="4645063" y="729193"/>
            <a:chExt cx="266095" cy="27135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E193C0F-0D3B-45ED-886D-E53534B33BEC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93E8048-1403-4731-A735-A5EDA3D1E7BB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7B994D-5EA6-4079-B866-0ECAA66A8A0D}"/>
              </a:ext>
            </a:extLst>
          </p:cNvPr>
          <p:cNvGrpSpPr/>
          <p:nvPr/>
        </p:nvGrpSpPr>
        <p:grpSpPr>
          <a:xfrm>
            <a:off x="7581930" y="1646339"/>
            <a:ext cx="198000" cy="198000"/>
            <a:chOff x="4645063" y="732456"/>
            <a:chExt cx="266095" cy="27135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6575604-822D-4D50-9C3D-09687C57AEB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AE43C1-3D9D-4E95-A2E9-6A6481F411D7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9FB2862-5166-4D16-8ECA-3BA7F59B34E7}"/>
              </a:ext>
            </a:extLst>
          </p:cNvPr>
          <p:cNvGrpSpPr/>
          <p:nvPr/>
        </p:nvGrpSpPr>
        <p:grpSpPr>
          <a:xfrm>
            <a:off x="7581930" y="2964647"/>
            <a:ext cx="198000" cy="198000"/>
            <a:chOff x="4637578" y="732456"/>
            <a:chExt cx="266095" cy="27135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3ACAF95-DEA0-4F27-96E1-BC2F917A5D4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7913B90-4E14-4D6E-AB83-DD8432F4201B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04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 err="1">
                <a:solidFill>
                  <a:srgbClr val="00446B"/>
                </a:solidFill>
              </a:rPr>
              <a:t>Changing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the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center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sleeve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The modular </a:t>
            </a:r>
            <a:r>
              <a:rPr lang="de-DE" sz="1200" dirty="0" err="1">
                <a:solidFill>
                  <a:srgbClr val="00446B"/>
                </a:solidFill>
              </a:rPr>
              <a:t>center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sleeves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can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be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changed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quickly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easily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while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chuck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remains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mounted</a:t>
            </a:r>
            <a:r>
              <a:rPr lang="de-DE" sz="1200" dirty="0">
                <a:solidFill>
                  <a:srgbClr val="00446B"/>
                </a:solidFill>
              </a:rPr>
              <a:t>. </a:t>
            </a:r>
            <a:r>
              <a:rPr lang="de-DE" sz="1200" dirty="0" err="1">
                <a:solidFill>
                  <a:srgbClr val="00446B"/>
                </a:solidFill>
              </a:rPr>
              <a:t>When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three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screws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are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undone</a:t>
            </a:r>
            <a:r>
              <a:rPr lang="de-DE" sz="1200" dirty="0">
                <a:solidFill>
                  <a:srgbClr val="00446B"/>
                </a:solidFill>
              </a:rPr>
              <a:t>, all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protection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sleeves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can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be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pulled</a:t>
            </a:r>
            <a:r>
              <a:rPr lang="de-DE" sz="1200" dirty="0">
                <a:solidFill>
                  <a:srgbClr val="00446B"/>
                </a:solidFill>
              </a:rPr>
              <a:t> off </a:t>
            </a:r>
            <a:r>
              <a:rPr lang="de-DE" sz="1200" dirty="0" err="1">
                <a:solidFill>
                  <a:srgbClr val="00446B"/>
                </a:solidFill>
              </a:rPr>
              <a:t>from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front and </a:t>
            </a:r>
            <a:r>
              <a:rPr lang="de-DE" sz="1200" dirty="0" err="1">
                <a:solidFill>
                  <a:srgbClr val="00446B"/>
                </a:solidFill>
              </a:rPr>
              <a:t>replaced</a:t>
            </a:r>
            <a:r>
              <a:rPr lang="de-DE" sz="12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Long and </a:t>
            </a:r>
            <a:r>
              <a:rPr lang="de-DE" sz="1200" b="1" dirty="0" err="1">
                <a:solidFill>
                  <a:srgbClr val="00446B"/>
                </a:solidFill>
              </a:rPr>
              <a:t>precise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piston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guidance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 err="1">
                <a:solidFill>
                  <a:srgbClr val="00446B"/>
                </a:solidFill>
              </a:rPr>
              <a:t>For</a:t>
            </a:r>
            <a:r>
              <a:rPr lang="de-DE" sz="1200" dirty="0">
                <a:solidFill>
                  <a:srgbClr val="00446B"/>
                </a:solidFill>
              </a:rPr>
              <a:t> high </a:t>
            </a:r>
            <a:r>
              <a:rPr lang="de-DE" sz="1200" dirty="0" err="1">
                <a:solidFill>
                  <a:srgbClr val="00446B"/>
                </a:solidFill>
              </a:rPr>
              <a:t>clamping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repeatability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long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service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life</a:t>
            </a:r>
            <a:r>
              <a:rPr lang="de-DE" sz="1200" dirty="0">
                <a:solidFill>
                  <a:srgbClr val="00446B"/>
                </a:solidFill>
              </a:rPr>
              <a:t>. All </a:t>
            </a:r>
            <a:r>
              <a:rPr lang="de-DE" sz="1200" dirty="0" err="1">
                <a:solidFill>
                  <a:srgbClr val="00446B"/>
                </a:solidFill>
              </a:rPr>
              <a:t>functional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components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used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for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force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transmission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are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hardened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ground</a:t>
            </a:r>
            <a:r>
              <a:rPr lang="de-DE" sz="12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14361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Absolute </a:t>
            </a:r>
            <a:r>
              <a:rPr lang="de-DE" sz="1200" b="1" dirty="0" err="1">
                <a:solidFill>
                  <a:srgbClr val="00446B"/>
                </a:solidFill>
              </a:rPr>
              <a:t>flexibility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of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the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base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jaw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Select </a:t>
            </a:r>
            <a:r>
              <a:rPr lang="de-DE" sz="1200" dirty="0" err="1">
                <a:solidFill>
                  <a:srgbClr val="00446B"/>
                </a:solidFill>
              </a:rPr>
              <a:t>between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two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standard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jaw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interfaces</a:t>
            </a:r>
            <a:r>
              <a:rPr lang="de-DE" sz="1200" dirty="0">
                <a:solidFill>
                  <a:srgbClr val="00446B"/>
                </a:solidFill>
              </a:rPr>
              <a:t> 1/16“ x 90° </a:t>
            </a:r>
            <a:r>
              <a:rPr lang="de-DE" sz="1200" dirty="0" err="1">
                <a:solidFill>
                  <a:srgbClr val="00446B"/>
                </a:solidFill>
              </a:rPr>
              <a:t>or</a:t>
            </a:r>
            <a:r>
              <a:rPr lang="de-DE" sz="1200" dirty="0">
                <a:solidFill>
                  <a:srgbClr val="00446B"/>
                </a:solidFill>
              </a:rPr>
              <a:t> 1.5 mm x 60° and </a:t>
            </a:r>
            <a:r>
              <a:rPr lang="de-DE" sz="1200" dirty="0" err="1">
                <a:solidFill>
                  <a:srgbClr val="00446B"/>
                </a:solidFill>
              </a:rPr>
              <a:t>profit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from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fact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that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you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can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continue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using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existing</a:t>
            </a:r>
            <a:r>
              <a:rPr lang="de-DE" sz="1200" dirty="0">
                <a:solidFill>
                  <a:srgbClr val="00446B"/>
                </a:solidFill>
              </a:rPr>
              <a:t> top </a:t>
            </a:r>
            <a:r>
              <a:rPr lang="de-DE" sz="1200" dirty="0" err="1">
                <a:solidFill>
                  <a:srgbClr val="00446B"/>
                </a:solidFill>
              </a:rPr>
              <a:t>jaws</a:t>
            </a:r>
            <a:r>
              <a:rPr lang="de-DE" sz="1200" dirty="0">
                <a:solidFill>
                  <a:srgbClr val="00446B"/>
                </a:solidFill>
              </a:rPr>
              <a:t> on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new</a:t>
            </a:r>
            <a:r>
              <a:rPr lang="de-DE" sz="1200" dirty="0">
                <a:solidFill>
                  <a:srgbClr val="00446B"/>
                </a:solidFill>
              </a:rPr>
              <a:t> SCHUNK </a:t>
            </a:r>
            <a:r>
              <a:rPr lang="de-DE" sz="1200" dirty="0" err="1">
                <a:solidFill>
                  <a:srgbClr val="00446B"/>
                </a:solidFill>
              </a:rPr>
              <a:t>chuck</a:t>
            </a:r>
            <a:r>
              <a:rPr lang="de-DE" sz="1200" dirty="0">
                <a:solidFill>
                  <a:srgbClr val="00446B"/>
                </a:solidFill>
              </a:rPr>
              <a:t>.</a:t>
            </a:r>
          </a:p>
        </p:txBody>
      </p:sp>
      <p:pic>
        <p:nvPicPr>
          <p:cNvPr id="1026" name="Picture 2" descr="http://www.schunk.int/pimexport_stb2/IM0017616.JPG">
            <a:extLst>
              <a:ext uri="{FF2B5EF4-FFF2-40B4-BE49-F238E27FC236}">
                <a16:creationId xmlns:a16="http://schemas.microsoft.com/office/drawing/2014/main" id="{12B259AD-1E89-4698-A272-B2F37511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5" y="1486554"/>
            <a:ext cx="1997183" cy="8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hunk.int/pimexport_stb2/IM0006263.JPG">
            <a:extLst>
              <a:ext uri="{FF2B5EF4-FFF2-40B4-BE49-F238E27FC236}">
                <a16:creationId xmlns:a16="http://schemas.microsoft.com/office/drawing/2014/main" id="{C0AFF473-6C99-4DE1-A916-5DDDCB81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70" y="1264539"/>
            <a:ext cx="1888970" cy="13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unk.int/pimexport_stb2/IM0006261.JPG">
            <a:extLst>
              <a:ext uri="{FF2B5EF4-FFF2-40B4-BE49-F238E27FC236}">
                <a16:creationId xmlns:a16="http://schemas.microsoft.com/office/drawing/2014/main" id="{DA7C88E6-0082-495B-B481-C3D40237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89" y="1179040"/>
            <a:ext cx="1414911" cy="15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Base </a:t>
            </a:r>
            <a:r>
              <a:rPr lang="de-DE" sz="1200" b="1" dirty="0" err="1">
                <a:solidFill>
                  <a:srgbClr val="00446B"/>
                </a:solidFill>
              </a:rPr>
              <a:t>jaw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safety</a:t>
            </a:r>
            <a:r>
              <a:rPr lang="de-DE" sz="1200" b="1" dirty="0">
                <a:solidFill>
                  <a:srgbClr val="00446B"/>
                </a:solidFill>
              </a:rPr>
              <a:t> feature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The </a:t>
            </a:r>
            <a:r>
              <a:rPr lang="de-DE" sz="1200" dirty="0" err="1">
                <a:solidFill>
                  <a:srgbClr val="00446B"/>
                </a:solidFill>
              </a:rPr>
              <a:t>small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nose</a:t>
            </a:r>
            <a:r>
              <a:rPr lang="de-DE" sz="1200" dirty="0">
                <a:solidFill>
                  <a:srgbClr val="00446B"/>
                </a:solidFill>
              </a:rPr>
              <a:t> at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base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jaw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remains</a:t>
            </a:r>
            <a:r>
              <a:rPr lang="de-DE" sz="1200" dirty="0">
                <a:solidFill>
                  <a:srgbClr val="00446B"/>
                </a:solidFill>
              </a:rPr>
              <a:t> on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chuck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body</a:t>
            </a:r>
            <a:r>
              <a:rPr lang="de-DE" sz="1200" dirty="0">
                <a:solidFill>
                  <a:srgbClr val="00446B"/>
                </a:solidFill>
              </a:rPr>
              <a:t>. This </a:t>
            </a:r>
            <a:r>
              <a:rPr lang="de-DE" sz="1200" dirty="0" err="1">
                <a:solidFill>
                  <a:srgbClr val="00446B"/>
                </a:solidFill>
              </a:rPr>
              <a:t>prevents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ejection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of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jaws</a:t>
            </a:r>
            <a:r>
              <a:rPr lang="de-DE" sz="1200" dirty="0">
                <a:solidFill>
                  <a:srgbClr val="00446B"/>
                </a:solidFill>
              </a:rPr>
              <a:t> in </a:t>
            </a:r>
            <a:r>
              <a:rPr lang="de-DE" sz="1200" dirty="0" err="1">
                <a:solidFill>
                  <a:srgbClr val="00446B"/>
                </a:solidFill>
              </a:rPr>
              <a:t>case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of</a:t>
            </a:r>
            <a:r>
              <a:rPr lang="de-DE" sz="1200" dirty="0">
                <a:solidFill>
                  <a:srgbClr val="00446B"/>
                </a:solidFill>
              </a:rPr>
              <a:t> a crash.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 err="1">
                <a:solidFill>
                  <a:srgbClr val="00446B"/>
                </a:solidFill>
              </a:rPr>
              <a:t>Jaw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stroke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display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The </a:t>
            </a:r>
            <a:r>
              <a:rPr lang="de-DE" sz="1200" dirty="0" err="1">
                <a:solidFill>
                  <a:srgbClr val="00446B"/>
                </a:solidFill>
              </a:rPr>
              <a:t>jaw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stroke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display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is</a:t>
            </a:r>
            <a:r>
              <a:rPr lang="de-DE" sz="1200" dirty="0">
                <a:solidFill>
                  <a:srgbClr val="00446B"/>
                </a:solidFill>
              </a:rPr>
              <a:t> an additional </a:t>
            </a:r>
            <a:r>
              <a:rPr lang="de-DE" sz="1200" dirty="0" err="1">
                <a:solidFill>
                  <a:srgbClr val="00446B"/>
                </a:solidFill>
              </a:rPr>
              <a:t>safety</a:t>
            </a:r>
            <a:r>
              <a:rPr lang="de-DE" sz="1200" dirty="0">
                <a:solidFill>
                  <a:srgbClr val="00446B"/>
                </a:solidFill>
              </a:rPr>
              <a:t> feature, </a:t>
            </a:r>
            <a:r>
              <a:rPr lang="de-DE" sz="1200" dirty="0" err="1">
                <a:solidFill>
                  <a:srgbClr val="00446B"/>
                </a:solidFill>
              </a:rPr>
              <a:t>which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ensures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safe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workpiece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clamping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simplifies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use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of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chuck</a:t>
            </a:r>
            <a:r>
              <a:rPr lang="de-DE" sz="1200" dirty="0">
                <a:solidFill>
                  <a:srgbClr val="00446B"/>
                </a:solidFill>
              </a:rPr>
              <a:t> in </a:t>
            </a:r>
            <a:r>
              <a:rPr lang="de-DE" sz="1200" dirty="0" err="1">
                <a:solidFill>
                  <a:srgbClr val="00446B"/>
                </a:solidFill>
              </a:rPr>
              <a:t>daily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operation</a:t>
            </a:r>
            <a:r>
              <a:rPr lang="de-DE" sz="12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14361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Absolute </a:t>
            </a:r>
            <a:r>
              <a:rPr lang="de-DE" sz="1200" b="1" dirty="0" err="1">
                <a:solidFill>
                  <a:srgbClr val="00446B"/>
                </a:solidFill>
              </a:rPr>
              <a:t>flexibility</a:t>
            </a:r>
            <a:r>
              <a:rPr lang="de-DE" sz="1200" b="1" dirty="0">
                <a:solidFill>
                  <a:srgbClr val="00446B"/>
                </a:solidFill>
              </a:rPr>
              <a:t> – blank </a:t>
            </a:r>
            <a:r>
              <a:rPr lang="de-DE" sz="1200" b="1" dirty="0" err="1">
                <a:solidFill>
                  <a:srgbClr val="00446B"/>
                </a:solidFill>
              </a:rPr>
              <a:t>draw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nut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The </a:t>
            </a:r>
            <a:r>
              <a:rPr lang="de-DE" sz="1200" dirty="0" err="1">
                <a:solidFill>
                  <a:srgbClr val="00446B"/>
                </a:solidFill>
              </a:rPr>
              <a:t>supplied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center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sleeve</a:t>
            </a:r>
            <a:r>
              <a:rPr lang="de-DE" sz="1200" dirty="0">
                <a:solidFill>
                  <a:srgbClr val="00446B"/>
                </a:solidFill>
              </a:rPr>
              <a:t> blank </a:t>
            </a:r>
            <a:r>
              <a:rPr lang="de-DE" sz="1200" dirty="0" err="1">
                <a:solidFill>
                  <a:srgbClr val="00446B"/>
                </a:solidFill>
              </a:rPr>
              <a:t>can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be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easily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disassembled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quickly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adjusted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to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existing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draw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tube</a:t>
            </a:r>
            <a:r>
              <a:rPr lang="de-DE" sz="1200" dirty="0">
                <a:solidFill>
                  <a:srgbClr val="00446B"/>
                </a:solidFill>
              </a:rPr>
              <a:t>. </a:t>
            </a:r>
          </a:p>
        </p:txBody>
      </p:sp>
      <p:pic>
        <p:nvPicPr>
          <p:cNvPr id="2050" name="Picture 2" descr="http://www.schunk.int/pimexport_stb2/IM0008970.JPG">
            <a:extLst>
              <a:ext uri="{FF2B5EF4-FFF2-40B4-BE49-F238E27FC236}">
                <a16:creationId xmlns:a16="http://schemas.microsoft.com/office/drawing/2014/main" id="{47388562-E2F7-498A-9A69-D8D015F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" y="1248480"/>
            <a:ext cx="1920095" cy="13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unk.int/pimexport_stb2/IM0006262.JPG">
            <a:extLst>
              <a:ext uri="{FF2B5EF4-FFF2-40B4-BE49-F238E27FC236}">
                <a16:creationId xmlns:a16="http://schemas.microsoft.com/office/drawing/2014/main" id="{371B0EEA-0262-4FE4-BD57-A535FD5D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03" y="1248480"/>
            <a:ext cx="1920097" cy="13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hunk.int/pimexport_stb2/IM0014293.JPG">
            <a:extLst>
              <a:ext uri="{FF2B5EF4-FFF2-40B4-BE49-F238E27FC236}">
                <a16:creationId xmlns:a16="http://schemas.microsoft.com/office/drawing/2014/main" id="{F119257E-A5AE-4099-982E-627AF398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58" y="1195742"/>
            <a:ext cx="1538650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0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28C8-1637-4726-91D8-F5A9356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16C1F-1F11-479D-B192-3149CEAE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78DE1-166B-4C1C-A2FD-A6274BA79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B1F033-ED75-461E-8494-18418A1DD00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Variants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811B067-70FC-43F6-9DE5-8AFE35336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87486"/>
              </p:ext>
            </p:extLst>
          </p:nvPr>
        </p:nvGraphicFramePr>
        <p:xfrm>
          <a:off x="219253" y="1544482"/>
          <a:ext cx="8088668" cy="188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7375">
                <a:tc>
                  <a:txBody>
                    <a:bodyPr/>
                    <a:lstStyle/>
                    <a:p>
                      <a:r>
                        <a:rPr lang="de-DE" sz="1200" dirty="0"/>
                        <a:t>Technical </a:t>
                      </a:r>
                      <a:r>
                        <a:rPr lang="de-DE" sz="1200" dirty="0" err="1"/>
                        <a:t>data</a:t>
                      </a:r>
                      <a:endParaRPr lang="de-DE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Max. RPM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[min</a:t>
                      </a:r>
                      <a:r>
                        <a:rPr lang="de-DE" sz="1200" b="1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Max.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clamping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1" baseline="0" dirty="0" err="1">
                          <a:solidFill>
                            <a:schemeClr val="bg1"/>
                          </a:solidFill>
                        </a:rPr>
                        <a:t>force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Max.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 err="1">
                          <a:solidFill>
                            <a:schemeClr val="bg1"/>
                          </a:solidFill>
                        </a:rPr>
                        <a:t>actuating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1" baseline="0" dirty="0" err="1">
                          <a:solidFill>
                            <a:schemeClr val="bg1"/>
                          </a:solidFill>
                        </a:rPr>
                        <a:t>force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Stroke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jaw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Through-hole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Piston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1" baseline="0" dirty="0" err="1">
                          <a:solidFill>
                            <a:schemeClr val="bg1"/>
                          </a:solidFill>
                        </a:rPr>
                        <a:t>stroke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165-45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6000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2.75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210-52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4800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84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250-75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111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75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315-91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3300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144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91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511</Words>
  <Application>Microsoft Office PowerPoint</Application>
  <PresentationFormat>Bildschirmpräsentation (16:9)</PresentationFormat>
  <Paragraphs>131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SCH_PPT_Vorlage_16-9_230112</vt:lpstr>
      <vt:lpstr>PowerPoint-Präsentation</vt:lpstr>
      <vt:lpstr>ROTA NCK plus</vt:lpstr>
      <vt:lpstr>ROTA NCK plus</vt:lpstr>
      <vt:lpstr>ROTA NCK plus</vt:lpstr>
      <vt:lpstr>ROTA NCK plus</vt:lpstr>
      <vt:lpstr>ROTA NCK plus</vt:lpstr>
      <vt:lpstr>ROTA NCK plus</vt:lpstr>
      <vt:lpstr>ROTA NCK plus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Sarah</cp:lastModifiedBy>
  <cp:revision>364</cp:revision>
  <cp:lastPrinted>2020-11-09T15:27:15Z</cp:lastPrinted>
  <dcterms:created xsi:type="dcterms:W3CDTF">2012-06-26T15:13:48Z</dcterms:created>
  <dcterms:modified xsi:type="dcterms:W3CDTF">2021-07-30T06:01:54Z</dcterms:modified>
</cp:coreProperties>
</file>