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9" r:id="rId2"/>
    <p:sldId id="294" r:id="rId3"/>
    <p:sldId id="683" r:id="rId4"/>
    <p:sldId id="682" r:id="rId5"/>
    <p:sldId id="684" r:id="rId6"/>
    <p:sldId id="685" r:id="rId7"/>
    <p:sldId id="686" r:id="rId8"/>
    <p:sldId id="688" r:id="rId9"/>
    <p:sldId id="690" r:id="rId10"/>
    <p:sldId id="692" r:id="rId11"/>
    <p:sldId id="693" r:id="rId12"/>
    <p:sldId id="691" r:id="rId13"/>
    <p:sldId id="694" r:id="rId14"/>
    <p:sldId id="695" r:id="rId15"/>
    <p:sldId id="696" r:id="rId16"/>
    <p:sldId id="697" r:id="rId17"/>
    <p:sldId id="68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6" r:id="rId26"/>
    <p:sldId id="707" r:id="rId27"/>
    <p:sldId id="708" r:id="rId28"/>
    <p:sldId id="709" r:id="rId29"/>
    <p:sldId id="710" r:id="rId30"/>
    <p:sldId id="711" r:id="rId31"/>
    <p:sldId id="296" r:id="rId32"/>
    <p:sldId id="712" r:id="rId33"/>
    <p:sldId id="715" r:id="rId34"/>
    <p:sldId id="716" r:id="rId35"/>
    <p:sldId id="714" r:id="rId36"/>
    <p:sldId id="279" r:id="rId37"/>
  </p:sldIdLst>
  <p:sldSz cx="9144000" cy="5143500" type="screen16x9"/>
  <p:notesSz cx="6858000" cy="9144000"/>
  <p:custDataLst>
    <p:tags r:id="rId40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D7E2ED"/>
    <a:srgbClr val="84D0F0"/>
    <a:srgbClr val="003D6A"/>
    <a:srgbClr val="EAF2F9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49" d="100"/>
          <a:sy n="149" d="100"/>
        </p:scale>
        <p:origin x="726" y="6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12.08.2021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12.08.2021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>
                <a:solidFill>
                  <a:srgbClr val="FFFFFF"/>
                </a:solidFill>
              </a:rPr>
              <a:t>TENDO Hydro-Dehnspanntechnik</a:t>
            </a: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pic>
        <p:nvPicPr>
          <p:cNvPr id="8" name="Picture 2" descr="S:\DATEN\Schulungsleitung\99_Temp\2013_11_10_RBZ\PPT_SCHUNK\TENDO_EC_Logo.png">
            <a:extLst>
              <a:ext uri="{FF2B5EF4-FFF2-40B4-BE49-F238E27FC236}">
                <a16:creationId xmlns:a16="http://schemas.microsoft.com/office/drawing/2014/main" id="{0C98413B-1813-4845-B2A8-E91400C6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1237" y="3987987"/>
            <a:ext cx="2833872" cy="4359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Das Spannfutter für fast alle Anforderungen</a:t>
            </a:r>
          </a:p>
          <a:p>
            <a:pPr eaLnBrk="1" hangingPunct="1"/>
            <a:endParaRPr lang="de-DE" sz="1400" u="sng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sz="1400" u="sng" dirty="0">
                <a:ea typeface="ヒラギノ角ゴ Pro W3"/>
                <a:cs typeface="ヒラギノ角ゴ Pro W3"/>
              </a:rPr>
              <a:t>Reiben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Hervorragende Schwingungsdämpfung sorgt für beste Werkstückoberflächen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Dauerhafter Rundlauf für eine hohe Maßhaltigkeit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6E92CB-1DF4-4477-9776-B5011E4B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626708"/>
            <a:ext cx="2450468" cy="18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7497104-0FEA-4CC7-B840-F8D433B55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84182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1400" b="1" dirty="0"/>
              <a:t>Das Spannfutter für fast alle Anforderungen</a:t>
            </a:r>
          </a:p>
          <a:p>
            <a:endParaRPr lang="de-DE" sz="1400" b="1" dirty="0"/>
          </a:p>
          <a:p>
            <a:r>
              <a:rPr lang="de-DE" sz="1400" u="sng" dirty="0"/>
              <a:t>Bohren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/>
              <a:t>Schwingungsdämpfung und                     Rundlaufgenauigkeit &lt; 0.003 mm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41B801-05C3-4BD8-ADB3-362D68A6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48" y="1598908"/>
            <a:ext cx="2573252" cy="18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091D92B-6718-4249-83E6-4FE73FA84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93867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Das Spannfutter für fast alle Anforderungen</a:t>
            </a:r>
          </a:p>
          <a:p>
            <a:pPr eaLnBrk="1" hangingPunct="1"/>
            <a:endParaRPr lang="de-DE" sz="1400" u="sng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sz="1400" u="sng" dirty="0">
                <a:ea typeface="ヒラギノ角ゴ Pro W3"/>
                <a:cs typeface="ヒラギノ角ゴ Pro W3"/>
              </a:rPr>
              <a:t>Senken/Fasen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Qualität durch Präzision und Rundlaufgenauigkeit garantiert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319BB9-D0C9-41A2-B673-46958517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02" y="1365117"/>
            <a:ext cx="2517196" cy="18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4EFCA17D-E510-4F08-A054-B7D712711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53726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500" b="1" dirty="0">
                <a:ea typeface="ヒラギノ角ゴ Pro W3"/>
                <a:cs typeface="ヒラギノ角ゴ Pro W3"/>
              </a:rPr>
              <a:t>Das Spannfutter für fast alle Anforderungen</a:t>
            </a:r>
          </a:p>
          <a:p>
            <a:pPr eaLnBrk="1" hangingPunct="1"/>
            <a:endParaRPr lang="de-DE" sz="1500" u="sng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sz="1500" u="sng" dirty="0">
                <a:ea typeface="ヒラギノ角ゴ Pro W3"/>
                <a:cs typeface="ヒラギノ角ゴ Pro W3"/>
              </a:rPr>
              <a:t>Gewinden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Hohe Drehmomente (bis zu 900 </a:t>
            </a:r>
            <a:r>
              <a:rPr lang="de-DE" sz="1500" dirty="0" err="1">
                <a:ea typeface="ヒラギノ角ゴ Pro W3"/>
                <a:cs typeface="ヒラギノ角ゴ Pro W3"/>
              </a:rPr>
              <a:t>Nm</a:t>
            </a:r>
            <a:r>
              <a:rPr lang="de-DE" sz="1500" dirty="0">
                <a:ea typeface="ヒラギノ角ゴ Pro W3"/>
                <a:cs typeface="ヒラギノ角ゴ Pro W3"/>
              </a:rPr>
              <a:t> bei Ø 20)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Hervorragende Schwingungsdämpfung 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Für das Gewinden geradezu prädestiniert</a:t>
            </a:r>
            <a:endParaRPr lang="de-DE" sz="1500" b="1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B262BE-1991-4208-A55F-0A6A839E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02" y="1679221"/>
            <a:ext cx="2517196" cy="17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D0318127-114E-459B-8DBF-F33096B18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13189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de-DE" b="1" dirty="0">
                <a:ea typeface="ヒラギノ角ゴ Pro W3"/>
                <a:cs typeface="ヒラギノ角ゴ Pro W3"/>
              </a:rPr>
              <a:t>Hohe Radialsteifigkeit für beste Formgenauigkeit</a:t>
            </a:r>
          </a:p>
          <a:p>
            <a:pPr eaLnBrk="1" hangingPunct="1"/>
            <a:endParaRPr lang="de-DE" sz="20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2000" dirty="0">
                <a:ea typeface="ヒラギノ角ゴ Pro W3"/>
                <a:cs typeface="ヒラギノ角ゴ Pro W3"/>
              </a:rPr>
              <a:t>Optimale Radialsteifigkeit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2000" dirty="0">
                <a:ea typeface="ヒラギノ角ゴ Pro W3"/>
                <a:cs typeface="ヒラギノ角ゴ Pro W3"/>
              </a:rPr>
              <a:t>Robusten Grundkörper verhindert seitliches Auslenken während des </a:t>
            </a:r>
            <a:r>
              <a:rPr lang="de-DE" sz="2000" dirty="0" err="1">
                <a:ea typeface="ヒラギノ角ゴ Pro W3"/>
                <a:cs typeface="ヒラギノ角ゴ Pro W3"/>
              </a:rPr>
              <a:t>Zerspanprozesses</a:t>
            </a:r>
            <a:endParaRPr lang="de-DE" sz="20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2000" dirty="0">
                <a:ea typeface="ヒラギノ角ゴ Pro W3"/>
                <a:cs typeface="ヒラギノ角ゴ Pro W3"/>
              </a:rPr>
              <a:t>Vorteil: hohe Formgenauigkeit am Werkstück bei gleichzeitig höchsten </a:t>
            </a:r>
            <a:r>
              <a:rPr lang="de-DE" sz="2000" dirty="0" err="1">
                <a:ea typeface="ヒラギノ角ゴ Pro W3"/>
                <a:cs typeface="ヒラギノ角ゴ Pro W3"/>
              </a:rPr>
              <a:t>Abtragsraten</a:t>
            </a:r>
            <a:r>
              <a:rPr lang="de-DE" sz="2000" dirty="0">
                <a:ea typeface="ヒラギノ角ゴ Pro W3"/>
                <a:cs typeface="ヒラギノ角ゴ Pro W3"/>
              </a:rPr>
              <a:t> (z.B. 400 cm³/min bei 42CrMo4*)</a:t>
            </a:r>
          </a:p>
          <a:p>
            <a:pPr lvl="1" eaLnBrk="1" hangingPunct="1">
              <a:buFont typeface="Arial" pitchFamily="34" charset="0"/>
              <a:buChar char="•"/>
            </a:pPr>
            <a:endParaRPr lang="de-DE" sz="2000" dirty="0">
              <a:ea typeface="ヒラギノ角ゴ Pro W3"/>
              <a:cs typeface="ヒラギノ角ゴ Pro W3"/>
            </a:endParaRPr>
          </a:p>
          <a:p>
            <a:pPr lvl="1" eaLnBrk="1" hangingPunct="1"/>
            <a:endParaRPr lang="de-DE" sz="2000" dirty="0">
              <a:ea typeface="ヒラギノ角ゴ Pro W3"/>
              <a:cs typeface="ヒラギノ角ゴ Pro W3"/>
            </a:endParaRPr>
          </a:p>
          <a:p>
            <a:pPr lvl="1" eaLnBrk="1" hangingPunct="1"/>
            <a:endParaRPr lang="de-DE" sz="20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sz="1700" dirty="0">
                <a:ea typeface="ヒラギノ角ゴ Pro W3"/>
                <a:cs typeface="ヒラギノ角ゴ Pro W3"/>
              </a:rPr>
              <a:t>* abhängig von Werkzeugmaschine und Werkzeug</a:t>
            </a:r>
            <a:endParaRPr lang="de-DE" sz="1700" b="1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47888A-BA47-43B0-B9DD-4502A0B9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20" y="1745381"/>
            <a:ext cx="2349360" cy="15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E828D80-C4B4-4970-8B3C-99E77B49A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417920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Hohes Drehmoment bis 900 </a:t>
            </a:r>
            <a:r>
              <a:rPr lang="de-DE" sz="1400" b="1" dirty="0" err="1">
                <a:ea typeface="ヒラギノ角ゴ Pro W3"/>
                <a:cs typeface="ヒラギノ角ゴ Pro W3"/>
              </a:rPr>
              <a:t>Nm</a:t>
            </a:r>
            <a:r>
              <a:rPr lang="de-DE" sz="1400" b="1" dirty="0">
                <a:ea typeface="ヒラギノ角ゴ Pro W3"/>
                <a:cs typeface="ヒラギノ角ゴ Pro W3"/>
              </a:rPr>
              <a:t> (Ø 20) für höchste Volumenzerspanung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/>
              <a:t>s</a:t>
            </a:r>
            <a:r>
              <a:rPr lang="de-DE" sz="1400" dirty="0">
                <a:ea typeface="ヒラギノ角ゴ Pro W3"/>
                <a:cs typeface="ヒラギノ角ゴ Pro W3"/>
              </a:rPr>
              <a:t>etzt vollkommen neue Maßstäbe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Kompakte Bauweise garantiert starke Haltekräfte und eine hohe Drehmomentübertragung dauerhaft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 deutlich höheres Zeitspanvolumen</a:t>
            </a:r>
            <a:endParaRPr lang="de-DE" sz="1400" b="1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EFD47B-7B1E-4F56-8FA8-68F964F0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835365"/>
            <a:ext cx="1902866" cy="34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B4EEB8B-8CA4-432B-AB72-605E7F745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32581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Dauerhafter Rundlauf &lt; 0.003 mm –</a:t>
            </a:r>
          </a:p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ohne Schwankungen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Beste Oberflächenergebnisse durch gleichmäßigen </a:t>
            </a:r>
            <a:r>
              <a:rPr lang="de-DE" sz="1400" dirty="0" err="1">
                <a:ea typeface="ヒラギノ角ゴ Pro W3"/>
                <a:cs typeface="ヒラギノ角ゴ Pro W3"/>
              </a:rPr>
              <a:t>Schneideneingriff</a:t>
            </a:r>
            <a:r>
              <a:rPr lang="de-DE" sz="1400" dirty="0">
                <a:ea typeface="ヒラギノ角ゴ Pro W3"/>
                <a:cs typeface="ヒラギノ角ゴ Pro W3"/>
              </a:rPr>
              <a:t> und  höchste Reproduzierbarkeit gewährleistet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 präziseste Bearbeitung und sichere Prozesse</a:t>
            </a:r>
            <a:endParaRPr lang="de-DE" sz="1400" b="1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15B51C-ACF8-4BAF-8766-98500E50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621"/>
          <a:stretch>
            <a:fillRect/>
          </a:stretch>
        </p:blipFill>
        <p:spPr bwMode="auto">
          <a:xfrm>
            <a:off x="761088" y="1144802"/>
            <a:ext cx="3143421" cy="28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87D221B-B25B-48F3-BB53-4066CAFCB3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418032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3BB33-4A8E-41FA-B288-1CAD262D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FA18B4-3BC3-4F1B-B82F-6C43B7EB9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de-DE" sz="2200" b="1" dirty="0">
                <a:ea typeface="ヒラギノ角ゴ Pro W3"/>
                <a:cs typeface="ヒラギノ角ゴ Pro W3"/>
              </a:rPr>
              <a:t>Hervorragende Schwingungsdämpfung</a:t>
            </a:r>
          </a:p>
          <a:p>
            <a:pPr eaLnBrk="1" hangingPunct="1"/>
            <a:endParaRPr lang="de-DE" sz="15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Hydrauliksystem dämpft hervorragend Schwingungen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Das sorgt für absolute Laufruhe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Beste Werkstückoberflächen garantiert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5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Vorteil: 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garantiert hohe Oberflächengüte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Schonung der Maschinenspindel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Erhöhung der Werkzeugstandzeiten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Kostensenkung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B00A8-B188-409C-B92A-73E106D16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DD2CAB-669C-4BEF-ACAB-E2A2BDDB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778" y="1308556"/>
            <a:ext cx="2825077" cy="24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3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Alle Schafttypen spannbar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Alle handelsüblichen Werkzeuge (Ø</a:t>
            </a:r>
            <a:r>
              <a:rPr lang="de-DE" sz="1400" b="1" dirty="0">
                <a:ea typeface="ヒラギノ角ゴ Pro W3"/>
                <a:cs typeface="ヒラギノ角ゴ Pro W3"/>
              </a:rPr>
              <a:t> </a:t>
            </a:r>
            <a:r>
              <a:rPr lang="de-DE" sz="1400" dirty="0">
                <a:ea typeface="ヒラギノ角ゴ Pro W3"/>
                <a:cs typeface="ヒラギノ角ゴ Pro W3"/>
              </a:rPr>
              <a:t>3 bis 32 mm) mit glattem </a:t>
            </a:r>
            <a:r>
              <a:rPr lang="de-DE" sz="1400" dirty="0" err="1">
                <a:ea typeface="ヒラギノ角ゴ Pro W3"/>
                <a:cs typeface="ヒラギノ角ゴ Pro W3"/>
              </a:rPr>
              <a:t>Zylinderschaft</a:t>
            </a:r>
            <a:r>
              <a:rPr lang="de-DE" sz="1400" dirty="0">
                <a:ea typeface="ヒラギノ角ゴ Pro W3"/>
                <a:cs typeface="ヒラギノ角ゴ Pro W3"/>
              </a:rPr>
              <a:t> sowie mit Ausnehmungen nach:                                                     Din 1835 Form B, E und                                               Din 6535 Form HB, HE                                      problemlos direkt oder über                   Zwischenbüchsen spannbar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 keine zusätzlichen Kosten für neue Werkzeuge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9BEFEC-0C4F-4504-90E8-74BD163B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750797"/>
            <a:ext cx="2721114" cy="15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2E809E0-EA42-4D57-9333-44E1AD776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64463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Sekundenschneller Werkzeugwechsel, </a:t>
            </a:r>
            <a:r>
              <a:rPr lang="el-GR" sz="1400" b="1" dirty="0">
                <a:ea typeface="ヒラギノ角ゴ Pro W3"/>
                <a:cs typeface="ヒラギノ角ゴ Pro W3"/>
              </a:rPr>
              <a:t>μ-</a:t>
            </a:r>
            <a:r>
              <a:rPr lang="de-DE" sz="1400" b="1" dirty="0">
                <a:ea typeface="ヒラギノ角ゴ Pro W3"/>
                <a:cs typeface="ヒラギノ角ゴ Pro W3"/>
              </a:rPr>
              <a:t>genau ohne Peripheriegeräte. </a:t>
            </a:r>
          </a:p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Einfach auf Anschlag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457200" indent="-4572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Einfachste Handhabung</a:t>
            </a:r>
          </a:p>
          <a:p>
            <a:pPr marL="457200" indent="-4572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Spannschraube einfach mit einem Sechskantschlüssel auf Anschlag eindrehen - fertig</a:t>
            </a:r>
          </a:p>
          <a:p>
            <a:pPr marL="457200" indent="-4572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Das Spannergebnis ohne zusätzliche Peripheriegerate: Rundlauf &lt; 0.003 mm</a:t>
            </a:r>
          </a:p>
          <a:p>
            <a:pPr marL="457200" indent="-45720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457200" indent="-45720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 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Zeitersparnis durch Rüstzeitreduzierung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 Keine Investitionskosten für zusätzliche Spanngeräte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E76F00B-6BA0-4F6D-BF54-0926082E1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C33609-13B6-4DC9-8522-6F755FF2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2" y="1510680"/>
            <a:ext cx="34925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79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B9DDA57-3E6B-4AE8-B74B-A9D1186B126B}"/>
              </a:ext>
            </a:extLst>
          </p:cNvPr>
          <p:cNvGrpSpPr/>
          <p:nvPr/>
        </p:nvGrpSpPr>
        <p:grpSpPr>
          <a:xfrm>
            <a:off x="209550" y="1347600"/>
            <a:ext cx="2016224" cy="2448300"/>
            <a:chOff x="179512" y="1988840"/>
            <a:chExt cx="2016224" cy="2448300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1BC2FD0-CB37-4E21-9AB3-E7507BC853AB}"/>
                </a:ext>
              </a:extLst>
            </p:cNvPr>
            <p:cNvSpPr/>
            <p:nvPr/>
          </p:nvSpPr>
          <p:spPr>
            <a:xfrm>
              <a:off x="179512" y="1988840"/>
              <a:ext cx="2016224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23">
              <a:extLst>
                <a:ext uri="{FF2B5EF4-FFF2-40B4-BE49-F238E27FC236}">
                  <a16:creationId xmlns:a16="http://schemas.microsoft.com/office/drawing/2014/main" id="{6A574DF7-009B-4474-ADDA-032FB95C04C3}"/>
                </a:ext>
              </a:extLst>
            </p:cNvPr>
            <p:cNvGrpSpPr/>
            <p:nvPr/>
          </p:nvGrpSpPr>
          <p:grpSpPr>
            <a:xfrm>
              <a:off x="179512" y="2129116"/>
              <a:ext cx="2016224" cy="2308024"/>
              <a:chOff x="611572" y="1553035"/>
              <a:chExt cx="2016224" cy="2308024"/>
            </a:xfrm>
          </p:grpSpPr>
          <p:grpSp>
            <p:nvGrpSpPr>
              <p:cNvPr id="11" name="Gruppieren 19">
                <a:extLst>
                  <a:ext uri="{FF2B5EF4-FFF2-40B4-BE49-F238E27FC236}">
                    <a16:creationId xmlns:a16="http://schemas.microsoft.com/office/drawing/2014/main" id="{86AC3400-3B36-44E2-868E-5A224CCB4CB5}"/>
                  </a:ext>
                </a:extLst>
              </p:cNvPr>
              <p:cNvGrpSpPr/>
              <p:nvPr/>
            </p:nvGrpSpPr>
            <p:grpSpPr>
              <a:xfrm>
                <a:off x="611572" y="1553035"/>
                <a:ext cx="2016224" cy="2308024"/>
                <a:chOff x="323532" y="1553035"/>
                <a:chExt cx="2016224" cy="23080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3" name="Picture 2" descr="S:\MKT\03_Multimedia\_PPT\ppt_KUKA_0313\_ppt_final\Hintergrund_jgps\_Unternehmen\KUKA_Unternehmen-2.jpg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C844FFAA-91B7-48FC-9FC8-AC6C9EF1A3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 bwMode="auto">
                <a:xfrm>
                  <a:off x="395420" y="1553035"/>
                  <a:ext cx="1871685" cy="1027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</p:pic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E4B7CD83-0D70-418C-81E1-589068B2F58E}"/>
                    </a:ext>
                  </a:extLst>
                </p:cNvPr>
                <p:cNvSpPr/>
                <p:nvPr/>
              </p:nvSpPr>
              <p:spPr>
                <a:xfrm>
                  <a:off x="323532" y="2852920"/>
                  <a:ext cx="2016224" cy="1008139"/>
                </a:xfrm>
                <a:prstGeom prst="rect">
                  <a:avLst/>
                </a:prstGeom>
                <a:solidFill>
                  <a:srgbClr val="009EE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53E4DB1-4E06-41A8-B90D-14BF3F71CF9A}"/>
                  </a:ext>
                </a:extLst>
              </p:cNvPr>
              <p:cNvSpPr txBox="1"/>
              <p:nvPr/>
            </p:nvSpPr>
            <p:spPr>
              <a:xfrm>
                <a:off x="683581" y="2996940"/>
                <a:ext cx="1872208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Übersicht</a:t>
                </a: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8E087E0-5603-4FB1-AF9B-771152303323}"/>
              </a:ext>
            </a:extLst>
          </p:cNvPr>
          <p:cNvGrpSpPr/>
          <p:nvPr/>
        </p:nvGrpSpPr>
        <p:grpSpPr>
          <a:xfrm>
            <a:off x="2462783" y="1347600"/>
            <a:ext cx="2016224" cy="2448300"/>
            <a:chOff x="179512" y="1988840"/>
            <a:chExt cx="2016224" cy="2448300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FA7B13B-ED32-4611-ABC7-93B65AE903EF}"/>
                </a:ext>
              </a:extLst>
            </p:cNvPr>
            <p:cNvSpPr/>
            <p:nvPr/>
          </p:nvSpPr>
          <p:spPr>
            <a:xfrm>
              <a:off x="179512" y="1988840"/>
              <a:ext cx="2016224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23">
              <a:extLst>
                <a:ext uri="{FF2B5EF4-FFF2-40B4-BE49-F238E27FC236}">
                  <a16:creationId xmlns:a16="http://schemas.microsoft.com/office/drawing/2014/main" id="{64EDC273-55CE-40FB-98FA-B78207757EB3}"/>
                </a:ext>
              </a:extLst>
            </p:cNvPr>
            <p:cNvGrpSpPr/>
            <p:nvPr/>
          </p:nvGrpSpPr>
          <p:grpSpPr>
            <a:xfrm>
              <a:off x="179512" y="2129116"/>
              <a:ext cx="2016224" cy="2308024"/>
              <a:chOff x="611572" y="1553035"/>
              <a:chExt cx="2016224" cy="2308024"/>
            </a:xfrm>
          </p:grpSpPr>
          <p:grpSp>
            <p:nvGrpSpPr>
              <p:cNvPr id="18" name="Gruppieren 19">
                <a:extLst>
                  <a:ext uri="{FF2B5EF4-FFF2-40B4-BE49-F238E27FC236}">
                    <a16:creationId xmlns:a16="http://schemas.microsoft.com/office/drawing/2014/main" id="{E8D1C75B-B4DB-434F-B984-477EA9EDDD6B}"/>
                  </a:ext>
                </a:extLst>
              </p:cNvPr>
              <p:cNvGrpSpPr/>
              <p:nvPr/>
            </p:nvGrpSpPr>
            <p:grpSpPr>
              <a:xfrm>
                <a:off x="611572" y="1553035"/>
                <a:ext cx="2016224" cy="2308024"/>
                <a:chOff x="323532" y="1553035"/>
                <a:chExt cx="2016224" cy="23080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0" name="Picture 2" descr="S:\MKT\03_Multimedia\_PPT\ppt_KUKA_0313\_ppt_final\Hintergrund_jgps\_Unternehmen\KUKA_Unternehmen-2.jpg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39ECDDA5-88AC-4108-9630-AEDE297431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>
                  <a:off x="506986" y="1553035"/>
                  <a:ext cx="1648553" cy="1027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</p:pic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F92B2118-A8DA-4021-B318-C0C6D76E96D9}"/>
                    </a:ext>
                  </a:extLst>
                </p:cNvPr>
                <p:cNvSpPr/>
                <p:nvPr/>
              </p:nvSpPr>
              <p:spPr>
                <a:xfrm>
                  <a:off x="323532" y="2852920"/>
                  <a:ext cx="2016224" cy="1008139"/>
                </a:xfrm>
                <a:prstGeom prst="rect">
                  <a:avLst/>
                </a:prstGeom>
                <a:solidFill>
                  <a:srgbClr val="009EE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DE93F9A-AA6C-46E8-A765-801E722FA24F}"/>
                  </a:ext>
                </a:extLst>
              </p:cNvPr>
              <p:cNvSpPr txBox="1"/>
              <p:nvPr/>
            </p:nvSpPr>
            <p:spPr>
              <a:xfrm>
                <a:off x="683581" y="2996940"/>
                <a:ext cx="1872208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TENDO</a:t>
                </a:r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5EB27F7-5742-4FEA-BBB5-88F3D03E6817}"/>
              </a:ext>
            </a:extLst>
          </p:cNvPr>
          <p:cNvGrpSpPr/>
          <p:nvPr/>
        </p:nvGrpSpPr>
        <p:grpSpPr>
          <a:xfrm>
            <a:off x="4718417" y="1347600"/>
            <a:ext cx="2016224" cy="2448300"/>
            <a:chOff x="179512" y="1988840"/>
            <a:chExt cx="2016224" cy="2448300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A7A94C0-F666-4005-9B6F-B216988BC8D9}"/>
                </a:ext>
              </a:extLst>
            </p:cNvPr>
            <p:cNvSpPr/>
            <p:nvPr/>
          </p:nvSpPr>
          <p:spPr>
            <a:xfrm>
              <a:off x="179512" y="1988840"/>
              <a:ext cx="2016224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A39E81BB-21C7-4D4B-B6DC-18AA6FBB3C87}"/>
                </a:ext>
              </a:extLst>
            </p:cNvPr>
            <p:cNvGrpSpPr/>
            <p:nvPr/>
          </p:nvGrpSpPr>
          <p:grpSpPr>
            <a:xfrm>
              <a:off x="179512" y="1988868"/>
              <a:ext cx="2016224" cy="2448272"/>
              <a:chOff x="611572" y="1412787"/>
              <a:chExt cx="2016224" cy="2448272"/>
            </a:xfrm>
          </p:grpSpPr>
          <p:grpSp>
            <p:nvGrpSpPr>
              <p:cNvPr id="25" name="Gruppieren 19">
                <a:extLst>
                  <a:ext uri="{FF2B5EF4-FFF2-40B4-BE49-F238E27FC236}">
                    <a16:creationId xmlns:a16="http://schemas.microsoft.com/office/drawing/2014/main" id="{9C884F96-0151-48E8-945C-425AC99E5853}"/>
                  </a:ext>
                </a:extLst>
              </p:cNvPr>
              <p:cNvGrpSpPr/>
              <p:nvPr/>
            </p:nvGrpSpPr>
            <p:grpSpPr>
              <a:xfrm>
                <a:off x="611572" y="1412787"/>
                <a:ext cx="2016224" cy="2448272"/>
                <a:chOff x="323532" y="1412787"/>
                <a:chExt cx="2016224" cy="244827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7" name="Picture 2" descr="S:\MKT\03_Multimedia\_PPT\ppt_KUKA_0313\_ppt_final\Hintergrund_jgps\_Unternehmen\KUKA_Unternehmen-2.jpg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802BBF27-3FEA-413E-8BBC-02EC3C448D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741364" y="1412787"/>
                  <a:ext cx="1094336" cy="1458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</p:pic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86233934-A297-4BF2-9F07-D0E72D681533}"/>
                    </a:ext>
                  </a:extLst>
                </p:cNvPr>
                <p:cNvSpPr/>
                <p:nvPr/>
              </p:nvSpPr>
              <p:spPr>
                <a:xfrm>
                  <a:off x="323532" y="2852920"/>
                  <a:ext cx="2016224" cy="1008139"/>
                </a:xfrm>
                <a:prstGeom prst="rect">
                  <a:avLst/>
                </a:prstGeom>
                <a:solidFill>
                  <a:srgbClr val="009EE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01907348-315C-4A28-A78F-B434A5553B3F}"/>
                  </a:ext>
                </a:extLst>
              </p:cNvPr>
              <p:cNvSpPr txBox="1"/>
              <p:nvPr/>
            </p:nvSpPr>
            <p:spPr>
              <a:xfrm>
                <a:off x="683581" y="2996940"/>
                <a:ext cx="187220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Anwendungs-</a:t>
                </a:r>
                <a:r>
                  <a:rPr lang="de-DE" sz="2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beispiele</a:t>
                </a:r>
                <a:endParaRPr lang="de-D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6E51270-A063-4C5B-B598-7C680C0B9677}"/>
              </a:ext>
            </a:extLst>
          </p:cNvPr>
          <p:cNvGrpSpPr/>
          <p:nvPr/>
        </p:nvGrpSpPr>
        <p:grpSpPr>
          <a:xfrm>
            <a:off x="6918226" y="1348645"/>
            <a:ext cx="2016224" cy="2448300"/>
            <a:chOff x="179512" y="1988840"/>
            <a:chExt cx="2016224" cy="2448300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F41F106-27F8-492D-A962-9D83A84C127F}"/>
                </a:ext>
              </a:extLst>
            </p:cNvPr>
            <p:cNvSpPr/>
            <p:nvPr/>
          </p:nvSpPr>
          <p:spPr>
            <a:xfrm>
              <a:off x="179512" y="1988840"/>
              <a:ext cx="2016224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1" name="Gruppieren 23">
              <a:extLst>
                <a:ext uri="{FF2B5EF4-FFF2-40B4-BE49-F238E27FC236}">
                  <a16:creationId xmlns:a16="http://schemas.microsoft.com/office/drawing/2014/main" id="{6C87850F-7B4D-40A4-AA7E-D139DD16DAFC}"/>
                </a:ext>
              </a:extLst>
            </p:cNvPr>
            <p:cNvGrpSpPr/>
            <p:nvPr/>
          </p:nvGrpSpPr>
          <p:grpSpPr>
            <a:xfrm>
              <a:off x="179512" y="1988840"/>
              <a:ext cx="2016224" cy="2448300"/>
              <a:chOff x="611572" y="1412759"/>
              <a:chExt cx="2016224" cy="2448300"/>
            </a:xfrm>
          </p:grpSpPr>
          <p:grpSp>
            <p:nvGrpSpPr>
              <p:cNvPr id="32" name="Gruppieren 19">
                <a:extLst>
                  <a:ext uri="{FF2B5EF4-FFF2-40B4-BE49-F238E27FC236}">
                    <a16:creationId xmlns:a16="http://schemas.microsoft.com/office/drawing/2014/main" id="{41709D27-4FC2-48C3-B098-D914900EDFA2}"/>
                  </a:ext>
                </a:extLst>
              </p:cNvPr>
              <p:cNvGrpSpPr/>
              <p:nvPr/>
            </p:nvGrpSpPr>
            <p:grpSpPr>
              <a:xfrm>
                <a:off x="611572" y="1412759"/>
                <a:ext cx="2016224" cy="2448300"/>
                <a:chOff x="323532" y="1412759"/>
                <a:chExt cx="2016224" cy="24483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4" name="Picture 2" descr="S:\MKT\03_Multimedia\_PPT\ppt_KUKA_0313\_ppt_final\Hintergrund_jgps\_Unternehmen\KUKA_Unternehmen-2.jpg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AB592156-23E2-4E1D-9E22-936038DDC5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83572" y="1412759"/>
                  <a:ext cx="1337920" cy="1415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</p:pic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0598E6AE-0AB6-41A5-8536-8888514C0754}"/>
                    </a:ext>
                  </a:extLst>
                </p:cNvPr>
                <p:cNvSpPr/>
                <p:nvPr/>
              </p:nvSpPr>
              <p:spPr>
                <a:xfrm>
                  <a:off x="323532" y="2852920"/>
                  <a:ext cx="2016224" cy="1008139"/>
                </a:xfrm>
                <a:prstGeom prst="rect">
                  <a:avLst/>
                </a:prstGeom>
                <a:solidFill>
                  <a:srgbClr val="009EE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5FF44FF-0F64-4A9F-8E5F-F2740BB75340}"/>
                  </a:ext>
                </a:extLst>
              </p:cNvPr>
              <p:cNvSpPr txBox="1"/>
              <p:nvPr/>
            </p:nvSpPr>
            <p:spPr>
              <a:xfrm>
                <a:off x="683581" y="2996940"/>
                <a:ext cx="1872208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Fräsversuch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Geeignet für die HSC/HPC-Bearbeitung </a:t>
            </a:r>
          </a:p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– da serienmäßig feingewuchtet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Wuchtgüte von G 2.5 bei 25.000 min¯¹ HSK-A63-Ausführung für hohe Drehzahlen und HPC/HSC-Bearbeitungszentren geeignet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 Optimale Eignung für HSK-Hochgeschwindigkeits-Spindeln</a:t>
            </a:r>
            <a:endParaRPr lang="de-DE" sz="1400" b="1" dirty="0">
              <a:ea typeface="ヒラギノ角ゴ Pro W3"/>
              <a:cs typeface="ヒラギノ角ゴ Pro W3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FD5FA3-A7F3-4943-BAA7-BBA01ED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118" y="1718338"/>
            <a:ext cx="2569028" cy="163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2595359-D81E-4BA3-B488-3D38C0C82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90392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7714" y="1024339"/>
            <a:ext cx="4817836" cy="3023733"/>
          </a:xfrm>
        </p:spPr>
        <p:txBody>
          <a:bodyPr>
            <a:noAutofit/>
          </a:bodyPr>
          <a:lstStyle/>
          <a:p>
            <a:pPr eaLnBrk="1" hangingPunct="1"/>
            <a:r>
              <a:rPr lang="de-DE" sz="1400" b="1" dirty="0">
                <a:ea typeface="ヒラギノ角ゴ Pro W3"/>
                <a:cs typeface="ヒラギノ角ゴ Pro W3"/>
              </a:rPr>
              <a:t>Flexible Spannbereiche durch Zwischenbüchsen</a:t>
            </a:r>
          </a:p>
          <a:p>
            <a:pPr eaLnBrk="1" hangingPunct="1"/>
            <a:endParaRPr lang="de-DE" sz="1400" b="1" dirty="0"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Mit Zwischenbüchsen unterschiedliche Schaftdurchmesser von 3 bis 32 mm mit einem Werkzeughalter spannbar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endParaRPr lang="de-DE" sz="1400" dirty="0">
              <a:ea typeface="ヒラギノ角ゴ Pro W3"/>
              <a:cs typeface="ヒラギノ角ゴ Pro W3"/>
            </a:endParaRP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Vorteil: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Reduzierung der Anschaffungskosten</a:t>
            </a:r>
          </a:p>
          <a:p>
            <a:pPr marL="742920" lvl="1" indent="-285750" eaLnBrk="1" hangingPunct="1">
              <a:buFont typeface="Symbol" panose="05050102010706020507" pitchFamily="18" charset="2"/>
              <a:buChar char="-"/>
            </a:pPr>
            <a:r>
              <a:rPr lang="de-DE" sz="1400" dirty="0">
                <a:ea typeface="ヒラギノ角ゴ Pro W3"/>
                <a:cs typeface="ヒラギノ角ゴ Pro W3"/>
              </a:rPr>
              <a:t>höhere Spannkraft bei gegebenem    Schaftdurchmesser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7E3493-CEED-4799-94EF-43F68502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463" y="824318"/>
            <a:ext cx="1984338" cy="34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4B79F156-DD79-499B-931A-0661B5E90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123833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842228D-2912-4805-AC7F-6B19202C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190" r="7683"/>
          <a:stretch>
            <a:fillRect/>
          </a:stretch>
        </p:blipFill>
        <p:spPr bwMode="auto">
          <a:xfrm>
            <a:off x="5469676" y="391886"/>
            <a:ext cx="2626574" cy="37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500" b="1" dirty="0">
                <a:ea typeface="ヒラギノ角ゴ Pro W3"/>
                <a:cs typeface="ヒラギノ角ゴ Pro W3"/>
              </a:rPr>
              <a:t>Wartungsfrei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500" b="1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Vollkommen geschlossenes System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Verhindert Eindringen von Schmutz, Kühl-/Schmierstoffen oder Spänen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Spannbereich wird nicht beschädigt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Funktion bleibt erhalten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DE" sz="1500" dirty="0">
              <a:ea typeface="ヒラギノ角ゴ Pro W3"/>
              <a:cs typeface="ヒラギノ角ゴ Pro W3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r>
              <a:rPr lang="de-DE" sz="1500" dirty="0">
                <a:ea typeface="ヒラギノ角ゴ Pro W3"/>
                <a:cs typeface="ヒラギノ角ゴ Pro W3"/>
              </a:rPr>
              <a:t>Vorteil: keine Wartung und hohe Lebensdauer</a:t>
            </a:r>
            <a:endParaRPr lang="de-DE" sz="1500" b="1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8F06987-8DAC-4E7B-9038-174C8B52D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15473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sz="1400" b="1" dirty="0">
                <a:ea typeface="ヒラギノ角ゴ Pro W3"/>
              </a:rPr>
              <a:t>Mit Feldversuchen zum Erfolg</a:t>
            </a:r>
          </a:p>
          <a:p>
            <a:pPr eaLnBrk="1" hangingPunct="1">
              <a:buFont typeface="Arial" pitchFamily="34" charset="0"/>
              <a:buNone/>
            </a:pPr>
            <a:endParaRPr lang="de-DE" sz="1400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sz="1400" b="1" dirty="0">
                <a:ea typeface="ヒラギノ角ゴ Pro W3"/>
              </a:rPr>
              <a:t>Rund 30 Anwender haben TENDO E </a:t>
            </a:r>
            <a:r>
              <a:rPr lang="de-DE" sz="1400" b="1" dirty="0" err="1">
                <a:ea typeface="ヒラギノ角ゴ Pro W3"/>
              </a:rPr>
              <a:t>compact</a:t>
            </a:r>
            <a:r>
              <a:rPr lang="de-DE" sz="1400" b="1" dirty="0">
                <a:ea typeface="ヒラギノ角ゴ Pro W3"/>
              </a:rPr>
              <a:t> vor der Markteinführung schon getestet</a:t>
            </a:r>
            <a:r>
              <a:rPr lang="de-DE" sz="1400" dirty="0">
                <a:ea typeface="ヒラギノ角ゴ Pro W3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de-DE" sz="1400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Um den Erfolg von Anfang an sicherzustellen, wurde das neue Futter vor der Markteinführung in einem Kunden-Feldversuch ausgiebigen Tests unterworfen.</a:t>
            </a:r>
          </a:p>
          <a:p>
            <a:pPr eaLnBrk="1" hangingPunct="1">
              <a:buFont typeface="Arial" pitchFamily="34" charset="0"/>
              <a:buNone/>
            </a:pPr>
            <a:endParaRPr lang="de-DE" sz="1800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endParaRPr lang="de-DE" sz="1600" b="1" dirty="0">
              <a:ea typeface="ヒラギノ角ゴ Pro W3"/>
            </a:endParaRPr>
          </a:p>
          <a:p>
            <a:endParaRPr lang="en-US" dirty="0"/>
          </a:p>
        </p:txBody>
      </p:sp>
      <p:pic>
        <p:nvPicPr>
          <p:cNvPr id="5" name="Grafik 6" descr="TENDO_E_compact_Produktbild_mit_Hintergrund.jpg">
            <a:extLst>
              <a:ext uri="{FF2B5EF4-FFF2-40B4-BE49-F238E27FC236}">
                <a16:creationId xmlns:a16="http://schemas.microsoft.com/office/drawing/2014/main" id="{5769B8E1-718A-49F3-92E8-A585D91569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371" y="391886"/>
            <a:ext cx="1876879" cy="383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1F40823-D57D-4E16-9561-48F0E2D1D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80283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>
                <a:ea typeface="+mn-ea"/>
                <a:cs typeface="+mn-cs"/>
              </a:rPr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80P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Antrieb: 12000min¯¹, 9kW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>
                <a:ea typeface="+mn-ea"/>
                <a:cs typeface="+mn-cs"/>
              </a:rPr>
              <a:t>Schnittdaten</a:t>
            </a:r>
            <a:r>
              <a:rPr lang="de-DE" sz="1400" dirty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VHM </a:t>
            </a:r>
            <a:r>
              <a:rPr lang="de-DE" sz="1400" dirty="0" err="1">
                <a:ea typeface="+mn-ea"/>
                <a:cs typeface="+mn-cs"/>
              </a:rPr>
              <a:t>Kennametal</a:t>
            </a:r>
            <a:r>
              <a:rPr lang="de-DE" sz="1400" dirty="0">
                <a:ea typeface="+mn-ea"/>
                <a:cs typeface="+mn-cs"/>
              </a:rPr>
              <a:t> ABDE2000A3AS,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3 Schneiden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Auskraglänge 53mm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480m/min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vf</a:t>
            </a:r>
            <a:r>
              <a:rPr lang="de-DE" sz="1400" dirty="0">
                <a:ea typeface="+mn-ea"/>
                <a:cs typeface="+mn-cs"/>
              </a:rPr>
              <a:t>  = 0,36mm/U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20mm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0,12 mm/Zahn</a:t>
            </a:r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5555DA-C5F8-4E9D-B71E-E4D1E9CE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428" y="1"/>
            <a:ext cx="3120571" cy="20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251201" y="1112838"/>
            <a:ext cx="3399222" cy="272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 des Kunden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Oberflächengüte verbessert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Standzeit verbessert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Geringere Werkzeugkosten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Zeitaufwand gegenüber Schrumpfen: -50%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Eindruck begeistert. Handhabung ist einfach und nicht fehleranfällig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Anwender kann sich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sehr gut im Schrupp- und Schlicht-Bereich vorstellen, wegen dem sehr hohen Haltemoment.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7112906" y="2110442"/>
            <a:ext cx="1966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Steckerflansch 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Werkstoff EN AW-6082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FEF9F7E-5B84-4379-9482-43D606A4F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45627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Heller H2000 Power Cutting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Antrieb: 10000min¯¹, 38kW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Schnittdaten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Nass-Fräsen mit VHM Horn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Einschneidiger Zirkularfräser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Auskraglänge 50mm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/>
              <a:t>n = 4000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vc</a:t>
            </a:r>
            <a:r>
              <a:rPr lang="de-DE" sz="1400" dirty="0"/>
              <a:t>  = 200m/min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vf</a:t>
            </a:r>
            <a:r>
              <a:rPr lang="de-DE" sz="1400" dirty="0"/>
              <a:t>  = 500mm/U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ap</a:t>
            </a:r>
            <a:r>
              <a:rPr lang="de-DE" sz="1400" dirty="0"/>
              <a:t> = 4mm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/>
              <a:t>ae</a:t>
            </a:r>
            <a:r>
              <a:rPr lang="de-DE" sz="1400" dirty="0"/>
              <a:t>  = 4mm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91544" y="2062782"/>
            <a:ext cx="3399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 des Kunden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Höhere Standzeiten der Werkzeuge 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Kürzere Rüstzeiten 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Handhabung, Reinigung, Zuverlässigkeit, alles sehr gut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Bevorzugter Einsatz beim Spannen aller VHM-Schäfte bei Schrupp- und Schlichtfräs-Operationen.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7112906" y="2066383"/>
            <a:ext cx="1966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</a:p>
          <a:p>
            <a:pPr>
              <a:buFont typeface="Arial" pitchFamily="34" charset="0"/>
              <a:buNone/>
            </a:pPr>
            <a:r>
              <a:rPr lang="de-DE" sz="1400" dirty="0" err="1">
                <a:solidFill>
                  <a:srgbClr val="00446B"/>
                </a:solidFill>
              </a:rPr>
              <a:t>Strangpreßgehäuse</a:t>
            </a:r>
            <a:r>
              <a:rPr lang="de-DE" sz="1400" dirty="0">
                <a:solidFill>
                  <a:srgbClr val="00446B"/>
                </a:solidFill>
              </a:rPr>
              <a:t> Werkstoff: 3.3206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BDE2CB-08F1-408A-A5C5-34769BE1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209" y="1"/>
            <a:ext cx="3397790" cy="19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92645FE-DB3A-4BC9-92B9-5C12DAF77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07810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MAKINO A55e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Antrieb: 12000min¯¹, 11kW</a:t>
            </a:r>
          </a:p>
          <a:p>
            <a:pPr fontAlgn="auto">
              <a:spcAft>
                <a:spcPts val="0"/>
              </a:spcAft>
              <a:defRPr/>
            </a:pPr>
            <a:endParaRPr lang="de-DE" sz="1400" u="sng" dirty="0"/>
          </a:p>
          <a:p>
            <a:pPr fontAlgn="auto">
              <a:spcAft>
                <a:spcPts val="0"/>
              </a:spcAft>
              <a:defRPr/>
            </a:pPr>
            <a:r>
              <a:rPr lang="de-DE" sz="1400" u="sng" dirty="0"/>
              <a:t>Schnittdaten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Nass-Fräsen mit WERNER SCHMITT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PKD Stufenbohrer, 2 Schneiden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Auskraglänge 80mm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7000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281m/min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49mm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0,132mm/Zahn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302001" y="2062782"/>
            <a:ext cx="3399222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 des Kunden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Früher mit Warmschrumpfen gearbeitet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Bearbeitungsqualität jetzt sehr gut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Bevorzugter Einsatz: Schlichten,    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Stufenbohren, Passbohrungen,                Fräsen mit hohen Drehmomenten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302001" y="1018835"/>
            <a:ext cx="2332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Gehäuse Werkstoff: AlSi9Cu3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DC0DAB9-DAF1-453B-B250-89020508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2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F8BF129-17EF-4841-88F7-C198FFB38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01907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211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MIKRON ULP 1300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Antrieb: 10000min¯¹, 58kW</a:t>
            </a:r>
          </a:p>
          <a:p>
            <a:pPr fontAlgn="auto">
              <a:spcAft>
                <a:spcPts val="0"/>
              </a:spcAft>
              <a:defRPr/>
            </a:pPr>
            <a:endParaRPr lang="de-DE" sz="1400" u="sng" dirty="0"/>
          </a:p>
          <a:p>
            <a:pPr fontAlgn="auto">
              <a:spcAft>
                <a:spcPts val="0"/>
              </a:spcAft>
              <a:defRPr/>
            </a:pPr>
            <a:r>
              <a:rPr lang="de-DE" sz="1400" u="sng" dirty="0"/>
              <a:t>Schnittdaten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Nass-Fräsen mit Garant VHM Torus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Fräser D10, 4 Schneiden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Auskraglänge 30mm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4700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150m/min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0,288mm/U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12mm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2,5mm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0,072mm/Zahn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120571" y="1852325"/>
            <a:ext cx="3689509" cy="129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Sehr guter Rundlauf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Gutes </a:t>
            </a:r>
            <a:r>
              <a:rPr lang="de-DE" sz="1400" dirty="0" err="1">
                <a:solidFill>
                  <a:srgbClr val="00446B"/>
                </a:solidFill>
              </a:rPr>
              <a:t>Fräsbild</a:t>
            </a:r>
            <a:r>
              <a:rPr lang="de-DE" sz="1400" dirty="0">
                <a:solidFill>
                  <a:srgbClr val="00446B"/>
                </a:solidFill>
              </a:rPr>
              <a:t>, keine Vibrationen </a:t>
            </a:r>
          </a:p>
          <a:p>
            <a:pPr>
              <a:spcBef>
                <a:spcPct val="20000"/>
              </a:spcBef>
              <a:defRPr/>
            </a:pPr>
            <a:r>
              <a:rPr lang="de-DE" sz="1400" dirty="0">
                <a:solidFill>
                  <a:srgbClr val="00446B"/>
                </a:solidFill>
              </a:rPr>
              <a:t>- Im Vergleich zu Weldon Aufnahmen hat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einen deutlich ruhigeren Lauf.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120571" y="821139"/>
            <a:ext cx="2442778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e-DE" sz="1400" dirty="0">
                <a:solidFill>
                  <a:srgbClr val="00446B"/>
                </a:solidFill>
              </a:rPr>
              <a:t>Werkstoff: Aluminium En5083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995582-58F0-4FC5-B2B4-EC177B50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571" y="2263"/>
            <a:ext cx="2969279" cy="241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9EF2E55-C47A-45A5-A4B0-6E6CF894FD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17085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07707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Deckel-Maho DMU100 Monoblock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Antrieb: 12000min¯¹, 28kW</a:t>
            </a:r>
          </a:p>
          <a:p>
            <a:pPr fontAlgn="auto">
              <a:spcAft>
                <a:spcPts val="0"/>
              </a:spcAft>
              <a:defRPr/>
            </a:pPr>
            <a:endParaRPr lang="de-DE" sz="1400" u="sng" dirty="0"/>
          </a:p>
          <a:p>
            <a:pPr fontAlgn="auto">
              <a:spcAft>
                <a:spcPts val="0"/>
              </a:spcAft>
              <a:defRPr/>
            </a:pPr>
            <a:r>
              <a:rPr lang="de-DE" sz="1400" u="sng" dirty="0"/>
              <a:t>Schnittdaten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Nass-Fräsen, ISCAR Wendeschneideplatten        Schaftfräser, 3 Schneiden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Auskraglänge 55mm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7900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500m/min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0,42mm/U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16mm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3mm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0,14mm/Zahn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468915" y="1789154"/>
            <a:ext cx="316411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Sehr genauer Rundlauf 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Verglichen mit Weldon                               Aufnahmen erhöht sich die                                 Standzeit der    Werkzeuge mit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um 30 bis 35 Prozent! 	</a:t>
            </a:r>
          </a:p>
          <a:p>
            <a:pPr>
              <a:spcBef>
                <a:spcPct val="20000"/>
              </a:spcBef>
              <a:defRPr/>
            </a:pPr>
            <a:endParaRPr lang="de-DE" sz="1400" dirty="0">
              <a:solidFill>
                <a:srgbClr val="00446B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468915" y="807707"/>
            <a:ext cx="244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Werkstoff: Aluminium En5083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493091C-E908-434E-8483-223B4D16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056" y="1"/>
            <a:ext cx="3243943" cy="24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517C513-5594-4A8F-8B57-DB751FE04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143602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07707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125P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Antrieb: 18000min¯¹, 30kW</a:t>
            </a:r>
          </a:p>
          <a:p>
            <a:pPr fontAlgn="auto">
              <a:spcAft>
                <a:spcPts val="0"/>
              </a:spcAft>
              <a:defRPr/>
            </a:pPr>
            <a:endParaRPr lang="de-DE" sz="1400" u="sng" dirty="0"/>
          </a:p>
          <a:p>
            <a:pPr fontAlgn="auto">
              <a:spcAft>
                <a:spcPts val="0"/>
              </a:spcAft>
              <a:defRPr/>
            </a:pPr>
            <a:r>
              <a:rPr lang="de-DE" sz="1400" u="sng" dirty="0"/>
              <a:t>Schnittdaten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Trocken-Fräsen mit Hoffmann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VHM Garant HPC, 6 Schneiden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Auskraglänge 50mm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4500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vc</a:t>
            </a:r>
            <a:r>
              <a:rPr lang="de-DE" sz="1400" dirty="0">
                <a:ea typeface="+mn-ea"/>
                <a:cs typeface="+mn-cs"/>
              </a:rPr>
              <a:t>  = 170m/min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vf</a:t>
            </a:r>
            <a:r>
              <a:rPr lang="de-DE" sz="1400" dirty="0">
                <a:ea typeface="+mn-ea"/>
                <a:cs typeface="+mn-cs"/>
              </a:rPr>
              <a:t>  = 950mm/min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20mm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0,4mm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fz</a:t>
            </a:r>
            <a:r>
              <a:rPr lang="de-DE" sz="1400" dirty="0">
                <a:ea typeface="+mn-ea"/>
                <a:cs typeface="+mn-cs"/>
              </a:rPr>
              <a:t>  = 0,035mm/Zahn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20547" y="1786169"/>
            <a:ext cx="3164114" cy="185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400" u="sng" dirty="0">
                <a:solidFill>
                  <a:srgbClr val="00446B"/>
                </a:solidFill>
              </a:rPr>
              <a:t>Ergebnis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Für TENDO E </a:t>
            </a:r>
            <a:r>
              <a:rPr lang="de-DE" sz="1400" dirty="0" err="1">
                <a:solidFill>
                  <a:srgbClr val="00446B"/>
                </a:solidFill>
              </a:rPr>
              <a:t>compact</a:t>
            </a:r>
            <a:r>
              <a:rPr lang="de-DE" sz="1400" dirty="0">
                <a:solidFill>
                  <a:srgbClr val="00446B"/>
                </a:solidFill>
              </a:rPr>
              <a:t> ohne erkennbare Probleme 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Die Zustellung war für den Fräser etwas zu viel, Schneiden sind ausgebrochen. Der Werkzeughalter hätte aber sogar noch mehr Zustellung vertragen können!</a:t>
            </a:r>
          </a:p>
          <a:p>
            <a:pPr>
              <a:spcBef>
                <a:spcPct val="20000"/>
              </a:spcBef>
              <a:defRPr/>
            </a:pPr>
            <a:endParaRPr lang="de-DE" sz="1400" dirty="0">
              <a:solidFill>
                <a:srgbClr val="00446B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020547" y="804722"/>
            <a:ext cx="2442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Werkstoff: 1.2343 / 52 HRC (Hartfräsen!)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35AEE7C-C449-4749-A1D9-EA4D19B0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454" y="1"/>
            <a:ext cx="3020545" cy="20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9FD76B5-CB90-4E6A-A12E-51A6B286F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250133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E8255F9-37CB-404C-B47C-263ABCEA8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6"/>
          <a:stretch/>
        </p:blipFill>
        <p:spPr>
          <a:xfrm>
            <a:off x="5407815" y="0"/>
            <a:ext cx="3736185" cy="44486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F8AAAB-AECB-40A7-B6F0-142024B8B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63" b="49084"/>
          <a:stretch/>
        </p:blipFill>
        <p:spPr>
          <a:xfrm>
            <a:off x="0" y="0"/>
            <a:ext cx="5479548" cy="444862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35B959-39D3-452B-A7DF-5C12D8433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67C85C-4F33-42D9-B3D8-FB9CE90C9907}"/>
              </a:ext>
            </a:extLst>
          </p:cNvPr>
          <p:cNvSpPr txBox="1"/>
          <p:nvPr/>
        </p:nvSpPr>
        <p:spPr>
          <a:xfrm>
            <a:off x="569686" y="2015014"/>
            <a:ext cx="4728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Jeder Zerspanung gewachsen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84A7-491C-490C-A23D-34E5CAD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Feldversuche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A27B8-D706-48A0-9B87-F47677BE7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000" y="1024339"/>
            <a:ext cx="4374000" cy="2854325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u="sng" dirty="0"/>
              <a:t>Maschine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DMG DMU 80E 	</a:t>
            </a:r>
          </a:p>
          <a:p>
            <a:pPr fontAlgn="auto">
              <a:spcAft>
                <a:spcPts val="0"/>
              </a:spcAft>
              <a:defRPr/>
            </a:pPr>
            <a:endParaRPr lang="de-DE" sz="1400" u="sng" dirty="0"/>
          </a:p>
          <a:p>
            <a:pPr fontAlgn="auto">
              <a:spcAft>
                <a:spcPts val="0"/>
              </a:spcAft>
              <a:defRPr/>
            </a:pPr>
            <a:r>
              <a:rPr lang="de-DE" sz="1400" u="sng" dirty="0"/>
              <a:t>Schnittdaten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Ingersoll VHM D=16 4xD TIALN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n = 1700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v = 80 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>
                <a:ea typeface="+mn-ea"/>
                <a:cs typeface="+mn-cs"/>
              </a:rPr>
              <a:t>f = 650mm/min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ae</a:t>
            </a:r>
            <a:r>
              <a:rPr lang="de-DE" sz="1400" dirty="0">
                <a:ea typeface="+mn-ea"/>
                <a:cs typeface="+mn-cs"/>
              </a:rPr>
              <a:t> = 3 bis 12mm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400" dirty="0" err="1">
                <a:ea typeface="+mn-ea"/>
                <a:cs typeface="+mn-cs"/>
              </a:rPr>
              <a:t>ap</a:t>
            </a:r>
            <a:r>
              <a:rPr lang="de-DE" sz="1400" dirty="0">
                <a:ea typeface="+mn-ea"/>
                <a:cs typeface="+mn-cs"/>
              </a:rPr>
              <a:t> =  16mm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9DEB6-3290-41DA-A2E7-B8A2812FFF1B}"/>
              </a:ext>
            </a:extLst>
          </p:cNvPr>
          <p:cNvSpPr txBox="1"/>
          <p:nvPr/>
        </p:nvSpPr>
        <p:spPr>
          <a:xfrm>
            <a:off x="3008997" y="2002801"/>
            <a:ext cx="35253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Ergebnis</a:t>
            </a:r>
            <a:r>
              <a:rPr lang="de-DE" sz="1400" b="1" dirty="0">
                <a:solidFill>
                  <a:schemeClr val="bg1"/>
                </a:solidFill>
                <a:latin typeface="Calibri" pitchFamily="34" charset="0"/>
              </a:rPr>
              <a:t> –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Die Zerspanung ist, im Gegensatz zu einem</a:t>
            </a: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Schlichtfräser der in einem Spannzangenfutter aufgenommen ist und geringerer Schnittkräfte hat, super ruhig! </a:t>
            </a:r>
          </a:p>
          <a:p>
            <a:pPr>
              <a:buFont typeface="Arial" pitchFamily="34" charset="0"/>
              <a:buNone/>
            </a:pP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- Siehe auch Anwenderbericht Firma WKL!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7259FA-3AED-401E-9631-0DFF1E2CC66F}"/>
              </a:ext>
            </a:extLst>
          </p:cNvPr>
          <p:cNvSpPr txBox="1"/>
          <p:nvPr/>
        </p:nvSpPr>
        <p:spPr>
          <a:xfrm>
            <a:off x="3008997" y="1021354"/>
            <a:ext cx="244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400" u="sng" dirty="0">
                <a:solidFill>
                  <a:srgbClr val="00446B"/>
                </a:solidFill>
              </a:rPr>
              <a:t>Werkstück</a:t>
            </a:r>
            <a:endParaRPr lang="de-DE" sz="1400" dirty="0">
              <a:solidFill>
                <a:srgbClr val="00446B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Werkstoff: 1.2767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0E2851-A818-4062-9E4E-5523B25F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256" y="0"/>
            <a:ext cx="2786743" cy="20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ACAB592-B460-4B02-ADC0-F485F0CD7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416216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r>
              <a:rPr lang="de-DE" dirty="0"/>
              <a:t>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871197"/>
            <a:ext cx="8324850" cy="312533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dirty="0">
                <a:ea typeface="ヒラギノ角ゴ Pro W3"/>
              </a:rPr>
              <a:t>Härtetests in der Praxis überraschen Profis </a:t>
            </a:r>
          </a:p>
          <a:p>
            <a:pPr eaLnBrk="1" hangingPunct="1"/>
            <a:endParaRPr lang="de-DE" sz="1400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„Solche Haltekräfte hätte ich einem Hydro-Dehnspannfutter nie zugetraut. Da zieht sich bei der Bearbeitung nichts raus, das neue Hydro-Dehnspannfutter hält.“ </a:t>
            </a: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(Jörg Kleemann, Geschäftsführer der WKL NC-Technik GmbH, Bad Salzuflen)</a:t>
            </a:r>
          </a:p>
          <a:p>
            <a:pPr eaLnBrk="1" hangingPunct="1">
              <a:buFont typeface="Arial" pitchFamily="34" charset="0"/>
              <a:buNone/>
            </a:pPr>
            <a:endParaRPr lang="de-DE" sz="1400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„Beim Schruppen schluckt </a:t>
            </a:r>
            <a:r>
              <a:rPr lang="pt-BR" sz="1400" dirty="0">
                <a:ea typeface="ヒラギノ角ゴ Pro W3"/>
              </a:rPr>
              <a:t>TENDO E compact die Vibrationen. </a:t>
            </a:r>
            <a:r>
              <a:rPr lang="de-DE" sz="1400" dirty="0">
                <a:ea typeface="ヒラギノ角ゴ Pro W3"/>
              </a:rPr>
              <a:t>Früher hätte man sich gefreut, wenn man so hätte schruppen können.“</a:t>
            </a: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(Anton Schönfelder, Geschäftsführer der SLZ Maschinenbau GmbH, Hanau)</a:t>
            </a:r>
          </a:p>
          <a:p>
            <a:pPr eaLnBrk="1" hangingPunct="1">
              <a:buFont typeface="Arial" pitchFamily="34" charset="0"/>
              <a:buNone/>
            </a:pPr>
            <a:endParaRPr lang="de-DE" sz="1400" b="1" dirty="0"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„Verglichen mit Weldon erhöht sich die Standzeit der Werkzeuge mit TENDO E </a:t>
            </a:r>
            <a:r>
              <a:rPr lang="de-DE" sz="1400" dirty="0" err="1">
                <a:ea typeface="ヒラギノ角ゴ Pro W3"/>
              </a:rPr>
              <a:t>compact</a:t>
            </a:r>
            <a:r>
              <a:rPr lang="de-DE" sz="1400" dirty="0">
                <a:ea typeface="ヒラギノ角ゴ Pro W3"/>
              </a:rPr>
              <a:t> sicherlich um 30 bis 35 Prozent. Besonders interessant ist die hohe Spannkraft.“</a:t>
            </a:r>
          </a:p>
          <a:p>
            <a:pPr eaLnBrk="1" hangingPunct="1">
              <a:buFont typeface="Arial" pitchFamily="34" charset="0"/>
              <a:buNone/>
            </a:pPr>
            <a:r>
              <a:rPr lang="de-DE" sz="1400" dirty="0">
                <a:ea typeface="ヒラギノ角ゴ Pro W3"/>
              </a:rPr>
              <a:t>(Raimund </a:t>
            </a:r>
            <a:r>
              <a:rPr lang="de-DE" sz="1400" dirty="0" err="1">
                <a:ea typeface="ヒラギノ角ゴ Pro W3"/>
              </a:rPr>
              <a:t>Dinyer</a:t>
            </a:r>
            <a:r>
              <a:rPr lang="de-DE" sz="1400" dirty="0">
                <a:ea typeface="ヒラギノ角ゴ Pro W3"/>
              </a:rPr>
              <a:t>, Projektleiter und Andreas Scheuermann, Zerspanungsmechaniker, </a:t>
            </a:r>
            <a:r>
              <a:rPr lang="en-US" sz="1400" dirty="0" err="1">
                <a:ea typeface="ヒラギノ角ゴ Pro W3"/>
              </a:rPr>
              <a:t>invenio</a:t>
            </a:r>
            <a:r>
              <a:rPr lang="en-US" sz="1400" dirty="0">
                <a:ea typeface="ヒラギノ角ゴ Pro W3"/>
              </a:rPr>
              <a:t> GmbH Engineering Services, Nauheim)</a:t>
            </a:r>
            <a:endParaRPr lang="de-DE" sz="1400" b="1" dirty="0">
              <a:ea typeface="ヒラギノ角ゴ Pro W3"/>
            </a:endParaRP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8BD4FE65-9F4A-41A0-8653-CF77640D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0"/>
          <a:stretch/>
        </p:blipFill>
        <p:spPr>
          <a:xfrm>
            <a:off x="0" y="0"/>
            <a:ext cx="9144000" cy="473868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35B959-39D3-452B-A7DF-5C12D8433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67C85C-4F33-42D9-B3D8-FB9CE90C9907}"/>
              </a:ext>
            </a:extLst>
          </p:cNvPr>
          <p:cNvSpPr txBox="1"/>
          <p:nvPr/>
        </p:nvSpPr>
        <p:spPr>
          <a:xfrm>
            <a:off x="562428" y="2015402"/>
            <a:ext cx="4728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Kürzere Bearbeitungszeiten. </a:t>
            </a:r>
          </a:p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Schnellere Amortisation.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12" descr="M:\0_PM Spanntechnik\20_AZUBI_PM\S.Günar\TENDO E compact 16 mm_ppt.jpg">
            <a:extLst>
              <a:ext uri="{FF2B5EF4-FFF2-40B4-BE49-F238E27FC236}">
                <a16:creationId xmlns:a16="http://schemas.microsoft.com/office/drawing/2014/main" id="{7B81A0E6-55C8-40F1-B19D-1CD408CA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0" t="3460"/>
          <a:stretch>
            <a:fillRect/>
          </a:stretch>
        </p:blipFill>
        <p:spPr bwMode="auto">
          <a:xfrm>
            <a:off x="6255493" y="592339"/>
            <a:ext cx="2236217" cy="3958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3" name="Titel 2">
            <a:extLst>
              <a:ext uri="{FF2B5EF4-FFF2-40B4-BE49-F238E27FC236}">
                <a16:creationId xmlns:a16="http://schemas.microsoft.com/office/drawing/2014/main" id="{5C8191D5-BB5B-4CE7-A449-3BB5D700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ea typeface="ヒラギノ角ゴ Pro W3"/>
              </a:rPr>
              <a:t>TENDO E </a:t>
            </a:r>
            <a:r>
              <a:rPr lang="de-DE" dirty="0" err="1">
                <a:solidFill>
                  <a:schemeClr val="bg1"/>
                </a:solidFill>
                <a:ea typeface="ヒラギノ角ゴ Pro W3"/>
              </a:rPr>
              <a:t>compact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25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C343-8A0C-4839-A818-A10FBC1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88F64-BA7C-49A4-9BC5-AD2C920C4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06001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defRPr/>
            </a:pPr>
            <a:r>
              <a:rPr lang="de-DE" sz="1400" b="1" dirty="0"/>
              <a:t>Die 7 Volltreffer mit TENDO E </a:t>
            </a:r>
            <a:r>
              <a:rPr lang="de-DE" sz="1400" b="1" dirty="0" err="1"/>
              <a:t>compact</a:t>
            </a:r>
            <a:r>
              <a:rPr lang="de-DE" sz="1400" b="1" dirty="0"/>
              <a:t>:</a:t>
            </a:r>
          </a:p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defRPr/>
            </a:pPr>
            <a:r>
              <a:rPr lang="de-DE" sz="1400" dirty="0"/>
              <a:t>1:0	Das Drehmoment-Monster – Bis zu 60 % größere Drehmomente</a:t>
            </a:r>
          </a:p>
          <a:p>
            <a:pPr>
              <a:defRPr/>
            </a:pPr>
            <a:r>
              <a:rPr lang="de-DE" sz="1400" dirty="0"/>
              <a:t>	als handelsübliche Hydro-Dehnspannfutter.</a:t>
            </a:r>
          </a:p>
          <a:p>
            <a:pPr>
              <a:defRPr/>
            </a:pPr>
            <a:r>
              <a:rPr lang="de-DE" sz="1400" dirty="0"/>
              <a:t>	(Bei Ø 16 bis 700 </a:t>
            </a:r>
            <a:r>
              <a:rPr lang="de-DE" sz="1400" dirty="0" err="1"/>
              <a:t>Nm</a:t>
            </a:r>
            <a:r>
              <a:rPr lang="de-DE" sz="1400" dirty="0"/>
              <a:t> bei trockenem, bis 350 </a:t>
            </a:r>
            <a:r>
              <a:rPr lang="de-DE" sz="1400" dirty="0" err="1"/>
              <a:t>Nm</a:t>
            </a:r>
            <a:r>
              <a:rPr lang="de-DE" sz="1400" dirty="0"/>
              <a:t> bei öligem </a:t>
            </a:r>
            <a:r>
              <a:rPr lang="de-DE" sz="1400" dirty="0" err="1"/>
              <a:t>Werkzeugschaft</a:t>
            </a:r>
            <a:r>
              <a:rPr lang="de-DE" sz="1400" dirty="0"/>
              <a:t>)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2:0	Der Präzisionsgarant – Mehr als 70 % besserer Rundlauf als ER-Spannzangen.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3:0	Der Dauerläufer – Bis zu 40 % mehr Volumenzerspanung möglich,</a:t>
            </a:r>
          </a:p>
          <a:p>
            <a:pPr>
              <a:defRPr/>
            </a:pPr>
            <a:r>
              <a:rPr lang="de-DE" sz="1400" dirty="0"/>
              <a:t>	bevor das Werkzeug nachgeschliffen werden muss.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CF8342-D8B6-4EC6-8BDD-4DC1BEB31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5" name="Picture 4" descr="http://www.schunk.int/pimexport/IM0012326.jpg">
            <a:extLst>
              <a:ext uri="{FF2B5EF4-FFF2-40B4-BE49-F238E27FC236}">
                <a16:creationId xmlns:a16="http://schemas.microsoft.com/office/drawing/2014/main" id="{779131B9-74F8-4A04-8F45-78EBF18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74568" y="214974"/>
            <a:ext cx="3023071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:\0_PM Spanntechnik\20_AZUBI_PM\S.Günar\TENDO E compact 16 mm_ppt.jpg">
            <a:extLst>
              <a:ext uri="{FF2B5EF4-FFF2-40B4-BE49-F238E27FC236}">
                <a16:creationId xmlns:a16="http://schemas.microsoft.com/office/drawing/2014/main" id="{C1E2A0C8-75E4-4654-8DB5-445A4065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0" t="3460"/>
          <a:stretch>
            <a:fillRect/>
          </a:stretch>
        </p:blipFill>
        <p:spPr bwMode="auto">
          <a:xfrm>
            <a:off x="6815345" y="1638787"/>
            <a:ext cx="1564686" cy="276961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83E191-68BA-4301-95EF-E5AEC5AE43D3}"/>
              </a:ext>
            </a:extLst>
          </p:cNvPr>
          <p:cNvSpPr/>
          <p:nvPr/>
        </p:nvSpPr>
        <p:spPr>
          <a:xfrm>
            <a:off x="251602" y="810337"/>
            <a:ext cx="26340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446B"/>
                </a:solidFill>
                <a:latin typeface="+mn-lt"/>
              </a:rPr>
              <a:t>BT 30* Ø 12 und Ø 20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000" b="1" dirty="0">
                <a:solidFill>
                  <a:srgbClr val="00446B"/>
                </a:solidFill>
                <a:latin typeface="+mn-lt"/>
              </a:rPr>
              <a:t>*Kühlmittelzufuhr gemäß DIN 69871 AD</a:t>
            </a:r>
          </a:p>
        </p:txBody>
      </p:sp>
    </p:spTree>
    <p:extLst>
      <p:ext uri="{BB962C8B-B14F-4D97-AF65-F5344CB8AC3E}">
        <p14:creationId xmlns:p14="http://schemas.microsoft.com/office/powerpoint/2010/main" val="1091235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C343-8A0C-4839-A818-A10FBC1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88F64-BA7C-49A4-9BC5-AD2C920C4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06001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buFont typeface="Arial" pitchFamily="34" charset="0"/>
              <a:buNone/>
              <a:defRPr/>
            </a:pPr>
            <a:endParaRPr lang="de-DE" sz="1400" b="1" dirty="0"/>
          </a:p>
          <a:p>
            <a:pPr>
              <a:defRPr/>
            </a:pPr>
            <a:r>
              <a:rPr lang="de-DE" sz="1400" b="1" dirty="0"/>
              <a:t>Die 7 Volltreffer mit TENDO E </a:t>
            </a:r>
            <a:r>
              <a:rPr lang="de-DE" sz="1400" b="1" dirty="0" err="1"/>
              <a:t>compact</a:t>
            </a:r>
            <a:r>
              <a:rPr lang="de-DE" sz="1400" b="1" dirty="0"/>
              <a:t>:</a:t>
            </a:r>
          </a:p>
          <a:p>
            <a:pPr>
              <a:buFont typeface="Arial" pitchFamily="34" charset="0"/>
              <a:buNone/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4:0	Der Intelligentere – Bis zu 40 % längere Standzeit durch Öl-Stoßdämpfer-Effekt.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5:0	Genial einfach - genial effizient! Bis zu 80 % schnelleres Wechseln des Werkzeuges.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6:0	Das Preiswunder – Bis zu </a:t>
            </a:r>
            <a:r>
              <a:rPr lang="de-DE" sz="1400" dirty="0" err="1"/>
              <a:t>zu</a:t>
            </a:r>
            <a:r>
              <a:rPr lang="de-DE" sz="1400" dirty="0"/>
              <a:t> 65 % Beschaffungskosten-Ersparnis!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7:0	Der Perfektionist – Fast 100 % reproduzierbarer Werkzeugwechsel  &lt;0,003mm.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CF8342-D8B6-4EC6-8BDD-4DC1BEB31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5" name="Picture 4" descr="http://www.schunk.int/pimexport/IM0012326.jpg">
            <a:extLst>
              <a:ext uri="{FF2B5EF4-FFF2-40B4-BE49-F238E27FC236}">
                <a16:creationId xmlns:a16="http://schemas.microsoft.com/office/drawing/2014/main" id="{779131B9-74F8-4A04-8F45-78EBF18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74568" y="214974"/>
            <a:ext cx="3023071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:\0_PM Spanntechnik\20_AZUBI_PM\S.Günar\TENDO E compact 16 mm_ppt.jpg">
            <a:extLst>
              <a:ext uri="{FF2B5EF4-FFF2-40B4-BE49-F238E27FC236}">
                <a16:creationId xmlns:a16="http://schemas.microsoft.com/office/drawing/2014/main" id="{C1E2A0C8-75E4-4654-8DB5-445A4065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20" t="3460"/>
          <a:stretch>
            <a:fillRect/>
          </a:stretch>
        </p:blipFill>
        <p:spPr bwMode="auto">
          <a:xfrm>
            <a:off x="6815345" y="1638787"/>
            <a:ext cx="1564686" cy="276961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83E191-68BA-4301-95EF-E5AEC5AE43D3}"/>
              </a:ext>
            </a:extLst>
          </p:cNvPr>
          <p:cNvSpPr/>
          <p:nvPr/>
        </p:nvSpPr>
        <p:spPr>
          <a:xfrm>
            <a:off x="251602" y="810337"/>
            <a:ext cx="26340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446B"/>
                </a:solidFill>
                <a:latin typeface="+mn-lt"/>
              </a:rPr>
              <a:t>BT 30* Ø 12 und Ø 20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1000" b="1" dirty="0">
                <a:solidFill>
                  <a:srgbClr val="00446B"/>
                </a:solidFill>
                <a:latin typeface="+mn-lt"/>
              </a:rPr>
              <a:t>*Kühlmittelzufuhr gemäß DIN 69871 AD</a:t>
            </a:r>
          </a:p>
        </p:txBody>
      </p:sp>
    </p:spTree>
    <p:extLst>
      <p:ext uri="{BB962C8B-B14F-4D97-AF65-F5344CB8AC3E}">
        <p14:creationId xmlns:p14="http://schemas.microsoft.com/office/powerpoint/2010/main" val="1787283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184D4-A316-4DEE-9902-D395A84A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endParaRPr lang="en-US" dirty="0"/>
          </a:p>
        </p:txBody>
      </p:sp>
      <p:pic>
        <p:nvPicPr>
          <p:cNvPr id="5" name="Picture 14" descr="http://www.schunk.int/pimexport/IM0009908.jpg">
            <a:extLst>
              <a:ext uri="{FF2B5EF4-FFF2-40B4-BE49-F238E27FC236}">
                <a16:creationId xmlns:a16="http://schemas.microsoft.com/office/drawing/2014/main" id="{636D698F-9156-4CA8-A074-96732FBF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28" y="1633142"/>
            <a:ext cx="3558965" cy="26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chunk.int/pimexport/IM0011059.jpg">
            <a:extLst>
              <a:ext uri="{FF2B5EF4-FFF2-40B4-BE49-F238E27FC236}">
                <a16:creationId xmlns:a16="http://schemas.microsoft.com/office/drawing/2014/main" id="{8E4F68BA-00F4-49EF-B22B-D5F6DD6F7E66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879" y="1633142"/>
            <a:ext cx="3940458" cy="26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17D8AA-E57F-487F-9BF0-9E371E47EB9A}"/>
              </a:ext>
            </a:extLst>
          </p:cNvPr>
          <p:cNvSpPr txBox="1"/>
          <p:nvPr/>
        </p:nvSpPr>
        <p:spPr>
          <a:xfrm>
            <a:off x="243503" y="959409"/>
            <a:ext cx="8656994" cy="59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sz="1400" b="1" dirty="0">
                <a:solidFill>
                  <a:srgbClr val="00446B"/>
                </a:solidFill>
              </a:rPr>
              <a:t>Weitere TENDO E </a:t>
            </a:r>
            <a:r>
              <a:rPr lang="de-DE" sz="1400" b="1" dirty="0" err="1">
                <a:solidFill>
                  <a:srgbClr val="00446B"/>
                </a:solidFill>
              </a:rPr>
              <a:t>compact</a:t>
            </a:r>
            <a:r>
              <a:rPr lang="de-DE" sz="1400" b="1" dirty="0">
                <a:solidFill>
                  <a:srgbClr val="00446B"/>
                </a:solidFill>
              </a:rPr>
              <a:t> Varianten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de-DE" sz="1400" dirty="0">
                <a:solidFill>
                  <a:srgbClr val="00446B"/>
                </a:solidFill>
              </a:rPr>
              <a:t>HSK-A 63 Ø 12 und Ø 20, SK 40 / BT 40 Ø 12 und Ø 20, HSK-A 100 Ø 20 und Ø 32, sowie SK 50 / BT 50 / Ø 20 und Ø 32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5434441-D9E5-4014-BD8C-74A2B8742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1406441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Werkzeughaltersysteme - Produktübersicht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41103E-3EBF-41C0-87CC-174FFBC0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7" y="747982"/>
            <a:ext cx="6683345" cy="364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A7258D2C-59B3-4F53-B594-AD5D66D9C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5" r="51790" b="51146"/>
          <a:stretch/>
        </p:blipFill>
        <p:spPr>
          <a:xfrm>
            <a:off x="919051" y="1222569"/>
            <a:ext cx="3086100" cy="26983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8BE358-1C6F-4B54-B1A4-7A59095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ABDA88-5314-464B-929C-6BC699547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  <p:pic>
        <p:nvPicPr>
          <p:cNvPr id="5" name="Picture 4" descr="I:\Users\Daniel\Desktop\DMG\WZH_Bilder\The_Original_bearbeitet-2.png">
            <a:extLst>
              <a:ext uri="{FF2B5EF4-FFF2-40B4-BE49-F238E27FC236}">
                <a16:creationId xmlns:a16="http://schemas.microsoft.com/office/drawing/2014/main" id="{3B443178-5673-4829-8D06-202B676E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0" y="1545642"/>
            <a:ext cx="2707821" cy="20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hunk.int/pimexport/IM0004268.jpg">
            <a:extLst>
              <a:ext uri="{FF2B5EF4-FFF2-40B4-BE49-F238E27FC236}">
                <a16:creationId xmlns:a16="http://schemas.microsoft.com/office/drawing/2014/main" id="{1BD97E88-A4CC-4EFD-B0E8-135FB977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177" y="535950"/>
            <a:ext cx="1907264" cy="38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www.schunk.int/pimexport/IM0012499.jpg">
            <a:extLst>
              <a:ext uri="{FF2B5EF4-FFF2-40B4-BE49-F238E27FC236}">
                <a16:creationId xmlns:a16="http://schemas.microsoft.com/office/drawing/2014/main" id="{80594256-8DFC-4522-A841-154CD98C3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2936" b="14476"/>
          <a:stretch/>
        </p:blipFill>
        <p:spPr bwMode="auto">
          <a:xfrm>
            <a:off x="0" y="0"/>
            <a:ext cx="9144000" cy="44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8BE358-1C6F-4B54-B1A4-7A59095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ABDA88-5314-464B-929C-6BC699547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02412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E0374-3430-4188-9B56-E3CB1D5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ヒラギノ角ゴ Pro W3"/>
              </a:rPr>
              <a:t>TENDO E </a:t>
            </a:r>
            <a:r>
              <a:rPr lang="de-DE" dirty="0" err="1">
                <a:ea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8BA0B6-B59F-4D43-AAF5-8E5A0E3B0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de-DE" b="1" dirty="0"/>
              <a:t>Robuster! Mit Drehmoment bis zu 900 </a:t>
            </a:r>
            <a:r>
              <a:rPr lang="de-DE" b="1" dirty="0" err="1"/>
              <a:t>Nm</a:t>
            </a:r>
            <a:r>
              <a:rPr lang="de-DE" b="1" dirty="0"/>
              <a:t> (Ø 20 mm), 2000 </a:t>
            </a:r>
            <a:r>
              <a:rPr lang="de-DE" b="1" dirty="0" err="1"/>
              <a:t>Nm</a:t>
            </a:r>
            <a:r>
              <a:rPr lang="de-DE" b="1" dirty="0"/>
              <a:t> (Ø32mm)</a:t>
            </a:r>
          </a:p>
          <a:p>
            <a:pPr eaLnBrk="1" hangingPunct="1">
              <a:buFont typeface="Arial" pitchFamily="34" charset="0"/>
              <a:buNone/>
            </a:pPr>
            <a:r>
              <a:rPr lang="de-DE" b="1" dirty="0"/>
              <a:t>für Volumenzerspanung, Bohren, Reiben und Gewinden!</a:t>
            </a:r>
          </a:p>
          <a:p>
            <a:pPr eaLnBrk="1" hangingPunct="1">
              <a:buFont typeface="Arial" pitchFamily="34" charset="0"/>
              <a:buNone/>
            </a:pPr>
            <a:endParaRPr lang="de-DE" dirty="0"/>
          </a:p>
          <a:p>
            <a:pPr eaLnBrk="1" hangingPunct="1">
              <a:buFont typeface="Arial" pitchFamily="34" charset="0"/>
              <a:buNone/>
            </a:pPr>
            <a:r>
              <a:rPr lang="de-DE" b="1" dirty="0"/>
              <a:t>Starke Performance bei:</a:t>
            </a:r>
          </a:p>
          <a:p>
            <a:pPr eaLnBrk="1" hangingPunct="1">
              <a:buFontTx/>
              <a:buChar char="-"/>
            </a:pPr>
            <a:r>
              <a:rPr lang="de-DE" dirty="0"/>
              <a:t>Drehmomentübertragung  –  für höchste Volumenzerspanung </a:t>
            </a:r>
          </a:p>
          <a:p>
            <a:pPr eaLnBrk="1" hangingPunct="1">
              <a:buFontTx/>
              <a:buChar char="-"/>
            </a:pPr>
            <a:r>
              <a:rPr lang="de-DE" dirty="0"/>
              <a:t>Dämpfungseigenschaften  – für beste Werkstückoberflächen</a:t>
            </a:r>
          </a:p>
          <a:p>
            <a:pPr eaLnBrk="1" hangingPunct="1">
              <a:buFontTx/>
              <a:buChar char="-"/>
            </a:pPr>
            <a:r>
              <a:rPr lang="de-DE" dirty="0"/>
              <a:t>Hohe Radialsteifigkeit – für beste Formgenauigkeit</a:t>
            </a:r>
          </a:p>
          <a:p>
            <a:pPr eaLnBrk="1" hangingPunct="1">
              <a:buFontTx/>
              <a:buChar char="-"/>
            </a:pPr>
            <a:r>
              <a:rPr lang="de-DE" dirty="0"/>
              <a:t>Rundlaufgenauigkeit – für höherer Standzeiten des Werkzeuges</a:t>
            </a:r>
          </a:p>
          <a:p>
            <a:pPr eaLnBrk="1" hangingPunct="1">
              <a:buFont typeface="Arial" pitchFamily="34" charset="0"/>
              <a:buNone/>
            </a:pPr>
            <a:endParaRPr lang="de-DE" dirty="0"/>
          </a:p>
          <a:p>
            <a:pPr eaLnBrk="1" hangingPunct="1">
              <a:buFont typeface="Arial" pitchFamily="34" charset="0"/>
              <a:buNone/>
            </a:pPr>
            <a:endParaRPr lang="de-DE" b="1" dirty="0"/>
          </a:p>
          <a:p>
            <a:pPr eaLnBrk="1" hangingPunct="1">
              <a:buFont typeface="Arial" pitchFamily="34" charset="0"/>
              <a:buNone/>
            </a:pPr>
            <a:r>
              <a:rPr lang="de-DE" b="1" dirty="0"/>
              <a:t>Jetzt bricht ein neues Zeitalter an!</a:t>
            </a:r>
          </a:p>
          <a:p>
            <a:pPr eaLnBrk="1" hangingPunct="1">
              <a:buFont typeface="Arial" pitchFamily="34" charset="0"/>
              <a:buNone/>
            </a:pPr>
            <a:r>
              <a:rPr lang="de-DE" b="1" dirty="0"/>
              <a:t>Bestes Preis-Leistungsverhältnis!</a:t>
            </a:r>
          </a:p>
          <a:p>
            <a:endParaRPr lang="en-US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6C118759-18B8-4246-A127-93E91D1E3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68461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517CA-92CF-41F0-93CD-4C3EC18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 im Detail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D01EB-DF7E-4200-8ECF-4D0288E6C6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Spannschraube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Spannkolben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Dehnbüchse und Kammersystem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Grundkörper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Längenverstellschraube</a:t>
            </a: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Werkzeug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Schmutzrille</a:t>
            </a:r>
          </a:p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0FBC3A2-754F-46AB-93A9-9509C63A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205767"/>
            <a:ext cx="3730737" cy="32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C3A8B4E-1DBB-4A6F-A076-5DBEDFC13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329345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28A3-4131-4FE7-816C-F98207E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ヒラギノ角ゴ Pro W3"/>
                <a:cs typeface="ヒラギノ角ゴ Pro W3"/>
              </a:rPr>
              <a:t>TENDO E </a:t>
            </a:r>
            <a:r>
              <a:rPr lang="de-DE" dirty="0" err="1">
                <a:latin typeface="Calibri" pitchFamily="34" charset="0"/>
                <a:ea typeface="ヒラギノ角ゴ Pro W3"/>
                <a:cs typeface="ヒラギノ角ゴ Pro W3"/>
              </a:rPr>
              <a:t>compact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37C8-9C78-45DC-B137-9B58124042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1400" b="1" dirty="0"/>
              <a:t>Das Spannfutter für fast alle Anforderungen</a:t>
            </a:r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u="sng" dirty="0"/>
              <a:t>Volumenzerspanung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/>
              <a:t>Für die schwere Volumenzerspanung geeignet</a:t>
            </a:r>
          </a:p>
          <a:p>
            <a:pPr marL="285750" indent="-285750" eaLnBrk="1" hangingPunct="1">
              <a:buFont typeface="Symbol" panose="05050102010706020507" pitchFamily="18" charset="2"/>
              <a:buChar char="-"/>
            </a:pPr>
            <a:r>
              <a:rPr lang="de-DE" sz="1400" dirty="0"/>
              <a:t>z.B. bis zu 400 cm³/min bei 42CrMo4*</a:t>
            </a:r>
          </a:p>
          <a:p>
            <a:pPr eaLnBrk="1" hangingPunct="1"/>
            <a:endParaRPr lang="de-DE" sz="1400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sz="1400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sz="1400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de-DE" sz="1400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eaLnBrk="1" hangingPunct="1"/>
            <a:r>
              <a:rPr lang="de-DE" sz="1400" dirty="0">
                <a:latin typeface="Calibri" pitchFamily="34" charset="0"/>
                <a:ea typeface="ヒラギノ角ゴ Pro W3"/>
                <a:cs typeface="ヒラギノ角ゴ Pro W3"/>
              </a:rPr>
              <a:t>* abhängig von Werkzeugmaschine und Werkzeug</a:t>
            </a:r>
            <a:endParaRPr lang="de-DE" sz="1400" b="1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49223C-8520-4DD1-9A47-227CCEE8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357437"/>
            <a:ext cx="2822900" cy="23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05A0CCE-216F-47B0-B520-2BF5DAB5C6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 Hydro-Dehnspanntechnik</a:t>
            </a:r>
          </a:p>
        </p:txBody>
      </p:sp>
    </p:spTree>
    <p:extLst>
      <p:ext uri="{BB962C8B-B14F-4D97-AF65-F5344CB8AC3E}">
        <p14:creationId xmlns:p14="http://schemas.microsoft.com/office/powerpoint/2010/main" val="1598581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1590</Words>
  <Application>Microsoft Office PowerPoint</Application>
  <PresentationFormat>Bildschirmpräsentation (16:9)</PresentationFormat>
  <Paragraphs>375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Inhalt</vt:lpstr>
      <vt:lpstr>PowerPoint-Präsentation</vt:lpstr>
      <vt:lpstr>Werkzeughaltersysteme - Produktübersicht</vt:lpstr>
      <vt:lpstr>TENDO E compact</vt:lpstr>
      <vt:lpstr>TENDO E compact</vt:lpstr>
      <vt:lpstr>TENDO E compact</vt:lpstr>
      <vt:lpstr>TENDO E compact im Detail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TENDO E compact</vt:lpstr>
      <vt:lpstr>Feldversuche</vt:lpstr>
      <vt:lpstr>Feldversuche</vt:lpstr>
      <vt:lpstr>Feldversuche</vt:lpstr>
      <vt:lpstr>Feldversuche</vt:lpstr>
      <vt:lpstr>Feldversuche</vt:lpstr>
      <vt:lpstr>Feldversuche</vt:lpstr>
      <vt:lpstr>Feldversuche</vt:lpstr>
      <vt:lpstr>Feldversuche</vt:lpstr>
      <vt:lpstr>TENDO E compact </vt:lpstr>
      <vt:lpstr>TENDO E compact </vt:lpstr>
      <vt:lpstr>TENDO E compact</vt:lpstr>
      <vt:lpstr>TENDO E compact</vt:lpstr>
      <vt:lpstr>TENDO E compact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Seyb, Justine</cp:lastModifiedBy>
  <cp:revision>171</cp:revision>
  <cp:lastPrinted>2014-06-25T16:59:27Z</cp:lastPrinted>
  <dcterms:created xsi:type="dcterms:W3CDTF">2012-06-26T15:13:48Z</dcterms:created>
  <dcterms:modified xsi:type="dcterms:W3CDTF">2021-08-12T06:27:09Z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