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9" r:id="rId2"/>
    <p:sldId id="296" r:id="rId3"/>
    <p:sldId id="300" r:id="rId4"/>
    <p:sldId id="303" r:id="rId5"/>
    <p:sldId id="301" r:id="rId6"/>
    <p:sldId id="302" r:id="rId7"/>
    <p:sldId id="304" r:id="rId8"/>
    <p:sldId id="294" r:id="rId9"/>
    <p:sldId id="307" r:id="rId10"/>
    <p:sldId id="306" r:id="rId11"/>
    <p:sldId id="308" r:id="rId12"/>
    <p:sldId id="309" r:id="rId13"/>
    <p:sldId id="310" r:id="rId14"/>
    <p:sldId id="311" r:id="rId15"/>
    <p:sldId id="312" r:id="rId16"/>
    <p:sldId id="305" r:id="rId17"/>
    <p:sldId id="315" r:id="rId18"/>
    <p:sldId id="314" r:id="rId19"/>
    <p:sldId id="317" r:id="rId20"/>
    <p:sldId id="318" r:id="rId21"/>
    <p:sldId id="319" r:id="rId22"/>
    <p:sldId id="316" r:id="rId23"/>
    <p:sldId id="321" r:id="rId24"/>
    <p:sldId id="322" r:id="rId25"/>
    <p:sldId id="279" r:id="rId26"/>
  </p:sldIdLst>
  <p:sldSz cx="9144000" cy="5143500" type="screen16x9"/>
  <p:notesSz cx="6858000" cy="9144000"/>
  <p:custDataLst>
    <p:tags r:id="rId29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ider, Lara" initials="SL" lastIdx="1" clrIdx="0">
    <p:extLst>
      <p:ext uri="{19B8F6BF-5375-455C-9EA6-DF929625EA0E}">
        <p15:presenceInfo xmlns:p15="http://schemas.microsoft.com/office/powerpoint/2012/main" userId="S::Lara.Schneider@de.schunk.com::a71d9eb7-25b2-4c01-84b8-1adb006bc4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AF2F9"/>
    <a:srgbClr val="D7E2ED"/>
    <a:srgbClr val="84D0F0"/>
    <a:srgbClr val="00446B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 autoAdjust="0"/>
    <p:restoredTop sz="94591" autoAdjust="0"/>
  </p:normalViewPr>
  <p:slideViewPr>
    <p:cSldViewPr snapToGrid="0" snapToObjects="1">
      <p:cViewPr varScale="1">
        <p:scale>
          <a:sx n="80" d="100"/>
          <a:sy n="80" d="100"/>
        </p:scale>
        <p:origin x="108" y="1044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12.05.2021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Titel, Verfasser, Datum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defTabSz="457200">
              <a:spcBef>
                <a:spcPct val="0"/>
              </a:spcBef>
              <a:defRPr/>
            </a:pPr>
            <a:r>
              <a:rPr lang="de-DE" sz="3000" b="1" dirty="0">
                <a:solidFill>
                  <a:srgbClr val="FFFFFF"/>
                </a:solidFill>
              </a:rPr>
              <a:t>Spannbackenprogramm</a:t>
            </a:r>
            <a:endParaRPr lang="de-DE" sz="3000" dirty="0">
              <a:solidFill>
                <a:srgbClr val="FFFFFF"/>
              </a:solidFill>
            </a:endParaRP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Backenrohlinge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endParaRPr lang="de-DE" altLang="de-DE" sz="15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500" dirty="0"/>
              <a:t>Für den universellen Einsatz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500" dirty="0"/>
              <a:t>Werden auf Kundenwunsch nach individuellen Abmessungen gefertigt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500" dirty="0"/>
              <a:t>Gebohrt oder </a:t>
            </a:r>
            <a:r>
              <a:rPr lang="de-DE" altLang="de-DE" sz="1500" dirty="0" err="1"/>
              <a:t>ungebohrt</a:t>
            </a:r>
            <a:endParaRPr lang="de-DE" altLang="de-DE" sz="15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altLang="de-DE" sz="1500" dirty="0"/>
              <a:t>Für höchste Ansprüche an Präzision und Rundlaufgenauigkeit in der Ausführung mit durchgeschliffener Nut und Verzahnung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062785-79C2-4A00-A0C5-10511338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9" y="969951"/>
            <a:ext cx="2983090" cy="3203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Grundbacken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endParaRPr lang="de-DE" sz="15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500" dirty="0"/>
              <a:t>Für den Einsatz von spitzverzahnten Aufsatzbacke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500" dirty="0"/>
              <a:t>Gehärtete, präzisionsgeschliffene Grundbacken für maximale Wiederholgenauigkeit und perfekt abgestimmte Kraftübertragung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500" dirty="0"/>
              <a:t>Absolute Genauigkeit gewährleistet die präzise Verbindung und verhindert im Einsatzfall ein Kippen der Aufsatzbacke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500" dirty="0"/>
              <a:t>Resultat: optimaler Verbund, kein Verzug durch vollflächige, kraftvolle Spannung, Reduzierung des Ausdrehaufwandes von Aufsatzbacken, Erhöhung der Standzeiten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3B29CF-7B00-4FE9-B6D6-1E42882ED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57" y="1431758"/>
            <a:ext cx="2413809" cy="2279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60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Harte Stufenaufsatzbacken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Universelle Einsatzmöglichkeiten</a:t>
            </a:r>
            <a:br>
              <a:rPr lang="de-DE" sz="1400" dirty="0"/>
            </a:br>
            <a:r>
              <a:rPr lang="de-DE" sz="1400" dirty="0"/>
              <a:t>einsetzbar für Außen-, Innen- und Stangenspannung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Schonende Spannung</a:t>
            </a:r>
            <a:br>
              <a:rPr lang="de-DE" sz="1400" dirty="0"/>
            </a:br>
            <a:r>
              <a:rPr lang="de-DE" sz="1400" dirty="0"/>
              <a:t>durch Pflastersteinverzahnung, bei der die Spannzähne nur gering in das Werkstück eindringen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048664D3-B9D9-4104-B51D-3B96F0DE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967496"/>
            <a:ext cx="3054333" cy="3208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09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Krallenbacken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500" dirty="0"/>
              <a:t>Sorgen mit richtigem Biss für sichere und verschleißarme Werkstückspannung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500" dirty="0"/>
              <a:t>Spitze Verzahnungen krallen sich schnell in Werkstückoberfläche und reduzieren sicheres Spannen auf einen Arbeitsgang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500" dirty="0"/>
              <a:t>Fazit: Kostenintensive Prägesysteme überflüssig. 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500" dirty="0"/>
              <a:t>Spannen bei kurzen Spannzugaben auf allen Futtervarianten und –</a:t>
            </a:r>
            <a:r>
              <a:rPr lang="de-DE" sz="1500" dirty="0" err="1"/>
              <a:t>größen</a:t>
            </a:r>
            <a:r>
              <a:rPr lang="de-DE" sz="1500" dirty="0"/>
              <a:t>  jederzeit gewährleistet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500" dirty="0"/>
              <a:t>Ab Futter-Durchmesser 200 mm bietet SCHUNK für Außenspannung Krallenbacken mit einer dritten Zahnreihe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0EA8A8D4-3FBD-466A-914A-EBF0FA0F1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3" y="986077"/>
            <a:ext cx="3029971" cy="336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719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FD97583-0D74-418E-B8ED-864C2563B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85" y="1"/>
            <a:ext cx="6682842" cy="44195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D7AF96-E57A-4C42-AC52-28CB9293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Krallenbacken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5EACB2-BD2B-4007-98DD-4EE1076F01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lvl="1">
              <a:defRPr/>
            </a:pPr>
            <a:r>
              <a:rPr lang="de-DE" sz="2000" dirty="0"/>
              <a:t>Noch mehr Biss in der Werkstückoberfläche durch verbesserte Zahnkontur</a:t>
            </a:r>
          </a:p>
          <a:p>
            <a:pPr marL="0" lvl="1">
              <a:buNone/>
              <a:defRPr/>
            </a:pPr>
            <a:endParaRPr lang="de-DE" sz="1050" b="1" dirty="0"/>
          </a:p>
          <a:p>
            <a:pPr marL="342900" lvl="1" indent="-342900">
              <a:lnSpc>
                <a:spcPct val="110000"/>
              </a:lnSpc>
              <a:buClr>
                <a:srgbClr val="00446B"/>
              </a:buClr>
              <a:buFont typeface="Wingdings" panose="05000000000000000000" pitchFamily="2" charset="2"/>
              <a:buChar char="§"/>
              <a:defRPr/>
            </a:pPr>
            <a:r>
              <a:rPr lang="de-DE" sz="1400" b="1" dirty="0"/>
              <a:t>Optimierte Zahnform </a:t>
            </a:r>
            <a:r>
              <a:rPr lang="de-DE" sz="1400" dirty="0"/>
              <a:t>mit zusätzlicher dritter Zahnreihe erlaubt auch bei fliegender Bearbeitung höhere Schnittdaten (Vorschub, Spanntiefe, etc.). </a:t>
            </a:r>
          </a:p>
          <a:p>
            <a:pPr marL="342900" lvl="1" indent="-342900">
              <a:lnSpc>
                <a:spcPct val="110000"/>
              </a:lnSpc>
              <a:buClr>
                <a:srgbClr val="00446B"/>
              </a:buClr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Vergleich zu herkömmlichem Spannen mit harten Backen:                                                                       durch zusätzlichen formschlüssigen Halt kann das Werkstück mit hoher </a:t>
            </a:r>
            <a:r>
              <a:rPr lang="de-DE" sz="1400" dirty="0" err="1"/>
              <a:t>Zerspanleistung</a:t>
            </a:r>
            <a:r>
              <a:rPr lang="de-DE" sz="1400" dirty="0"/>
              <a:t> bei </a:t>
            </a:r>
            <a:r>
              <a:rPr lang="de-DE" sz="1400" b="1" dirty="0"/>
              <a:t>geringer Spannkraft </a:t>
            </a:r>
            <a:r>
              <a:rPr lang="de-DE" sz="1400" dirty="0"/>
              <a:t>bearbeitet werden</a:t>
            </a:r>
          </a:p>
          <a:p>
            <a:pPr marL="342900" lvl="1" indent="-342900">
              <a:lnSpc>
                <a:spcPct val="110000"/>
              </a:lnSpc>
              <a:buClr>
                <a:srgbClr val="00446B"/>
              </a:buClr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Durch </a:t>
            </a:r>
            <a:r>
              <a:rPr lang="de-DE" sz="1400" b="1" dirty="0"/>
              <a:t>geringes Eigengewicht </a:t>
            </a:r>
            <a:r>
              <a:rPr lang="de-DE" sz="1400" dirty="0"/>
              <a:t>und dadurch reduzierte Fliehkräfte: weitere Erhöhung der Schnittgeschwindigkeiten möglich</a:t>
            </a:r>
          </a:p>
          <a:p>
            <a:pPr marL="342900" lvl="1" indent="-342900">
              <a:lnSpc>
                <a:spcPct val="110000"/>
              </a:lnSpc>
              <a:buClr>
                <a:srgbClr val="00446B"/>
              </a:buClr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Einsatzgehärtete Krallenbacken unterliegen </a:t>
            </a:r>
            <a:r>
              <a:rPr lang="de-DE" sz="1400" b="1" dirty="0"/>
              <a:t>geringerem Verschleiß </a:t>
            </a:r>
            <a:r>
              <a:rPr lang="de-DE" sz="1400" dirty="0"/>
              <a:t>und senken die Investitionsaufwände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94B832-3101-4787-BFEA-8F5E2E759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752850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</p:spTree>
    <p:extLst>
      <p:ext uri="{BB962C8B-B14F-4D97-AF65-F5344CB8AC3E}">
        <p14:creationId xmlns:p14="http://schemas.microsoft.com/office/powerpoint/2010/main" val="167806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Pendelbacken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Standardisierte Pendelbacken von SCHUNK ermöglichen kostengünstiges und sicheres    Spannen dünnwandiger und verformungsgefährdeter Werkstücke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So flexibel wie die Backen, so effizient sind die Lösungen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Konventionelle Drei-Backen-Futter        kostengünstig auf eine Sechs-Punktspannung umrüstbar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Sonderkonstruktionen mit Pendelbacken bieten viele Möglichkeiten, um außergewöhnliche Spannaufgaben souverän zu meistern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88E27086-6BD7-44F1-A222-C82F64CC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0" y="1233714"/>
            <a:ext cx="2718260" cy="3024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24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B7C76C2-9BB0-455E-BAD2-F3805B257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2828">
            <a:off x="5699482" y="974129"/>
            <a:ext cx="2010925" cy="175890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9199067-6B53-4067-BFE4-78E6C91A4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93" y="842294"/>
            <a:ext cx="1907142" cy="190714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Pendelbacken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endParaRPr lang="de-DE" altLang="de-DE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12-Punkt-Pendel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400" dirty="0"/>
              <a:t>Für noch dünnwandigere Werkstücke   Pendelbacken mit 12 Spannpunkten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400" dirty="0"/>
              <a:t>Technischen Berater verfügen über Berechnungsprogramme, um festzustellen, ob 6-Punkt- oder ein 12-Punkt-Pendel einzusetzen ist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6-Punkt-Pendel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400" dirty="0"/>
              <a:t>Pendelbacken zum Spannen von dünnwandigen Werkstücken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400" dirty="0"/>
              <a:t>Durch gleichbleibende Anordnung der    Spannstellen am Umfang (6 x 60°) wird   Deformation des Werkstücks entscheidend verringert</a:t>
            </a:r>
          </a:p>
          <a:p>
            <a:endParaRPr lang="de-DE" sz="1400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48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DC727-4E39-49D6-A32A-1E855323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Quentes Kunststoffbacken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CBA238-DEA7-4862-9CF5-9D4A438B84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6056" y="2972764"/>
            <a:ext cx="5239657" cy="102053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Kraftvoller Halt bei maximaler Schonung der Oberfläche</a:t>
            </a:r>
          </a:p>
          <a:p>
            <a:pPr marL="342900" lvl="1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Verwendeter Glasfaserverbundstoff ermöglicht hohen Reibwert und verhindert Spannmarkenbildung auf Werkstückoberfläche</a:t>
            </a:r>
          </a:p>
          <a:p>
            <a:pPr marL="342900" lvl="1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Die Aufspannung erfolgt vollkommen spurlos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1556-51F6-4C88-80F4-19670195F4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3927021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373DD8-15F9-4278-9B8E-4B4C82AF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74" y="592339"/>
            <a:ext cx="2441776" cy="2237015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909DB44-7675-427D-B407-BC261EAD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980"/>
            <a:ext cx="2823029" cy="31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7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Quentes Kunststoffbacken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Hoher Reibwert durch Verwendung eines glasfaserverstärkten Kunststoffes (ca. 0.3 – 0.4)</a:t>
            </a: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Hervorragend geeignet für geschliffene oder oberflächenbehandelte Teile</a:t>
            </a: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Kostengünstiges System durch wechselbare Spanneinsätze</a:t>
            </a: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Hohe Stabilität durch Aluminium-Stützstruktur der Trägerbacke</a:t>
            </a: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Leichte und stabile Bauweise für hohe Drehzahlen geeignet</a:t>
            </a: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Umfassende Werkstückanlage für deformationsarmes Spannen von bearbeiteten Teilen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8" name="Inhaltsplatzhalter 14">
            <a:extLst>
              <a:ext uri="{FF2B5EF4-FFF2-40B4-BE49-F238E27FC236}">
                <a16:creationId xmlns:a16="http://schemas.microsoft.com/office/drawing/2014/main" id="{B0E4B877-B00D-42DD-9255-7FA5727E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26" y="1112838"/>
            <a:ext cx="2843173" cy="2483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454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Weiche Segmentbacken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Reduzierte Verformung Ihres Werkstücks</a:t>
            </a:r>
            <a:br>
              <a:rPr lang="de-DE" sz="1400" dirty="0"/>
            </a:br>
            <a:r>
              <a:rPr lang="de-DE" sz="1400" dirty="0"/>
              <a:t>durch Spannkraftübertragung auf große Spannfläche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Reduzierte Fliehkräfte</a:t>
            </a:r>
            <a:br>
              <a:rPr lang="de-DE" sz="1400" dirty="0"/>
            </a:br>
            <a:r>
              <a:rPr lang="de-DE" sz="1400" dirty="0"/>
              <a:t>bei der gewichtserleichterten Aluminiumvariante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A727CE39-8EE3-4FA9-ABAF-7D7ABBAB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14" y="1112838"/>
            <a:ext cx="2703286" cy="2923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79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Spannbacken von SCHUNK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B8011E-2DD9-4973-B28E-085C6BF6F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086" y="842790"/>
            <a:ext cx="6559946" cy="34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93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Weiche Aufsatzbacken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Universell einsetzbar für alle gängigen Futterhersteller und Futtertypen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Flexibel auf den gewünschten Spanndurchmesser ausdrehbar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Gefertigt aus Rohlingen oder Standard-Backen, dadurch preisgünstig und kurzfristig lieferbar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Überdurchschnittliche Lebensdauer und höchste Wiederholgenauigkeit durch präzise Ausführung der Schnittstelle 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34DFE403-BEC1-4887-A8F4-782BB7645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99" y="1186540"/>
            <a:ext cx="2579729" cy="2770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69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Universal Aufsatzbacken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Mit metrischem Kreuzversatz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Für alle Keilstangen-Kraftspannfutter (Backen-Schnellwechsel)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Für Innen-, Außen- und Stangenspannung, sehr großen Spannbereich und vieles mehr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Senkt  Rüstzeiten/-kosten und ermöglicht wirtschaftliches Arbeiten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C37374A4-C0FA-4216-9FC2-965E7147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333650"/>
            <a:ext cx="3016640" cy="247620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826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30412E3B-1E39-407E-B43B-C0A4F85530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09632" y="1024339"/>
            <a:ext cx="3743268" cy="3072650"/>
          </a:xfrm>
          <a:prstGeom prst="rect">
            <a:avLst/>
          </a:prstGeom>
          <a:effectLst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Universal-Aufsatzbacken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dirty="0"/>
              <a:t>Flexibilität</a:t>
            </a:r>
          </a:p>
          <a:p>
            <a:endParaRPr lang="de-DE" sz="1400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Mit einem Satz Universal-Aufsatzbacken Werkstücke am Innen- und Außendurchmesser spannen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Auch für Stangenbearbeitung einsetzbar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Durch Verwendung der Universal-Aufsatzbacken werden mit einem Satz bis zu 5 Spannstellungen abgedeckt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Rüstkostenreduzierung</a:t>
            </a:r>
          </a:p>
          <a:p>
            <a:endParaRPr lang="de-DE" sz="1400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Universal-Aufsatzbacken mit metrischem Kreuzversatz auf allen Keilstangen-Drehfuttern (z.B. Backen-Schnellwechselfutter Type ROTA THW plus) einsetzbar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Vor allem bei kleinen und unterschiedlichen Losgrößen werden Rüstzeiten und  Rüstkosten durch die Vielseitigkeit der Backen gesenkt</a:t>
            </a:r>
          </a:p>
          <a:p>
            <a:endParaRPr lang="de-DE" sz="1400" dirty="0"/>
          </a:p>
          <a:p>
            <a:endParaRPr lang="de-DE" sz="1400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344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Sonderbacken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Exakt angepasst an Werkstück und Bearbeitungsprozess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Individuelle Spannkonzepte für das perfekte Finish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Maßgeschneiderte Lösungen. Für eine optimale Spannlösung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Komplizierte Spannprobleme. Über 60.000 Mal gelöst.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So sicher wie nötig, so schonend wie möglich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0A4ABDBD-8437-48A7-BD6E-6DFA1F8E2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61557">
            <a:off x="1071726" y="1298088"/>
            <a:ext cx="2469037" cy="2829842"/>
          </a:xfrm>
          <a:prstGeom prst="snip2DiagRect">
            <a:avLst>
              <a:gd name="adj1" fmla="val 7560"/>
              <a:gd name="adj2" fmla="val 23160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00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F9B52-D3E0-4E14-A108-356A47F5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Sonderbacken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7A3DCA-03A5-4A28-92BC-5773A24306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Absolut beschädigungsfreie Werkstückoberfläche, höchste Rundlauf- und Wiederholungenauigkeit, sowie </a:t>
            </a:r>
            <a:r>
              <a:rPr lang="de-DE" sz="1400" b="1" dirty="0"/>
              <a:t>optimale Zerspanungsergebnisse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b="1" dirty="0"/>
              <a:t>Höhere Haltekräfte </a:t>
            </a:r>
            <a:r>
              <a:rPr lang="de-DE" sz="1400" dirty="0"/>
              <a:t>durch Formschluss von Rohteil und Spannbacken, um schnelleres und sicheres Spannen von Rohteilen zu erreichen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Spannlösungen von SCHUNK sind umfangreich, von vergleichsweise günstiger Realisierung mit Kunststoffbacken bis hin zu </a:t>
            </a:r>
            <a:r>
              <a:rPr lang="de-DE" sz="1400" b="1" dirty="0"/>
              <a:t>komplexen Sonder-Pendelbacken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dirty="0"/>
              <a:t>Ob modifizierte Standardbacke oder </a:t>
            </a:r>
            <a:r>
              <a:rPr lang="de-DE" sz="1400" b="1" dirty="0"/>
              <a:t>anspruchsvolle Sonderanfertigung </a:t>
            </a:r>
            <a:r>
              <a:rPr lang="de-DE" sz="1400" dirty="0"/>
              <a:t>für deformationsarmes Spannen, Fertigteil- oder Rohteilspannung – individuell für jede Anwendung steht die richtige Lösung zur Verfügung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E5D5A1-4BAE-4946-A0E7-25E87BBCC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3883479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</p:spTree>
    <p:extLst>
      <p:ext uri="{BB962C8B-B14F-4D97-AF65-F5344CB8AC3E}">
        <p14:creationId xmlns:p14="http://schemas.microsoft.com/office/powerpoint/2010/main" val="1785126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Spannbacken von SCHUNK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Überzeugend in Standard - sowie Sonderausführung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/>
              <a:t>Mehr als 1.200 </a:t>
            </a:r>
            <a:r>
              <a:rPr lang="de-DE" sz="1400" dirty="0"/>
              <a:t>verschiedenen Typen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Weltweit größtes Standardbacken-Programm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SCHUNK hat </a:t>
            </a:r>
            <a:r>
              <a:rPr lang="de-DE" sz="1400" b="1" dirty="0"/>
              <a:t>seit 1966 </a:t>
            </a:r>
            <a:r>
              <a:rPr lang="de-DE" sz="1400" dirty="0"/>
              <a:t>mehr als 16 Mio. Standard-Spannbacken für weltweiten Einsatz verkauft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Ca. </a:t>
            </a:r>
            <a:r>
              <a:rPr lang="de-DE" sz="1400" b="1" dirty="0"/>
              <a:t>60.000 Sonderlösungen </a:t>
            </a:r>
            <a:r>
              <a:rPr lang="de-DE" sz="1400" dirty="0"/>
              <a:t>ergänzen das Leistungs-Portfolio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SCHUNK ist Spannbacken-Partner für SCHUNK-Futter oder Spannfutter anderer Anbieter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Grund-, Zwischen- und Aufsatzbacken aus einer Hand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SCHUNK bietet Ihnen die Lösung für ihre Spannaufgabe: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       </a:t>
            </a:r>
            <a:r>
              <a:rPr lang="de-DE" sz="1400" b="1" dirty="0"/>
              <a:t>dynamisch - präzise – zuverlässig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Know-how aus 55 Jahren Spannbacken-Kompetenz</a:t>
            </a:r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0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Spannbacken von SCHUNK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Standard in Qualität, Technologie und Produktvielfalt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Geschliffene Nut und Spitzverzahnung bei harten Standard- und Aufsatzbacken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Damit deutlich bessere Wiederholgenauigkeit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Das bedeutet: Grundbacken werden geschont und bleiben dauerhaft einsatzbereit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Weiche Aufsatzbacken: Auflageflächen höhengleich, in einer Aufspannung, innerhalb 0.02 mm feingefräst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8" name="Inhaltsplatzhalter 8">
            <a:extLst>
              <a:ext uri="{FF2B5EF4-FFF2-40B4-BE49-F238E27FC236}">
                <a16:creationId xmlns:a16="http://schemas.microsoft.com/office/drawing/2014/main" id="{AF0B0339-786B-4748-B191-2BAC9543DD0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21100" y="1112838"/>
            <a:ext cx="4362450" cy="185143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FAE1773-9091-4D5F-8F7C-446E5A7B54E2}"/>
              </a:ext>
            </a:extLst>
          </p:cNvPr>
          <p:cNvSpPr txBox="1"/>
          <p:nvPr/>
        </p:nvSpPr>
        <p:spPr>
          <a:xfrm rot="1710744">
            <a:off x="394367" y="3486475"/>
            <a:ext cx="2782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600" b="1" dirty="0">
                <a:solidFill>
                  <a:schemeClr val="tx2"/>
                </a:solidFill>
              </a:rPr>
              <a:t> </a:t>
            </a:r>
            <a:r>
              <a:rPr lang="de-DE" altLang="de-DE" sz="1400" b="1" dirty="0">
                <a:solidFill>
                  <a:schemeClr val="tx2"/>
                </a:solidFill>
              </a:rPr>
              <a:t>Grundbacken mit Spitzverzahnung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C77F20-571F-454C-A34B-AAF865594476}"/>
              </a:ext>
            </a:extLst>
          </p:cNvPr>
          <p:cNvSpPr txBox="1"/>
          <p:nvPr/>
        </p:nvSpPr>
        <p:spPr>
          <a:xfrm rot="1691899">
            <a:off x="2028587" y="3446858"/>
            <a:ext cx="2024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400" b="1" dirty="0">
                <a:solidFill>
                  <a:schemeClr val="tx2"/>
                </a:solidFill>
              </a:rPr>
              <a:t>Geschliffene Verzahnung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80B6C7-F669-401C-9DCA-7BD819CC8150}"/>
              </a:ext>
            </a:extLst>
          </p:cNvPr>
          <p:cNvSpPr txBox="1"/>
          <p:nvPr/>
        </p:nvSpPr>
        <p:spPr>
          <a:xfrm rot="1694683">
            <a:off x="3124522" y="3295176"/>
            <a:ext cx="2137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Feingefräster Kreuzversatz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36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 fontScale="90000"/>
          </a:bodyPr>
          <a:lstStyle/>
          <a:p>
            <a:r>
              <a:rPr lang="de-DE" sz="2800" b="1" dirty="0">
                <a:solidFill>
                  <a:srgbClr val="003D6A"/>
                </a:solidFill>
              </a:rPr>
              <a:t>Standard in Qualität, Technologie und Produktvielfalt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marL="0" lvl="1">
              <a:defRPr/>
            </a:pPr>
            <a:r>
              <a:rPr lang="de-DE" sz="1400" dirty="0"/>
              <a:t>Geschliffene Verzahnungen sind präziser und haben eine höhere Passgenauigkeit gegenüber gefräste</a:t>
            </a:r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595621-CEAF-4673-B4BE-FB87F20E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86" y="1704503"/>
            <a:ext cx="3487214" cy="24629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FA89AD6-87FE-4270-94D5-1390BB69F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626" y="1704503"/>
            <a:ext cx="3500259" cy="2453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04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9592B53-FD03-4FCA-A138-E7630AC4D87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89" y="0"/>
            <a:ext cx="5759612" cy="4406261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3D6A"/>
                </a:solidFill>
              </a:rPr>
              <a:t>SCHUNK Spannbacken-Quickfinder im Internet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Mehr als 1.200 verschiedene Spannbackentypen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Alle Produkte der gängigsten Drehfutter-Hersteller inkl. Zubehörprodukte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Vorgegebene Auswahlmenüs </a:t>
            </a:r>
            <a:r>
              <a:rPr lang="de-DE" sz="1400" b="1" dirty="0"/>
              <a:t>erleichtern die Suche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Passende Spannbacken mit dazugehörigen Zubehörprodukten </a:t>
            </a:r>
            <a:r>
              <a:rPr lang="de-DE" sz="1400" b="1" dirty="0"/>
              <a:t>übersichtlich </a:t>
            </a:r>
            <a:r>
              <a:rPr lang="de-DE" sz="1400" dirty="0"/>
              <a:t>dargestellt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Onlineformular ermöglicht </a:t>
            </a:r>
            <a:r>
              <a:rPr lang="de-DE" sz="1400" b="1" dirty="0"/>
              <a:t>eindeutige Anfrage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Angebote zu Standard-Spannbacken an allen Arbeitstagen zwischen 7:00 und 17:00 Uhr innerhalb von 55 Minuten nach Eingang der Anfrage </a:t>
            </a:r>
            <a:r>
              <a:rPr lang="de-DE" sz="1400" b="1" dirty="0"/>
              <a:t>garantiert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Abfrage und Anfrage online </a:t>
            </a:r>
            <a:r>
              <a:rPr lang="de-DE" sz="1400" b="1" dirty="0"/>
              <a:t>zu jeder Uhrzeit</a:t>
            </a:r>
            <a:r>
              <a:rPr lang="de-DE" sz="1400" dirty="0"/>
              <a:t> möglich</a:t>
            </a:r>
          </a:p>
          <a:p>
            <a:pPr fontAlgn="auto">
              <a:spcAft>
                <a:spcPts val="0"/>
              </a:spcAft>
              <a:defRPr/>
            </a:pPr>
            <a:endParaRPr lang="de-DE" sz="1400" dirty="0"/>
          </a:p>
          <a:p>
            <a:pPr fontAlgn="auto">
              <a:spcAft>
                <a:spcPts val="0"/>
              </a:spcAft>
              <a:defRPr/>
            </a:pPr>
            <a:r>
              <a:rPr lang="de-DE" sz="1400" dirty="0"/>
              <a:t>		</a:t>
            </a:r>
            <a:r>
              <a:rPr lang="de-DE" sz="1400" b="1" dirty="0"/>
              <a:t>https://schunk.com/de_de/spanntechnik/quickfinder/#//</a:t>
            </a:r>
          </a:p>
          <a:p>
            <a:pPr fontAlgn="auto">
              <a:spcAft>
                <a:spcPts val="0"/>
              </a:spcAft>
              <a:defRPr/>
            </a:pPr>
            <a:endParaRPr lang="de-DE" sz="2000" dirty="0"/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7" name="Grafik 6" descr="Ein Bild, das Pfeil enthält.&#10;&#10;Automatisch generierte Beschreibung">
            <a:extLst>
              <a:ext uri="{FF2B5EF4-FFF2-40B4-BE49-F238E27FC236}">
                <a16:creationId xmlns:a16="http://schemas.microsoft.com/office/drawing/2014/main" id="{C8899672-519B-48A1-919C-29DF70C5B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81" y="3602514"/>
            <a:ext cx="526569" cy="364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26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A081D-E07F-4576-B03A-D305107A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SCHUNK Spannbacken-App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E138BF-8A3D-4364-8D9E-C8EFA0C3F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Jetzt mobil jederzeit verfügbar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Komplettes SCHUNK-Spannbacken </a:t>
            </a:r>
            <a:r>
              <a:rPr lang="de-DE" sz="1400" b="1" dirty="0"/>
              <a:t>Sortiment stets zur Hand </a:t>
            </a:r>
            <a:r>
              <a:rPr lang="de-DE" sz="1400" dirty="0"/>
              <a:t>und schnell bestellt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Schneller durch geführte Produktsuche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Schneller zur passenden Backe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Schneller zum Standard-Spannbackenangebot</a:t>
            </a:r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		Downloads unter </a:t>
            </a:r>
            <a:r>
              <a:rPr lang="de-DE" sz="1400" b="1" dirty="0"/>
              <a:t>iTunes</a:t>
            </a:r>
            <a:r>
              <a:rPr lang="de-DE" sz="1400" dirty="0"/>
              <a:t> oder </a:t>
            </a:r>
            <a:r>
              <a:rPr lang="de-DE" sz="1400" b="1" dirty="0"/>
              <a:t>Android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B71D04-C5AE-452B-AEEE-ACC38E3E11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803650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353233-8D42-4406-8BA7-D72042625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51" y="2875083"/>
            <a:ext cx="530398" cy="3657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B8C70B-2702-47ED-A109-7A2188A4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478" y="3181435"/>
            <a:ext cx="1187539" cy="11714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2A46B2-4287-4EBE-82BE-CC6CC56FF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025" y="3240875"/>
            <a:ext cx="1024217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8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SCHUNK Krallenbacke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1" indent="0">
              <a:buClrTx/>
              <a:buNone/>
            </a:pPr>
            <a:r>
              <a:rPr lang="de-DE" sz="2000" b="1" dirty="0"/>
              <a:t>Jetzt 50% größere Spannbereiche</a:t>
            </a:r>
          </a:p>
          <a:p>
            <a:pPr marL="0" lvl="1" indent="0">
              <a:buClrTx/>
              <a:buNone/>
            </a:pPr>
            <a:endParaRPr lang="de-DE" sz="2000" b="1" dirty="0"/>
          </a:p>
          <a:p>
            <a:pPr marL="0" lvl="1" indent="0">
              <a:buClrTx/>
              <a:buNone/>
            </a:pPr>
            <a:r>
              <a:rPr lang="de-DE" sz="1400" dirty="0"/>
              <a:t>Kombinationsmöglichkeiten von Grund-, Zwischen- und Aufsatzbacken erweitern Anwendungsbereich von Standard-Komponenten um bis zu 50 %</a:t>
            </a:r>
          </a:p>
          <a:p>
            <a:endParaRPr lang="de-DE" sz="1400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81E2626-C5A1-47BE-B0A1-6B199B4A1BC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/>
          <a:srcRect l="13224" r="8257"/>
          <a:stretch/>
        </p:blipFill>
        <p:spPr>
          <a:xfrm>
            <a:off x="4767720" y="1112838"/>
            <a:ext cx="3983710" cy="2854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EFE79BC-B72C-4927-8788-A45876DA4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6400"/>
          <a:stretch/>
        </p:blipFill>
        <p:spPr>
          <a:xfrm>
            <a:off x="-1" y="-26546"/>
            <a:ext cx="4955177" cy="44534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D7AF96-E57A-4C42-AC52-28CB9293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b="1" dirty="0">
                <a:solidFill>
                  <a:srgbClr val="003D6A"/>
                </a:solidFill>
              </a:rPr>
              <a:t>Flexibilität aus dem Baukasten                                                                 – günstig im Preis, variabel im Einsatz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5EACB2-BD2B-4007-98DD-4EE1076F01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endParaRPr lang="de-DE" sz="1400" dirty="0"/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Andere Anbieter können </a:t>
            </a:r>
            <a:r>
              <a:rPr lang="de-DE" sz="1400" b="1" dirty="0"/>
              <a:t>große Spannbereiche </a:t>
            </a:r>
            <a:r>
              <a:rPr lang="de-DE" sz="1400" dirty="0"/>
              <a:t>nur mit kostenintensiven Sonderlösungen abdecken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SCHUNK bietet mit </a:t>
            </a:r>
            <a:r>
              <a:rPr lang="de-DE" sz="1400" b="1" dirty="0"/>
              <a:t>kurzfristig lieferbaren </a:t>
            </a:r>
            <a:r>
              <a:rPr lang="de-DE" sz="1400" dirty="0"/>
              <a:t>Standard-Spannbacken höchste Flexibilität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Mit minimalem </a:t>
            </a:r>
            <a:r>
              <a:rPr lang="de-DE" sz="1400" dirty="0" err="1"/>
              <a:t>Invest</a:t>
            </a:r>
            <a:r>
              <a:rPr lang="de-DE" sz="1400" dirty="0"/>
              <a:t> Spannbacken-Sätzen können unterschiedlichste Werkstückspannbereiche </a:t>
            </a:r>
            <a:r>
              <a:rPr lang="de-DE" sz="1400" b="1" dirty="0"/>
              <a:t>wirtschaftlich realisiert </a:t>
            </a:r>
            <a:r>
              <a:rPr lang="de-DE" sz="1400" dirty="0"/>
              <a:t>werden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Zeitintensiver Umbau der Spannfutter entfällt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Neuer Spannbereich lässt sich </a:t>
            </a:r>
            <a:r>
              <a:rPr lang="de-DE" sz="1400" b="1" dirty="0"/>
              <a:t>einfach und direkt </a:t>
            </a:r>
            <a:r>
              <a:rPr lang="de-DE" sz="1400" dirty="0"/>
              <a:t>in Maschine herstellen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de-DE" sz="1400" dirty="0"/>
              <a:t>Drehfutter-Daten plus unterschiedliche </a:t>
            </a:r>
            <a:r>
              <a:rPr lang="de-DE" sz="1400" dirty="0" err="1"/>
              <a:t>Werkstückgeometrien</a:t>
            </a:r>
            <a:endParaRPr lang="de-DE" sz="1400" dirty="0"/>
          </a:p>
          <a:p>
            <a:pPr marL="0" lvl="1">
              <a:defRPr/>
            </a:pPr>
            <a:r>
              <a:rPr lang="de-DE" sz="1400" dirty="0"/>
              <a:t>		</a:t>
            </a:r>
          </a:p>
          <a:p>
            <a:pPr marL="0" lvl="1">
              <a:defRPr/>
            </a:pPr>
            <a:r>
              <a:rPr lang="de-DE" sz="1400" dirty="0"/>
              <a:t>		</a:t>
            </a:r>
            <a:r>
              <a:rPr lang="de-DE" sz="1400" b="1" dirty="0"/>
              <a:t>SCHUNK erstellt die modulare Spannbackenlösung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94B832-3101-4787-BFEA-8F5E2E759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919764" cy="274637"/>
          </a:xfrm>
        </p:spPr>
        <p:txBody>
          <a:bodyPr/>
          <a:lstStyle/>
          <a:p>
            <a:pPr algn="l"/>
            <a:r>
              <a:rPr lang="de-DE" dirty="0"/>
              <a:t>Spannbackenprogramm, Produktmanagement, 2021</a:t>
            </a:r>
          </a:p>
        </p:txBody>
      </p:sp>
      <p:pic>
        <p:nvPicPr>
          <p:cNvPr id="5" name="Grafik 4" descr="Ein Bild, das Pfeil enthält.&#10;&#10;Automatisch generierte Beschreibung">
            <a:extLst>
              <a:ext uri="{FF2B5EF4-FFF2-40B4-BE49-F238E27FC236}">
                <a16:creationId xmlns:a16="http://schemas.microsoft.com/office/drawing/2014/main" id="{95CCB70B-FDC7-43DD-929F-63988B51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1" y="3350111"/>
            <a:ext cx="526569" cy="3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4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SCH_PPT_VORLAGE_16-9_230112" val="Yc1SrUJ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1145</Words>
  <Application>Microsoft Office PowerPoint</Application>
  <PresentationFormat>Bildschirmpräsentation (16:9)</PresentationFormat>
  <Paragraphs>191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SCH_PPT_Vorlage_16-9_230112</vt:lpstr>
      <vt:lpstr>PowerPoint-Präsentation</vt:lpstr>
      <vt:lpstr>Spannbacken von SCHUNK</vt:lpstr>
      <vt:lpstr>Spannbacken von SCHUNK</vt:lpstr>
      <vt:lpstr>Spannbacken von SCHUNK</vt:lpstr>
      <vt:lpstr>Standard in Qualität, Technologie und Produktvielfalt</vt:lpstr>
      <vt:lpstr>SCHUNK Spannbacken-Quickfinder im Internet</vt:lpstr>
      <vt:lpstr>Die SCHUNK Spannbacken-App</vt:lpstr>
      <vt:lpstr>SCHUNK Krallenbacke</vt:lpstr>
      <vt:lpstr>Flexibilität aus dem Baukasten                                                                 – günstig im Preis, variabel im Einsatz</vt:lpstr>
      <vt:lpstr>Backenrohlinge</vt:lpstr>
      <vt:lpstr>Grundbacken</vt:lpstr>
      <vt:lpstr>Harte Stufenaufsatzbacken </vt:lpstr>
      <vt:lpstr>Krallenbacken</vt:lpstr>
      <vt:lpstr>Krallenbacken</vt:lpstr>
      <vt:lpstr>Pendelbacken</vt:lpstr>
      <vt:lpstr>Pendelbacken</vt:lpstr>
      <vt:lpstr>Quentes Kunststoffbacken</vt:lpstr>
      <vt:lpstr>Quentes Kunststoffbacken</vt:lpstr>
      <vt:lpstr>Weiche Segmentbacken </vt:lpstr>
      <vt:lpstr>Weiche Aufsatzbacken</vt:lpstr>
      <vt:lpstr>Universal Aufsatzbacken</vt:lpstr>
      <vt:lpstr>Universal-Aufsatzbacken</vt:lpstr>
      <vt:lpstr>Sonderbacken</vt:lpstr>
      <vt:lpstr>Sonderbacken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Stahl, Anja</cp:lastModifiedBy>
  <cp:revision>167</cp:revision>
  <cp:lastPrinted>2014-06-25T16:59:27Z</cp:lastPrinted>
  <dcterms:created xsi:type="dcterms:W3CDTF">2012-06-26T15:13:48Z</dcterms:created>
  <dcterms:modified xsi:type="dcterms:W3CDTF">2021-05-12T09:25:17Z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