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0" r:id="rId2"/>
    <p:sldId id="256" r:id="rId3"/>
    <p:sldId id="257" r:id="rId4"/>
    <p:sldId id="258" r:id="rId5"/>
    <p:sldId id="259" r:id="rId6"/>
  </p:sldIdLst>
  <p:sldSz cx="9144000" cy="6858000" type="screen4x3"/>
  <p:notesSz cx="7099300" cy="10234613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narthan  Senthil" initials="SG&amp;C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46B"/>
    <a:srgbClr val="3E3D40"/>
    <a:srgbClr val="E20000"/>
    <a:srgbClr val="1BBBE9"/>
    <a:srgbClr val="D7E2ED"/>
    <a:srgbClr val="003D6A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19" autoAdjust="0"/>
    <p:restoredTop sz="99147" autoAdjust="0"/>
  </p:normalViewPr>
  <p:slideViewPr>
    <p:cSldViewPr snapToGrid="0" snapToObjects="1">
      <p:cViewPr>
        <p:scale>
          <a:sx n="75" d="100"/>
          <a:sy n="75" d="100"/>
        </p:scale>
        <p:origin x="-2220" y="-828"/>
      </p:cViewPr>
      <p:guideLst>
        <p:guide orient="horz" pos="1085"/>
        <p:guide pos="4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80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05EF0E5-7573-904A-8AD2-3C4D4AB28462}" type="datetimeFigureOut">
              <a:rPr lang="de-DE" smtClean="0"/>
              <a:pPr/>
              <a:t>20.09.2013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CBD9633C-3AFD-B14F-BF51-76C9B354F05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799349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959C942-6DF7-4645-A323-1FB2403B0B5A}" type="datetimeFigureOut">
              <a:rPr lang="de-DE" smtClean="0"/>
              <a:pPr/>
              <a:t>20.09.2013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22E218C4-41A8-684B-AF4F-B9D499E35F6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2956796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3398" y="3397778"/>
            <a:ext cx="8229600" cy="717022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58800" y="4055531"/>
            <a:ext cx="5333999" cy="406400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 smtClean="0"/>
              <a:t>Unterüberschrift der Präsentation</a:t>
            </a:r>
          </a:p>
        </p:txBody>
      </p:sp>
      <p:pic>
        <p:nvPicPr>
          <p:cNvPr id="7" name="Bild 6" descr="LOGOBALKEN_NE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865252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3398" y="3319988"/>
            <a:ext cx="4152902" cy="659344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58800" y="3979331"/>
            <a:ext cx="4127499" cy="465669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20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 smtClean="0"/>
              <a:t>Unterüberschrift der Präsentation</a:t>
            </a:r>
          </a:p>
        </p:txBody>
      </p:sp>
      <p:sp>
        <p:nvSpPr>
          <p:cNvPr id="12" name="Bildplatzhalter 6"/>
          <p:cNvSpPr>
            <a:spLocks noGrp="1"/>
          </p:cNvSpPr>
          <p:nvPr>
            <p:ph type="pic" sz="quarter" idx="11"/>
          </p:nvPr>
        </p:nvSpPr>
        <p:spPr>
          <a:xfrm>
            <a:off x="4876800" y="2616200"/>
            <a:ext cx="3683000" cy="3695700"/>
          </a:xfrm>
          <a:prstGeom prst="rect">
            <a:avLst/>
          </a:prstGeom>
        </p:spPr>
        <p:txBody>
          <a:bodyPr vert="horz"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pic>
        <p:nvPicPr>
          <p:cNvPr id="7" name="Bild 6" descr="LOGOBALKEN_NE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945245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3397" y="2367488"/>
            <a:ext cx="7962903" cy="659344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58801" y="3026831"/>
            <a:ext cx="7937500" cy="440269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20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 smtClean="0"/>
              <a:t>Unterüberschrift der Präsentation</a:t>
            </a:r>
          </a:p>
        </p:txBody>
      </p:sp>
      <p:sp>
        <p:nvSpPr>
          <p:cNvPr id="14" name="Bildplatzhalter 6"/>
          <p:cNvSpPr>
            <a:spLocks noGrp="1"/>
          </p:cNvSpPr>
          <p:nvPr>
            <p:ph type="pic" sz="quarter" idx="11"/>
          </p:nvPr>
        </p:nvSpPr>
        <p:spPr>
          <a:xfrm>
            <a:off x="596901" y="3835400"/>
            <a:ext cx="7899399" cy="2476500"/>
          </a:xfrm>
          <a:prstGeom prst="rect">
            <a:avLst/>
          </a:prstGeom>
        </p:spPr>
        <p:txBody>
          <a:bodyPr vert="horz"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pic>
        <p:nvPicPr>
          <p:cNvPr id="7" name="Bild 6" descr="LOGOBALKEN_NE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4091346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1443" y="389470"/>
            <a:ext cx="8074557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00446B"/>
                </a:solidFill>
                <a:latin typeface="Calibri"/>
                <a:cs typeface="Calibri"/>
              </a:defRPr>
            </a:lvl1pPr>
          </a:lstStyle>
          <a:p>
            <a:r>
              <a:rPr lang="de-DE" dirty="0" smtClean="0"/>
              <a:t>Überschrift Powerpoint-Folie</a:t>
            </a:r>
            <a:endParaRPr lang="de-DE" dirty="0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0"/>
          </p:nvPr>
        </p:nvSpPr>
        <p:spPr>
          <a:xfrm>
            <a:off x="569910" y="1604434"/>
            <a:ext cx="8066089" cy="42798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1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7" y="6496050"/>
            <a:ext cx="5911589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Short presentation TCU, September 20, 2013</a:t>
            </a:r>
            <a:endParaRPr lang="de-DE" dirty="0" smtClean="0"/>
          </a:p>
        </p:txBody>
      </p:sp>
      <p:sp>
        <p:nvSpPr>
          <p:cNvPr id="1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7E460E2-A79B-FD4C-875F-CB1722C97EA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831113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sz="quarter" idx="11"/>
          </p:nvPr>
        </p:nvSpPr>
        <p:spPr>
          <a:xfrm>
            <a:off x="4762500" y="1604435"/>
            <a:ext cx="3941233" cy="423756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None/>
              <a:defRPr sz="2000">
                <a:solidFill>
                  <a:srgbClr val="404040"/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rgbClr val="404040"/>
                </a:solidFill>
                <a:latin typeface="Calibri"/>
                <a:cs typeface="Calibri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2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8" y="6496050"/>
            <a:ext cx="2503508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Short presentation TCU, September 20, 2013</a:t>
            </a:r>
            <a:endParaRPr lang="de-DE" dirty="0" smtClean="0"/>
          </a:p>
        </p:txBody>
      </p:sp>
      <p:sp>
        <p:nvSpPr>
          <p:cNvPr id="2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7E460E2-A79B-FD4C-875F-CB1722C97EA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561444" y="389470"/>
            <a:ext cx="8142290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00446B"/>
                </a:solidFill>
                <a:latin typeface="Calibri"/>
                <a:cs typeface="Calibri"/>
              </a:defRPr>
            </a:lvl1pPr>
          </a:lstStyle>
          <a:p>
            <a:r>
              <a:rPr lang="de-DE" dirty="0" smtClean="0"/>
              <a:t>Überschrift Powerpoint-Folie</a:t>
            </a:r>
            <a:endParaRPr lang="de-DE" dirty="0"/>
          </a:p>
        </p:txBody>
      </p:sp>
      <p:sp>
        <p:nvSpPr>
          <p:cNvPr id="9" name="Inhaltsplatzhalter 14"/>
          <p:cNvSpPr>
            <a:spLocks noGrp="1"/>
          </p:cNvSpPr>
          <p:nvPr>
            <p:ph sz="quarter" idx="12"/>
          </p:nvPr>
        </p:nvSpPr>
        <p:spPr>
          <a:xfrm>
            <a:off x="586844" y="1604434"/>
            <a:ext cx="3951289" cy="423756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52936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304" y="6317852"/>
            <a:ext cx="9143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buNone/>
            </a:pPr>
            <a:r>
              <a:rPr lang="de-DE" sz="1400" b="0" i="0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www.schunk.com</a:t>
            </a:r>
            <a:endParaRPr lang="de-DE" sz="1400" dirty="0" smtClean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6" name="Bild 5" descr="LOGOBALKEN_NE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  <p:pic>
        <p:nvPicPr>
          <p:cNvPr id="7" name="Bild 6" descr="TOOLS_RS_NEU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14734" y="4457701"/>
            <a:ext cx="1913922" cy="1913922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686859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304" y="6324600"/>
            <a:ext cx="9143696" cy="5334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8" y="6496050"/>
            <a:ext cx="2503508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Short presentation TCU, September 20, 2013</a:t>
            </a:r>
            <a:endParaRPr lang="de-DE" dirty="0" smtClean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7E460E2-A79B-FD4C-875F-CB1722C97EA1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BALKEN_FOLIE2_NEU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 l="4846"/>
          <a:stretch>
            <a:fillRect/>
          </a:stretch>
        </p:blipFill>
        <p:spPr>
          <a:xfrm>
            <a:off x="0" y="6165375"/>
            <a:ext cx="9144000" cy="646883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20278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2" r:id="rId2"/>
    <p:sldLayoutId id="2147483663" r:id="rId3"/>
    <p:sldLayoutId id="2147483652" r:id="rId4"/>
    <p:sldLayoutId id="2147483660" r:id="rId5"/>
    <p:sldLayoutId id="2147483657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533398" y="3397778"/>
            <a:ext cx="8229600" cy="717022"/>
          </a:xfrm>
        </p:spPr>
        <p:txBody>
          <a:bodyPr/>
          <a:lstStyle/>
          <a:p>
            <a:pPr marL="84125">
              <a:lnSpc>
                <a:spcPts val="3200"/>
              </a:lnSpc>
              <a:spcAft>
                <a:spcPts val="1200"/>
              </a:spcAft>
            </a:pPr>
            <a:r>
              <a:rPr lang="de-DE" b="0" dirty="0" smtClean="0">
                <a:ea typeface="ＭＳ Ｐゴシック"/>
              </a:rPr>
              <a:t>Short </a:t>
            </a:r>
            <a:r>
              <a:rPr lang="de-DE" b="0" dirty="0" err="1" smtClean="0">
                <a:ea typeface="ＭＳ Ｐゴシック"/>
              </a:rPr>
              <a:t>presentation</a:t>
            </a:r>
            <a:endParaRPr lang="de-DE" dirty="0" smtClean="0">
              <a:solidFill>
                <a:srgbClr val="FFFFFF"/>
              </a:solidFill>
            </a:endParaRPr>
          </a:p>
        </p:txBody>
      </p:sp>
      <p:sp>
        <p:nvSpPr>
          <p:cNvPr id="14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558800" y="4055531"/>
            <a:ext cx="5333999" cy="406400"/>
          </a:xfrm>
        </p:spPr>
        <p:txBody>
          <a:bodyPr/>
          <a:lstStyle/>
          <a:p>
            <a:pPr marL="84125">
              <a:spcBef>
                <a:spcPct val="0"/>
              </a:spcBef>
              <a:spcAft>
                <a:spcPts val="1200"/>
              </a:spcAft>
            </a:pPr>
            <a:r>
              <a:rPr lang="de-DE" dirty="0" smtClean="0"/>
              <a:t>TCU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68760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1044688" y="6496050"/>
            <a:ext cx="4158248" cy="25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defTabSz="457200">
              <a:buNone/>
            </a:pPr>
            <a:r>
              <a:rPr lang="en-US" sz="1200" b="0" i="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Short presentation TCU, September 20, 2013</a:t>
            </a:r>
            <a:endParaRPr lang="en-US" dirty="0" smtClean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 defTabSz="457200">
              <a:buNone/>
            </a:pPr>
            <a:fld id="{67E460E2-A79B-FD4C-875F-CB1722C97EA1}" type="slidenum">
              <a:rPr lang="en-US" sz="1200" b="0" i="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pPr algn="l" defTabSz="457200">
                <a:buNone/>
              </a:pPr>
              <a:t>2</a:t>
            </a:fld>
            <a:endParaRPr lang="en-US"/>
          </a:p>
        </p:txBody>
      </p:sp>
      <p:sp>
        <p:nvSpPr>
          <p:cNvPr id="31746" name="Titel 2"/>
          <p:cNvSpPr>
            <a:spLocks noGrp="1"/>
          </p:cNvSpPr>
          <p:nvPr>
            <p:ph type="title"/>
          </p:nvPr>
        </p:nvSpPr>
        <p:spPr bwMode="auto">
          <a:noFill/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 b="1" i="0" dirty="0" smtClean="0">
                <a:solidFill>
                  <a:srgbClr val="00446B"/>
                </a:solidFill>
                <a:latin typeface="Calibri"/>
                <a:cs typeface="Calibri"/>
              </a:rPr>
              <a:t>TCU</a:t>
            </a:r>
            <a:r>
              <a:rPr lang="en-US" sz="3200" b="1" i="0" dirty="0" smtClean="0">
                <a:solidFill>
                  <a:srgbClr val="00446B"/>
                </a:solidFill>
                <a:latin typeface="Calibri"/>
                <a:cs typeface="Calibri"/>
              </a:rPr>
              <a:t/>
            </a:r>
            <a:br>
              <a:rPr lang="en-US" sz="3200" b="1" i="0" dirty="0" smtClean="0">
                <a:solidFill>
                  <a:srgbClr val="00446B"/>
                </a:solidFill>
                <a:latin typeface="Calibri"/>
                <a:cs typeface="Calibri"/>
              </a:rPr>
            </a:br>
            <a:r>
              <a:rPr lang="en-US" sz="2000" b="1" i="0" dirty="0" smtClean="0">
                <a:solidFill>
                  <a:srgbClr val="00446B"/>
                </a:solidFill>
                <a:latin typeface="Calibri"/>
                <a:cs typeface="Calibri"/>
              </a:rPr>
              <a:t>#1</a:t>
            </a:r>
            <a:r>
              <a:rPr lang="en-US" sz="2000" dirty="0" smtClean="0"/>
              <a:t>: Compact tolerance compensation unit with few interfering contours</a:t>
            </a:r>
            <a:endParaRPr lang="en-US" sz="2000" b="1" i="0" dirty="0">
              <a:solidFill>
                <a:srgbClr val="00446B"/>
              </a:solidFill>
              <a:latin typeface="Calibri"/>
              <a:cs typeface="Calibri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127500" y="1581373"/>
            <a:ext cx="4755982" cy="4001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Times New Roman"/>
              </a:rPr>
              <a:t>Unique selling points: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Times New Roman" pitchFamily="18" charset="0"/>
            </a:endParaRPr>
          </a:p>
          <a:p>
            <a:pPr marL="177800" indent="-177800"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Compensation of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workpiece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tolerances and position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inaccuracies</a:t>
            </a:r>
          </a:p>
          <a:p>
            <a:pPr marL="177800" indent="-177800"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Direct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assembly of parallel and centric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gripper</a:t>
            </a:r>
          </a:p>
          <a:p>
            <a:pPr marL="177800" indent="-177800"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Compact Design</a:t>
            </a:r>
          </a:p>
          <a:p>
            <a:pPr marL="177800" lvl="0" indent="-177800">
              <a:buFont typeface="Courier New" pitchFamily="49" charset="0"/>
              <a:buChar char="o"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marL="177800" indent="-177800"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Further product features:</a:t>
            </a:r>
          </a:p>
          <a:p>
            <a:pPr marL="177800" lvl="0" indent="-177800"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See MPG-plus basic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version</a:t>
            </a:r>
          </a:p>
          <a:p>
            <a:pPr marL="177800" lvl="0" indent="-177800">
              <a:buFont typeface="Courier New" pitchFamily="49" charset="0"/>
              <a:buChar char="o"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marL="177800" lvl="0" indent="-177800"/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Further product features:</a:t>
            </a:r>
          </a:p>
          <a:p>
            <a:pPr marL="177800" indent="-177800"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Pneumatic locking</a:t>
            </a:r>
          </a:p>
          <a:p>
            <a:pPr marL="177800" indent="-177800"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Monitoring of locking</a:t>
            </a:r>
          </a:p>
          <a:p>
            <a:pPr marL="177800" lvl="0" indent="-177800">
              <a:buFont typeface="Courier New" pitchFamily="49" charset="0"/>
              <a:buChar char="o"/>
            </a:pPr>
            <a:endParaRPr lang="en-US" sz="2000" b="1" dirty="0" smtClean="0">
              <a:latin typeface="Calibri" pitchFamily="34" charset="0"/>
            </a:endParaRPr>
          </a:p>
        </p:txBody>
      </p:sp>
      <p:pic>
        <p:nvPicPr>
          <p:cNvPr id="12" name="fancybox-img" descr="http://www.schunk.int/pimexport/IM00021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444" y="1920628"/>
            <a:ext cx="3105309" cy="20925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itel 8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 b="1" i="0" dirty="0" smtClean="0">
                <a:solidFill>
                  <a:srgbClr val="00446B"/>
                </a:solidFill>
                <a:latin typeface="Calibri"/>
                <a:cs typeface="Calibri"/>
              </a:rPr>
              <a:t>TCU</a:t>
            </a:r>
            <a:r>
              <a:rPr lang="en-US" sz="3200" b="1" i="0" dirty="0" smtClean="0">
                <a:solidFill>
                  <a:srgbClr val="00446B"/>
                </a:solidFill>
                <a:latin typeface="Calibri"/>
                <a:cs typeface="Calibri"/>
              </a:rPr>
              <a:t/>
            </a:r>
            <a:br>
              <a:rPr lang="en-US" sz="3200" b="1" i="0" dirty="0" smtClean="0">
                <a:solidFill>
                  <a:srgbClr val="00446B"/>
                </a:solidFill>
                <a:latin typeface="Calibri"/>
                <a:cs typeface="Calibri"/>
              </a:rPr>
            </a:br>
            <a:r>
              <a:rPr lang="en-US" sz="2000" b="1" i="0" dirty="0" smtClean="0">
                <a:solidFill>
                  <a:srgbClr val="00446B"/>
                </a:solidFill>
                <a:latin typeface="Calibri"/>
                <a:cs typeface="Calibri"/>
              </a:rPr>
              <a:t>#1</a:t>
            </a:r>
            <a:r>
              <a:rPr lang="en-US" sz="2000" dirty="0" smtClean="0"/>
              <a:t>: Compact </a:t>
            </a:r>
            <a:r>
              <a:rPr lang="en-US" sz="2000" dirty="0" smtClean="0"/>
              <a:t>tolerance compensation unit with few interfering contours</a:t>
            </a:r>
            <a:endParaRPr lang="en-US" sz="2000" b="1" i="0" dirty="0">
              <a:solidFill>
                <a:srgbClr val="00446B"/>
              </a:solidFill>
              <a:latin typeface="Calibri"/>
              <a:cs typeface="Calibri"/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sz="quarter" idx="10"/>
          </p:nvPr>
        </p:nvSpPr>
        <p:spPr>
          <a:xfrm>
            <a:off x="569910" y="1503850"/>
            <a:ext cx="8325848" cy="4279899"/>
          </a:xfrm>
        </p:spPr>
        <p:txBody>
          <a:bodyPr/>
          <a:lstStyle/>
          <a:p>
            <a:pPr marL="0" indent="-361920" algn="l" defTabSz="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i="0" dirty="0" smtClean="0">
                <a:latin typeface="Calibri"/>
                <a:ea typeface="+mn-ea"/>
                <a:cs typeface="Times New Roman"/>
              </a:rPr>
              <a:t>Customer value/selling points:</a:t>
            </a:r>
          </a:p>
          <a:p>
            <a:pPr marL="177800" indent="-177800">
              <a:buFont typeface="Courier New" pitchFamily="49" charset="0"/>
              <a:buChar char="o"/>
            </a:pPr>
            <a:r>
              <a:rPr lang="en-US" sz="1800" dirty="0" smtClean="0"/>
              <a:t>Reduces risk of jamming, required assembly forces are reduced</a:t>
            </a:r>
            <a:endParaRPr lang="de-DE" sz="1800" dirty="0" smtClean="0"/>
          </a:p>
          <a:p>
            <a:pPr marL="177800" indent="-177800">
              <a:buFont typeface="Courier New" pitchFamily="49" charset="0"/>
              <a:buChar char="o"/>
            </a:pPr>
            <a:r>
              <a:rPr lang="en-US" sz="1800" dirty="0" smtClean="0"/>
              <a:t>No additional adapter plates required</a:t>
            </a:r>
            <a:endParaRPr lang="de-DE" sz="1800" dirty="0" smtClean="0"/>
          </a:p>
          <a:p>
            <a:pPr marL="177800" indent="-177800">
              <a:buFont typeface="Courier New" pitchFamily="49" charset="0"/>
              <a:buChar char="o"/>
            </a:pPr>
            <a:r>
              <a:rPr lang="en-US" sz="1800" dirty="0" smtClean="0"/>
              <a:t>Low height and weight</a:t>
            </a:r>
          </a:p>
          <a:p>
            <a:pPr marL="177800" indent="-177800">
              <a:buFont typeface="Courier New" pitchFamily="49" charset="0"/>
              <a:buChar char="o"/>
            </a:pPr>
            <a:r>
              <a:rPr lang="en-US" sz="1800" dirty="0" smtClean="0"/>
              <a:t>Long </a:t>
            </a:r>
            <a:r>
              <a:rPr lang="en-US" sz="1800" dirty="0" smtClean="0"/>
              <a:t>life of </a:t>
            </a:r>
            <a:r>
              <a:rPr lang="en-US" sz="1800" dirty="0" err="1" smtClean="0"/>
              <a:t>elastomers</a:t>
            </a:r>
            <a:r>
              <a:rPr lang="en-US" sz="1800" dirty="0" smtClean="0"/>
              <a:t>, if the unit is locked during  the </a:t>
            </a:r>
            <a:r>
              <a:rPr lang="en-US" sz="1800" dirty="0" smtClean="0"/>
              <a:t>process</a:t>
            </a:r>
          </a:p>
          <a:p>
            <a:pPr marL="177800" indent="-177800">
              <a:buFont typeface="Courier New" pitchFamily="49" charset="0"/>
              <a:buChar char="o"/>
            </a:pPr>
            <a:r>
              <a:rPr lang="en-US" sz="1800" dirty="0" smtClean="0"/>
              <a:t>Safe processes </a:t>
            </a:r>
            <a:r>
              <a:rPr lang="en-US" sz="1800" dirty="0" smtClean="0"/>
              <a:t>and shorter cycle </a:t>
            </a:r>
            <a:r>
              <a:rPr lang="en-US" sz="1800" dirty="0" smtClean="0"/>
              <a:t>times</a:t>
            </a:r>
          </a:p>
          <a:p>
            <a:pPr marL="174625" lvl="0" indent="-174625">
              <a:lnSpc>
                <a:spcPct val="150000"/>
              </a:lnSpc>
              <a:buFont typeface="Courier New" pitchFamily="49" charset="0"/>
              <a:buChar char="o"/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2770" name="Fußzeilenplatzhalter 4"/>
          <p:cNvSpPr>
            <a:spLocks noGrp="1"/>
          </p:cNvSpPr>
          <p:nvPr>
            <p:ph type="ftr" sz="quarter" idx="3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defTabSz="457200">
              <a:buNone/>
            </a:pPr>
            <a:r>
              <a:rPr lang="en-US" sz="1200" b="0" i="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Short presentation TCU, September 20, 2013</a:t>
            </a:r>
            <a:endParaRPr lang="en-US" sz="1200" b="0" i="0" dirty="0">
              <a:solidFill>
                <a:srgbClr val="FFFFFF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 defTabSz="457200">
              <a:buNone/>
            </a:pPr>
            <a:fld id="{67E460E2-A79B-FD4C-875F-CB1722C97EA1}" type="slidenum">
              <a:rPr lang="en-US" sz="1200" b="0" i="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pPr algn="l" defTabSz="457200">
                <a:buNone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itel 2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 b="1" i="0" dirty="0" smtClean="0">
                <a:solidFill>
                  <a:srgbClr val="00446B"/>
                </a:solidFill>
                <a:latin typeface="Calibri"/>
                <a:cs typeface="Calibri"/>
              </a:rPr>
              <a:t>TCU</a:t>
            </a:r>
            <a:r>
              <a:rPr lang="en-US" sz="3200" b="1" i="0" dirty="0" smtClean="0">
                <a:solidFill>
                  <a:srgbClr val="00446B"/>
                </a:solidFill>
                <a:latin typeface="Calibri"/>
                <a:cs typeface="Calibri"/>
              </a:rPr>
              <a:t/>
            </a:r>
            <a:br>
              <a:rPr lang="en-US" sz="3200" b="1" i="0" dirty="0" smtClean="0">
                <a:solidFill>
                  <a:srgbClr val="00446B"/>
                </a:solidFill>
                <a:latin typeface="Calibri"/>
                <a:cs typeface="Calibri"/>
              </a:rPr>
            </a:br>
            <a:r>
              <a:rPr lang="en-US" sz="2000" b="1" i="0" dirty="0" smtClean="0">
                <a:solidFill>
                  <a:srgbClr val="00446B"/>
                </a:solidFill>
                <a:latin typeface="Calibri"/>
                <a:cs typeface="Calibri"/>
              </a:rPr>
              <a:t>#1</a:t>
            </a:r>
            <a:r>
              <a:rPr lang="en-US" sz="2000" b="1" i="0" dirty="0" smtClean="0">
                <a:solidFill>
                  <a:srgbClr val="00446B"/>
                </a:solidFill>
                <a:latin typeface="Calibri"/>
                <a:cs typeface="Calibri"/>
              </a:rPr>
              <a:t>: </a:t>
            </a:r>
            <a:r>
              <a:rPr lang="en-US" sz="2000" dirty="0" smtClean="0"/>
              <a:t>Compact tolerance compensation unit with few interfering contours</a:t>
            </a:r>
            <a:endParaRPr lang="en-US" sz="2000" dirty="0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3796" name="Fußzeilenplatzhalter 4"/>
          <p:cNvSpPr>
            <a:spLocks noGrp="1"/>
          </p:cNvSpPr>
          <p:nvPr>
            <p:ph type="ftr" sz="quarter" idx="3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defTabSz="457200">
              <a:buNone/>
            </a:pPr>
            <a:r>
              <a:rPr lang="en-US" sz="1200" b="0" i="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Short presentation TCU, September 20, 2013</a:t>
            </a:r>
            <a:endParaRPr lang="en-US" sz="1200" b="0" i="0" dirty="0">
              <a:solidFill>
                <a:srgbClr val="FFFFFF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9462" name="Textfeld 7"/>
          <p:cNvSpPr txBox="1">
            <a:spLocks noChangeArrowheads="1"/>
          </p:cNvSpPr>
          <p:nvPr/>
        </p:nvSpPr>
        <p:spPr bwMode="auto">
          <a:xfrm>
            <a:off x="4061259" y="1480483"/>
            <a:ext cx="4882865" cy="2416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1" indent="-342900" algn="l" defTabSz="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Times New Roman"/>
              </a:rPr>
              <a:t>Basic technical functions:</a:t>
            </a:r>
          </a:p>
          <a:p>
            <a:pPr marL="182606" lvl="1" indent="-182606">
              <a:buClr>
                <a:schemeClr val="tx1">
                  <a:lumMod val="75000"/>
                  <a:lumOff val="25000"/>
                </a:schemeClr>
              </a:buClr>
              <a:buFont typeface="Courier New" pitchFamily="49" charset="0"/>
              <a:buChar char="o"/>
            </a:pPr>
            <a:r>
              <a:rPr lang="en-US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Times New Roman"/>
              </a:rPr>
              <a:t>Sizes: </a:t>
            </a:r>
            <a:r>
              <a:rPr lang="en-US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Times New Roman"/>
              </a:rPr>
              <a:t>			 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050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064, 080, 100, 160, 200</a:t>
            </a:r>
            <a:endParaRPr lang="en-US" b="0" i="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/>
              <a:ea typeface="+mn-ea"/>
              <a:cs typeface="Times New Roman"/>
            </a:endParaRPr>
          </a:p>
          <a:p>
            <a:pPr marL="182606" lvl="1" indent="-182606">
              <a:buClr>
                <a:schemeClr val="tx1">
                  <a:lumMod val="75000"/>
                  <a:lumOff val="25000"/>
                </a:schemeClr>
              </a:buClr>
              <a:buFont typeface="Courier New" pitchFamily="49" charset="0"/>
              <a:buChar char="o"/>
            </a:pPr>
            <a:r>
              <a:rPr lang="en-US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Times New Roman"/>
              </a:rPr>
              <a:t>Weight: </a:t>
            </a:r>
            <a:r>
              <a:rPr lang="en-US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Times New Roman"/>
              </a:rPr>
              <a:t>		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up to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24 kg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Times New Roman"/>
            </a:endParaRPr>
          </a:p>
          <a:p>
            <a:pPr marL="182606" lvl="1" indent="-182606">
              <a:buClr>
                <a:schemeClr val="tx1">
                  <a:lumMod val="75000"/>
                  <a:lumOff val="25000"/>
                </a:schemeClr>
              </a:buClr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Times New Roman"/>
              </a:rPr>
              <a:t>Handling weight: 	 3 to 60 kg</a:t>
            </a:r>
          </a:p>
          <a:p>
            <a:pPr marL="182606" lvl="1" indent="-182606">
              <a:buClr>
                <a:schemeClr val="tx1">
                  <a:lumMod val="75000"/>
                  <a:lumOff val="25000"/>
                </a:schemeClr>
              </a:buClr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Times New Roman"/>
              </a:rPr>
              <a:t>Deflection: 		 1 to 3°</a:t>
            </a:r>
          </a:p>
          <a:p>
            <a:pPr marL="182606" lvl="1" indent="-182606">
              <a:buClr>
                <a:schemeClr val="tx1">
                  <a:lumMod val="75000"/>
                  <a:lumOff val="25000"/>
                </a:schemeClr>
              </a:buClr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Times New Roman"/>
              </a:rPr>
              <a:t>Moment load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Times New Roman"/>
              </a:rPr>
              <a:t>Mx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Times New Roman"/>
              </a:rPr>
              <a:t>: 10 to 160 Nm</a:t>
            </a:r>
          </a:p>
          <a:p>
            <a:pPr marL="182606" lvl="1" indent="-182606">
              <a:buClr>
                <a:schemeClr val="tx1">
                  <a:lumMod val="75000"/>
                  <a:lumOff val="25000"/>
                </a:schemeClr>
              </a:buClr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Times New Roman"/>
              </a:rPr>
              <a:t>Moment load My: 25 to 160 Nm</a:t>
            </a:r>
          </a:p>
          <a:p>
            <a:pPr marL="182606" lvl="1" indent="-182606">
              <a:buClr>
                <a:schemeClr val="tx1">
                  <a:lumMod val="75000"/>
                  <a:lumOff val="25000"/>
                </a:schemeClr>
              </a:buClr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Times New Roman"/>
              </a:rPr>
              <a:t>Moment load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Times New Roman"/>
              </a:rPr>
              <a:t>Mz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Times New Roman"/>
              </a:rPr>
              <a:t>: 30 to 140 Nm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 defTabSz="457200">
              <a:buNone/>
            </a:pPr>
            <a:fld id="{67E460E2-A79B-FD4C-875F-CB1722C97EA1}" type="slidenum">
              <a:rPr lang="en-US" sz="1200" b="0" i="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pPr algn="l" defTabSz="457200">
                <a:buNone/>
              </a:pPr>
              <a:t>4</a:t>
            </a:fld>
            <a:endParaRPr lang="en-US"/>
          </a:p>
        </p:txBody>
      </p:sp>
      <p:sp>
        <p:nvSpPr>
          <p:cNvPr id="12" name="Rechteck 11"/>
          <p:cNvSpPr/>
          <p:nvPr/>
        </p:nvSpPr>
        <p:spPr>
          <a:xfrm>
            <a:off x="561442" y="3896529"/>
            <a:ext cx="296915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  <a:defRPr/>
            </a:pPr>
            <a:r>
              <a:rPr lang="en-US" sz="1400" dirty="0" err="1" smtClean="0">
                <a:latin typeface="Calibri" pitchFamily="34" charset="0"/>
              </a:rPr>
              <a:t>Elastomere</a:t>
            </a:r>
            <a:endParaRPr lang="en-US" sz="1400" dirty="0" smtClean="0">
              <a:latin typeface="Calibri" pitchFamily="34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400" dirty="0" smtClean="0">
                <a:latin typeface="Calibri" pitchFamily="34" charset="0"/>
              </a:rPr>
              <a:t>Pneumatic locking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400" dirty="0" smtClean="0">
                <a:latin typeface="Calibri" pitchFamily="34" charset="0"/>
              </a:rPr>
              <a:t>Slot for magnetic proxy-switches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400" dirty="0" smtClean="0">
                <a:latin typeface="Calibri" pitchFamily="34" charset="0"/>
              </a:rPr>
              <a:t>Mounting interface</a:t>
            </a:r>
          </a:p>
          <a:p>
            <a:pPr marL="180975" lvl="0" indent="-180975">
              <a:buFont typeface="+mj-lt"/>
              <a:buAutoNum type="arabicPeriod"/>
            </a:pPr>
            <a:endParaRPr lang="en-US" sz="1400" b="1" dirty="0"/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1" y="1883835"/>
            <a:ext cx="3518184" cy="190887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LOGOBALKEN_NEU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20410_Titel_title_PGN-plus_singleline_headli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20120410_Titel_title_PGN-plus_singleline_headline</Template>
  <TotalTime>0</TotalTime>
  <Words>127</Words>
  <Application>Microsoft Office PowerPoint</Application>
  <PresentationFormat>Bildschirmpräsentation (4:3)</PresentationFormat>
  <Paragraphs>40</Paragraphs>
  <Slides>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6" baseType="lpstr">
      <vt:lpstr>20120410_Titel_title_PGN-plus_singleline_headline</vt:lpstr>
      <vt:lpstr>Short presentation</vt:lpstr>
      <vt:lpstr>TCU #1: Compact tolerance compensation unit with few interfering contours</vt:lpstr>
      <vt:lpstr>TCU #1: Compact tolerance compensation unit with few interfering contours</vt:lpstr>
      <vt:lpstr>TCU #1: Compact tolerance compensation unit with few interfering contours</vt:lpstr>
      <vt:lpstr>Folie 5</vt:lpstr>
    </vt:vector>
  </TitlesOfParts>
  <Company>SCHUNK GmbH &amp; Co. KG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LUTZ</dc:creator>
  <cp:lastModifiedBy> .</cp:lastModifiedBy>
  <cp:revision>1449</cp:revision>
  <dcterms:created xsi:type="dcterms:W3CDTF">2012-04-16T06:22:40Z</dcterms:created>
  <dcterms:modified xsi:type="dcterms:W3CDTF">2013-09-20T11:39:21Z</dcterms:modified>
</cp:coreProperties>
</file>