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ags/tag1.xml" ContentType="application/vnd.openxmlformats-officedocument.presentationml.tags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tags/tag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1"/>
  </p:sldMasterIdLst>
  <p:notesMasterIdLst>
    <p:notesMasterId r:id="rId9"/>
  </p:notesMasterIdLst>
  <p:handoutMasterIdLst>
    <p:handoutMasterId r:id="rId10"/>
  </p:handoutMasterIdLst>
  <p:sldIdLst>
    <p:sldId id="279" r:id="rId2"/>
    <p:sldId id="269" r:id="rId3"/>
    <p:sldId id="281" r:id="rId4"/>
    <p:sldId id="262" r:id="rId5"/>
    <p:sldId id="274" r:id="rId6"/>
    <p:sldId id="275" r:id="rId7"/>
    <p:sldId id="283" r:id="rId8"/>
  </p:sldIdLst>
  <p:sldSz cx="9144000" cy="5143500" type="screen16x9"/>
  <p:notesSz cx="6797675" cy="9872663"/>
  <p:defaultTextStyle>
    <a:defPPr>
      <a:defRPr lang="de-DE"/>
    </a:defPPr>
    <a:lvl1pPr marL="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985" userDrawn="1">
          <p15:clr>
            <a:srgbClr val="A4A3A4"/>
          </p15:clr>
        </p15:guide>
        <p15:guide id="2" pos="3294" userDrawn="1">
          <p15:clr>
            <a:srgbClr val="A4A3A4"/>
          </p15:clr>
        </p15:guide>
        <p15:guide id="3" orient="horz" pos="1382" userDrawn="1">
          <p15:clr>
            <a:srgbClr val="A4A3A4"/>
          </p15:clr>
        </p15:guide>
        <p15:guide id="4" orient="horz" pos="1598" userDrawn="1">
          <p15:clr>
            <a:srgbClr val="A4A3A4"/>
          </p15:clr>
        </p15:guide>
        <p15:guide id="5" pos="5511" userDrawn="1">
          <p15:clr>
            <a:srgbClr val="A4A3A4"/>
          </p15:clr>
        </p15:guide>
        <p15:guide id="6" orient="horz" pos="1722" userDrawn="1">
          <p15:clr>
            <a:srgbClr val="A4A3A4"/>
          </p15:clr>
        </p15:guide>
        <p15:guide id="7" pos="249" userDrawn="1">
          <p15:clr>
            <a:srgbClr val="A4A3A4"/>
          </p15:clr>
        </p15:guide>
        <p15:guide id="8" orient="horz" pos="562" userDrawn="1">
          <p15:clr>
            <a:srgbClr val="A4A3A4"/>
          </p15:clr>
        </p15:guide>
        <p15:guide id="9" orient="horz" pos="2697" userDrawn="1">
          <p15:clr>
            <a:srgbClr val="A4A3A4"/>
          </p15:clr>
        </p15:guide>
        <p15:guide id="10" orient="horz" pos="2845" userDrawn="1">
          <p15:clr>
            <a:srgbClr val="A4A3A4"/>
          </p15:clr>
        </p15:guide>
        <p15:guide id="11" pos="2744" userDrawn="1">
          <p15:clr>
            <a:srgbClr val="A4A3A4"/>
          </p15:clr>
        </p15:guide>
        <p15:guide id="12" pos="28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446B"/>
    <a:srgbClr val="003D6A"/>
    <a:srgbClr val="009EE0"/>
    <a:srgbClr val="007DE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FD0F851-EC5A-4D38-B0AD-8093EC10F338}" styleName="Helle Formatvorlage 1 - Akz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3B4B98B0-60AC-42C2-AFA5-B58CD77FA1E5}" styleName="Helle Formatvorlage 1 - Akz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2D5ABB26-0587-4C30-8999-92F81FD0307C}" styleName="Keine Formatvorlage, kein Raster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2" autoAdjust="0"/>
    <p:restoredTop sz="94645" autoAdjust="0"/>
  </p:normalViewPr>
  <p:slideViewPr>
    <p:cSldViewPr>
      <p:cViewPr varScale="1">
        <p:scale>
          <a:sx n="159" d="100"/>
          <a:sy n="159" d="100"/>
        </p:scale>
        <p:origin x="156" y="222"/>
      </p:cViewPr>
      <p:guideLst>
        <p:guide orient="horz" pos="985"/>
        <p:guide pos="3294"/>
        <p:guide orient="horz" pos="1382"/>
        <p:guide orient="horz" pos="1598"/>
        <p:guide pos="5511"/>
        <p:guide orient="horz" pos="1722"/>
        <p:guide pos="249"/>
        <p:guide orient="horz" pos="562"/>
        <p:guide orient="horz" pos="2697"/>
        <p:guide orient="horz" pos="2845"/>
        <p:guide pos="2744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200" d="100"/>
        <a:sy n="200" d="100"/>
      </p:scale>
      <p:origin x="0" y="4114"/>
    </p:cViewPr>
  </p:sorterViewPr>
  <p:notesViewPr>
    <p:cSldViewPr showGuides="1">
      <p:cViewPr varScale="1">
        <p:scale>
          <a:sx n="76" d="100"/>
          <a:sy n="76" d="100"/>
        </p:scale>
        <p:origin x="3306" y="10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6400" cy="49418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418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052AB7C-84DC-4FEA-B5CC-0FF051FFA645}" type="datetimeFigureOut">
              <a:rPr lang="de-DE" smtClean="0"/>
              <a:t>19.04.2021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1" y="9378477"/>
            <a:ext cx="2946400" cy="49418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49688" y="9378477"/>
            <a:ext cx="2946400" cy="49418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6AC2059-A8CC-42A3-AC65-A15CE1949EB1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0429778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363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363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564ECA4-36CA-419D-931F-CE2C91F7EA5D}" type="datetimeFigureOut">
              <a:rPr lang="de-DE" smtClean="0"/>
              <a:t>19.04.2021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07950" y="739775"/>
            <a:ext cx="6581775" cy="37036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79768" y="4689516"/>
            <a:ext cx="5438140" cy="444269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9377316"/>
            <a:ext cx="2945659" cy="4936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50443" y="9377316"/>
            <a:ext cx="2945659" cy="4936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877B75E-46DD-46CD-BFD7-01CE4A8660F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956516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877B75E-46DD-46CD-BFD7-01CE4A8660FC}" type="slidenum">
              <a:rPr lang="de-DE" smtClean="0"/>
              <a:t>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159952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Abschluss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hteck 2"/>
          <p:cNvSpPr/>
          <p:nvPr userDrawn="1"/>
        </p:nvSpPr>
        <p:spPr>
          <a:xfrm>
            <a:off x="1" y="0"/>
            <a:ext cx="9143695" cy="5143500"/>
          </a:xfrm>
          <a:prstGeom prst="rect">
            <a:avLst/>
          </a:prstGeom>
          <a:solidFill>
            <a:srgbClr val="003D6A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350"/>
          </a:p>
        </p:txBody>
      </p:sp>
    </p:spTree>
    <p:extLst>
      <p:ext uri="{BB962C8B-B14F-4D97-AF65-F5344CB8AC3E}">
        <p14:creationId xmlns:p14="http://schemas.microsoft.com/office/powerpoint/2010/main" val="36868597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fik 6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-7453"/>
            <a:ext cx="9144000" cy="4523419"/>
          </a:xfrm>
          <a:prstGeom prst="rect">
            <a:avLst/>
          </a:prstGeom>
        </p:spPr>
      </p:pic>
      <p:sp>
        <p:nvSpPr>
          <p:cNvPr id="10" name="Rechteck 9"/>
          <p:cNvSpPr/>
          <p:nvPr userDrawn="1"/>
        </p:nvSpPr>
        <p:spPr>
          <a:xfrm>
            <a:off x="304" y="4515966"/>
            <a:ext cx="9143696" cy="627535"/>
          </a:xfrm>
          <a:prstGeom prst="rect">
            <a:avLst/>
          </a:prstGeom>
          <a:solidFill>
            <a:srgbClr val="003D6A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350"/>
          </a:p>
        </p:txBody>
      </p:sp>
      <p:pic>
        <p:nvPicPr>
          <p:cNvPr id="8" name="Bild 4">
            <a:extLst>
              <a:ext uri="{FF2B5EF4-FFF2-40B4-BE49-F238E27FC236}">
                <a16:creationId xmlns:a16="http://schemas.microsoft.com/office/drawing/2014/main" id="{54945618-800C-40CF-B3D3-8E94214201B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4299418"/>
            <a:ext cx="9144000" cy="749300"/>
          </a:xfrm>
          <a:prstGeom prst="rect">
            <a:avLst/>
          </a:prstGeom>
        </p:spPr>
      </p:pic>
      <p:sp>
        <p:nvSpPr>
          <p:cNvPr id="11" name="Textfeld 10"/>
          <p:cNvSpPr txBox="1"/>
          <p:nvPr userDrawn="1"/>
        </p:nvSpPr>
        <p:spPr>
          <a:xfrm>
            <a:off x="539552" y="4749883"/>
            <a:ext cx="5699754" cy="273843"/>
          </a:xfrm>
          <a:prstGeom prst="rect">
            <a:avLst/>
          </a:prstGeom>
        </p:spPr>
        <p:txBody>
          <a:bodyPr vert="horz" lIns="68580" tIns="34290" rIns="68580" bIns="34290" rtlCol="0" anchor="ctr"/>
          <a:lstStyle/>
          <a:p>
            <a:pPr marL="0" marR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900" kern="1200">
                <a:solidFill>
                  <a:schemeClr val="bg1"/>
                </a:solidFill>
                <a:latin typeface="+mn-lt"/>
                <a:ea typeface="+mn-ea"/>
                <a:cs typeface="+mn-cs"/>
              </a:rPr>
              <a:t>Ausgleichen I Ausgleichseinheit XYZ I AGE-S</a:t>
            </a:r>
          </a:p>
        </p:txBody>
      </p:sp>
      <p:sp>
        <p:nvSpPr>
          <p:cNvPr id="14" name="Textfeld 13"/>
          <p:cNvSpPr txBox="1"/>
          <p:nvPr userDrawn="1"/>
        </p:nvSpPr>
        <p:spPr>
          <a:xfrm>
            <a:off x="4355976" y="894872"/>
            <a:ext cx="4788024" cy="458266"/>
          </a:xfrm>
          <a:prstGeom prst="rect">
            <a:avLst/>
          </a:prstGeom>
          <a:solidFill>
            <a:srgbClr val="009EE0"/>
          </a:solidFill>
        </p:spPr>
        <p:txBody>
          <a:bodyPr wrap="square" lIns="67500" tIns="67500" bIns="0" rtlCol="0" anchor="ctr" anchorCtr="0">
            <a:spAutoFit/>
          </a:bodyPr>
          <a:lstStyle/>
          <a:p>
            <a:pPr>
              <a:lnSpc>
                <a:spcPts val="3000"/>
              </a:lnSpc>
            </a:pPr>
            <a:r>
              <a:rPr lang="de-DE" sz="3000" b="1">
                <a:solidFill>
                  <a:schemeClr val="bg1"/>
                </a:solidFill>
              </a:rPr>
              <a:t>AGE-S</a:t>
            </a:r>
          </a:p>
        </p:txBody>
      </p:sp>
    </p:spTree>
    <p:extLst>
      <p:ext uri="{BB962C8B-B14F-4D97-AF65-F5344CB8AC3E}">
        <p14:creationId xmlns:p14="http://schemas.microsoft.com/office/powerpoint/2010/main" val="15659016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Letzte Se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C7BC19C-A1E6-4489-9BC3-C001F2DEFA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168D64DD-5E52-4094-B64C-864F594052A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e-DE"/>
              <a:t>Titel, Verfasser, Datum</a:t>
            </a:r>
            <a:endParaRPr lang="de-DE" dirty="0"/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2CCAC922-7B04-487C-B885-EC290EAE341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-1" y="0"/>
            <a:ext cx="9184821" cy="51435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0359962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3BCD97-0B87-4521-A781-F12B14A176C5}" type="datetimeFigureOut">
              <a:rPr lang="de-DE" smtClean="0"/>
              <a:t>19.04.2021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3EF583-D48F-4DF6-A67F-76FA2942B778}" type="slidenum">
              <a:rPr lang="de-DE" smtClean="0"/>
              <a:t>‹Nr.›</a:t>
            </a:fld>
            <a:endParaRPr 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78" r:id="rId2"/>
    <p:sldLayoutId id="2147483680" r:id="rId3"/>
  </p:sldLayoutIdLst>
  <p:txStyles>
    <p:titleStyle>
      <a:lvl1pPr algn="ctr" defTabSz="685800" rtl="0" eaLnBrk="1" latinLnBrk="0" hangingPunct="1"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7175" indent="-257175" algn="l" defTabSz="6858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214313" algn="l" defTabSz="685800" rtl="0" eaLnBrk="1" latinLnBrk="0" hangingPunct="1">
        <a:spcBef>
          <a:spcPct val="20000"/>
        </a:spcBef>
        <a:buFont typeface="Arial" pitchFamily="34" charset="0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spcBef>
          <a:spcPct val="20000"/>
        </a:spcBef>
        <a:buFont typeface="Arial" pitchFamily="34" charset="0"/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spcBef>
          <a:spcPct val="20000"/>
        </a:spcBef>
        <a:buFont typeface="Arial" pitchFamily="34" charset="0"/>
        <a:buChar char="»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emf"/><Relationship Id="rId4" Type="http://schemas.openxmlformats.org/officeDocument/2006/relationships/image" Target="../media/image2.emf"/></Relationships>
</file>

<file path=ppt/slides/_rels/slide2.xml.rels><?xml version="1.0" encoding="UTF-8"?><Relationships xmlns="http://schemas.openxmlformats.org/package/2006/relationships"><Relationship Id="rId2" Type="http://schemas.openxmlformats.org/officeDocument/2006/relationships/image" Target="../media/IM0003902.PNG"/><Relationship Id="rId1" Type="http://schemas.openxmlformats.org/officeDocument/2006/relationships/slideLayout" Target="../slideLayouts/slideLayout2.xml"/></Relationships>
</file>

<file path=ppt/slides/_rels/slide3.xml.rels><?xml version="1.0" encoding="UTF-8"?><Relationships xmlns="http://schemas.openxmlformats.org/package/2006/relationships"><Relationship Id="rId3" Type="http://schemas.openxmlformats.org/officeDocument/2006/relationships/image" Target="../media/IM000390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.xml.rels><?xml version="1.0" encoding="UTF-8"?><Relationships xmlns="http://schemas.openxmlformats.org/package/2006/relationships"><Relationship Id="rId2" Type="http://schemas.openxmlformats.org/officeDocument/2006/relationships/image" Target="../media/IM000390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tags" Target="../tags/tag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Grafik 10">
            <a:extLst>
              <a:ext uri="{FF2B5EF4-FFF2-40B4-BE49-F238E27FC236}">
                <a16:creationId xmlns:a16="http://schemas.microsoft.com/office/drawing/2014/main" id="{C5D2868B-D14E-4F2F-9669-F473840B3C8A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36" b="21487"/>
          <a:stretch/>
        </p:blipFill>
        <p:spPr>
          <a:xfrm>
            <a:off x="-1" y="-62987"/>
            <a:ext cx="9143999" cy="4506945"/>
          </a:xfrm>
          <a:prstGeom prst="rect">
            <a:avLst/>
          </a:prstGeom>
        </p:spPr>
      </p:pic>
      <p:sp>
        <p:nvSpPr>
          <p:cNvPr id="14" name="Rechteck 13">
            <a:extLst>
              <a:ext uri="{FF2B5EF4-FFF2-40B4-BE49-F238E27FC236}">
                <a16:creationId xmlns:a16="http://schemas.microsoft.com/office/drawing/2014/main" id="{7A5FA37D-1D79-4F74-AD50-91495DC049F3}"/>
              </a:ext>
            </a:extLst>
          </p:cNvPr>
          <p:cNvSpPr/>
          <p:nvPr/>
        </p:nvSpPr>
        <p:spPr>
          <a:xfrm>
            <a:off x="0" y="3069711"/>
            <a:ext cx="9144000" cy="1446256"/>
          </a:xfrm>
          <a:prstGeom prst="rect">
            <a:avLst/>
          </a:prstGeom>
          <a:solidFill>
            <a:srgbClr val="003D6A">
              <a:alpha val="6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2" name="Titel 1"/>
          <p:cNvSpPr txBox="1">
            <a:spLocks/>
          </p:cNvSpPr>
          <p:nvPr/>
        </p:nvSpPr>
        <p:spPr>
          <a:xfrm>
            <a:off x="1499052" y="3695176"/>
            <a:ext cx="3136448" cy="450847"/>
          </a:xfrm>
          <a:prstGeom prst="rect">
            <a:avLst/>
          </a:prstGeom>
          <a:noFill/>
          <a:ln>
            <a:noFill/>
          </a:ln>
          <a:effectLst>
            <a:outerShdw blurRad="431800" dist="38100" dir="2700000">
              <a:srgbClr val="000000">
                <a:alpha val="43000"/>
              </a:srgbClr>
            </a:outerShdw>
          </a:effectLst>
        </p:spPr>
        <p:txBody>
          <a:bodyPr wrap="square" anchor="ctr" anchorCtr="0">
            <a:noAutofit/>
          </a:bodyPr>
          <a:lstStyle/>
          <a:p>
            <a:pPr marL="63104">
              <a:spcBef>
                <a:spcPct val="0"/>
              </a:spcBef>
              <a:spcAft>
                <a:spcPts val="900"/>
              </a:spcAft>
              <a:defRPr/>
            </a:pPr>
            <a:endParaRPr lang="de-DE" sz="1125">
              <a:solidFill>
                <a:srgbClr val="FFFFFF"/>
              </a:solidFill>
            </a:endParaRPr>
          </a:p>
        </p:txBody>
      </p:sp>
      <p:sp>
        <p:nvSpPr>
          <p:cNvPr id="9" name="Titel 1"/>
          <p:cNvSpPr txBox="1">
            <a:spLocks/>
          </p:cNvSpPr>
          <p:nvPr/>
        </p:nvSpPr>
        <p:spPr>
          <a:xfrm>
            <a:off x="1499051" y="3147814"/>
            <a:ext cx="6858000" cy="864659"/>
          </a:xfrm>
          <a:prstGeom prst="rect">
            <a:avLst/>
          </a:prstGeom>
          <a:noFill/>
          <a:ln>
            <a:noFill/>
          </a:ln>
          <a:effectLst>
            <a:outerShdw blurRad="431800" dist="38100" dir="2700000">
              <a:srgbClr val="000000">
                <a:alpha val="43000"/>
              </a:srgbClr>
            </a:outerShdw>
          </a:effectLst>
        </p:spPr>
        <p:txBody>
          <a:bodyPr wrap="square" anchor="ctr" anchorCtr="0">
            <a:noAutofit/>
          </a:bodyPr>
          <a:lstStyle/>
          <a:p>
            <a:pPr marL="63104">
              <a:lnSpc>
                <a:spcPts val="2400"/>
              </a:lnSpc>
              <a:spcBef>
                <a:spcPct val="0"/>
              </a:spcBef>
              <a:spcAft>
                <a:spcPts val="900"/>
              </a:spcAft>
              <a:defRPr/>
            </a:pPr>
            <a:r>
              <a:rPr lang="de-DE" sz="2250">
                <a:solidFill>
                  <a:srgbClr val="FFFFFF"/>
                </a:solidFill>
              </a:rPr>
              <a:t>Produktpräsentation</a:t>
            </a:r>
          </a:p>
          <a:p>
            <a:pPr marL="63104">
              <a:lnSpc>
                <a:spcPts val="2400"/>
              </a:lnSpc>
              <a:spcBef>
                <a:spcPct val="0"/>
              </a:spcBef>
              <a:spcAft>
                <a:spcPts val="900"/>
              </a:spcAft>
              <a:defRPr/>
            </a:pPr>
            <a:r>
              <a:rPr lang="de-DE" sz="2250">
                <a:solidFill>
                  <a:srgbClr val="FFFFFF"/>
                </a:solidFill>
              </a:rPr>
              <a:t>AGE-S</a:t>
            </a:r>
          </a:p>
        </p:txBody>
      </p:sp>
      <p:sp>
        <p:nvSpPr>
          <p:cNvPr id="13" name="Titel 1"/>
          <p:cNvSpPr txBox="1">
            <a:spLocks/>
          </p:cNvSpPr>
          <p:nvPr/>
        </p:nvSpPr>
        <p:spPr>
          <a:xfrm>
            <a:off x="1499052" y="3934369"/>
            <a:ext cx="3136448" cy="450847"/>
          </a:xfrm>
          <a:prstGeom prst="rect">
            <a:avLst/>
          </a:prstGeom>
          <a:noFill/>
          <a:ln>
            <a:noFill/>
          </a:ln>
          <a:effectLst>
            <a:outerShdw blurRad="431800" dist="38100" dir="2700000">
              <a:srgbClr val="000000">
                <a:alpha val="43000"/>
              </a:srgbClr>
            </a:outerShdw>
          </a:effectLst>
        </p:spPr>
        <p:txBody>
          <a:bodyPr wrap="square" anchor="ctr" anchorCtr="0">
            <a:noAutofit/>
          </a:bodyPr>
          <a:lstStyle/>
          <a:p>
            <a:pPr marL="63104">
              <a:spcBef>
                <a:spcPct val="0"/>
              </a:spcBef>
              <a:spcAft>
                <a:spcPts val="900"/>
              </a:spcAft>
              <a:defRPr/>
            </a:pPr>
            <a:r>
              <a:rPr lang="de-DE" sz="1100">
                <a:solidFill>
                  <a:srgbClr val="FFFFFF"/>
                </a:solidFill>
              </a:rPr>
              <a:t>Ausgleichseinheit XYZ </a:t>
            </a:r>
          </a:p>
        </p:txBody>
      </p:sp>
      <p:pic>
        <p:nvPicPr>
          <p:cNvPr id="15" name="Bild 4">
            <a:extLst>
              <a:ext uri="{FF2B5EF4-FFF2-40B4-BE49-F238E27FC236}">
                <a16:creationId xmlns:a16="http://schemas.microsoft.com/office/drawing/2014/main" id="{40319A0D-5EB0-47B6-84E3-27DC1BA3758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4299418"/>
            <a:ext cx="9144000" cy="749300"/>
          </a:xfrm>
          <a:prstGeom prst="rect">
            <a:avLst/>
          </a:prstGeom>
        </p:spPr>
      </p:pic>
      <p:pic>
        <p:nvPicPr>
          <p:cNvPr id="16" name="Grafik 15">
            <a:extLst>
              <a:ext uri="{FF2B5EF4-FFF2-40B4-BE49-F238E27FC236}">
                <a16:creationId xmlns:a16="http://schemas.microsoft.com/office/drawing/2014/main" id="{016886E3-0441-4342-8829-7D875E608D4F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2807" y="4872302"/>
            <a:ext cx="1346200" cy="895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66590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feld 7"/>
          <p:cNvSpPr txBox="1"/>
          <p:nvPr/>
        </p:nvSpPr>
        <p:spPr>
          <a:xfrm>
            <a:off x="3203848" y="354812"/>
            <a:ext cx="5940000" cy="458266"/>
          </a:xfrm>
          <a:prstGeom prst="rect">
            <a:avLst/>
          </a:prstGeom>
          <a:solidFill>
            <a:srgbClr val="003D6A"/>
          </a:solidFill>
        </p:spPr>
        <p:txBody>
          <a:bodyPr wrap="square" lIns="67500" tIns="67500" bIns="0" rtlCol="0" anchor="ctr" anchorCtr="0">
            <a:spAutoFit/>
          </a:bodyPr>
          <a:lstStyle/>
          <a:p>
            <a:pPr>
              <a:lnSpc>
                <a:spcPts val="3000"/>
              </a:lnSpc>
            </a:pPr>
            <a:r>
              <a:rPr lang="de-DE" sz="3000" b="1">
                <a:solidFill>
                  <a:schemeClr val="bg1"/>
                </a:solidFill>
              </a:rPr>
              <a:t>Ausgleichseinheit XYZ </a:t>
            </a:r>
          </a:p>
        </p:txBody>
      </p:sp>
      <p:sp>
        <p:nvSpPr>
          <p:cNvPr id="36" name="Textfeld 35"/>
          <p:cNvSpPr txBox="1"/>
          <p:nvPr/>
        </p:nvSpPr>
        <p:spPr>
          <a:xfrm>
            <a:off x="4283967" y="2473319"/>
            <a:ext cx="4464745" cy="5599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013" b="1" noProof="1">
                <a:solidFill>
                  <a:srgbClr val="003D6A"/>
                </a:solidFill>
              </a:rPr>
              <a:t>Für den Mittel- und Schwerlastbereich mit Ausgleichsmöglichkeiten in X-, Y- und Z-Richtung.</a:t>
            </a:r>
            <a:endParaRPr lang="de-DE" sz="1013" b="1">
              <a:solidFill>
                <a:srgbClr val="003D6A"/>
              </a:solidFill>
            </a:endParaRPr>
          </a:p>
          <a:p>
            <a:endParaRPr lang="de-DE" sz="1013" b="1">
              <a:solidFill>
                <a:srgbClr val="00446B"/>
              </a:solidFill>
            </a:endParaRPr>
          </a:p>
          <a:p>
            <a:r>
              <a:rPr lang="de-DE" sz="1013" b="1">
                <a:solidFill>
                  <a:srgbClr val="00446B"/>
                </a:solidFill>
              </a:rPr>
              <a:t>Bis 12 mm Ausgleichsweg</a:t>
            </a:r>
            <a:endParaRPr lang="de-DE" sz="1013" b="1">
              <a:solidFill>
                <a:srgbClr val="003D6A"/>
              </a:solidFill>
            </a:endParaRPr>
          </a:p>
        </p:txBody>
      </p:sp>
      <p:sp>
        <p:nvSpPr>
          <p:cNvPr id="18" name="Textfeld 17"/>
          <p:cNvSpPr txBox="1"/>
          <p:nvPr/>
        </p:nvSpPr>
        <p:spPr>
          <a:xfrm>
            <a:off x="4283967" y="1510293"/>
            <a:ext cx="4464745" cy="963026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de-DE" sz="1200" b="1">
                <a:solidFill>
                  <a:srgbClr val="003D6A"/>
                </a:solidFill>
              </a:rPr>
              <a:t>Ausgleichseinheit mit XY- und Z-Achsen-Nachgiebigkeit</a:t>
            </a:r>
          </a:p>
        </p:txBody>
      </p:sp>
      <p:pic>
        <p:nvPicPr>
          <p:cNvPr id="6" name="Grafik 5"/>
          <p:cNvPicPr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1403299"/>
            <a:ext cx="3240000" cy="27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493988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feld 7"/>
          <p:cNvSpPr txBox="1"/>
          <p:nvPr/>
        </p:nvSpPr>
        <p:spPr>
          <a:xfrm>
            <a:off x="3203848" y="356095"/>
            <a:ext cx="5940000" cy="455701"/>
          </a:xfrm>
          <a:prstGeom prst="rect">
            <a:avLst/>
          </a:prstGeom>
          <a:solidFill>
            <a:srgbClr val="003D6A"/>
          </a:solidFill>
        </p:spPr>
        <p:txBody>
          <a:bodyPr wrap="square" lIns="67500" tIns="67500" bIns="0" rtlCol="0" anchor="ctr" anchorCtr="0">
            <a:spAutoFit/>
          </a:bodyPr>
          <a:lstStyle/>
          <a:p>
            <a:pPr>
              <a:lnSpc>
                <a:spcPts val="3000"/>
              </a:lnSpc>
            </a:pPr>
            <a:r>
              <a:rPr lang="de-DE" sz="2900" b="1">
                <a:solidFill>
                  <a:schemeClr val="bg1"/>
                </a:solidFill>
              </a:rPr>
              <a:t>Modular. Präzise. Robust.</a:t>
            </a:r>
          </a:p>
        </p:txBody>
      </p:sp>
      <p:sp>
        <p:nvSpPr>
          <p:cNvPr id="55" name="Textfeld 54"/>
          <p:cNvSpPr txBox="1"/>
          <p:nvPr/>
        </p:nvSpPr>
        <p:spPr>
          <a:xfrm>
            <a:off x="4284367" y="1544545"/>
            <a:ext cx="4464345" cy="20544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14313" indent="-270000">
              <a:spcAft>
                <a:spcPts val="900"/>
              </a:spcAft>
              <a:buSzPct val="200000"/>
              <a:buBlip>
                <a:blip r:embed="rId2"/>
              </a:buBlip>
            </a:pPr>
            <a:endParaRPr lang="de-DE" sz="1050" i="1">
              <a:solidFill>
                <a:prstClr val="black"/>
              </a:solidFill>
            </a:endParaRPr>
          </a:p>
          <a:p>
            <a:pPr marL="214313" indent="-270000">
              <a:spcAft>
                <a:spcPts val="900"/>
              </a:spcAft>
              <a:buSzPct val="200000"/>
              <a:buBlip>
                <a:blip r:embed="rId2"/>
              </a:buBlip>
            </a:pPr>
            <a:endParaRPr lang="de-DE" sz="1200" b="1">
              <a:solidFill>
                <a:srgbClr val="003D6A"/>
              </a:solidFill>
            </a:endParaRPr>
          </a:p>
        </p:txBody>
      </p:sp>
      <p:pic>
        <p:nvPicPr>
          <p:cNvPr id="5" name="Grafik 4"/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1404000"/>
            <a:ext cx="3240000" cy="27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113480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feld 7"/>
          <p:cNvSpPr txBox="1"/>
          <p:nvPr/>
        </p:nvSpPr>
        <p:spPr>
          <a:xfrm>
            <a:off x="3203848" y="354813"/>
            <a:ext cx="5940000" cy="458266"/>
          </a:xfrm>
          <a:prstGeom prst="rect">
            <a:avLst/>
          </a:prstGeom>
          <a:solidFill>
            <a:srgbClr val="003D6A"/>
          </a:solidFill>
        </p:spPr>
        <p:txBody>
          <a:bodyPr wrap="square" lIns="67500" tIns="67500" bIns="0" rtlCol="0" anchor="ctr" anchorCtr="0">
            <a:spAutoFit/>
          </a:bodyPr>
          <a:lstStyle/>
          <a:p>
            <a:pPr>
              <a:lnSpc>
                <a:spcPts val="3000"/>
              </a:lnSpc>
            </a:pPr>
            <a:r>
              <a:rPr lang="de-DE" sz="3000" b="1">
                <a:solidFill>
                  <a:schemeClr val="bg1"/>
                </a:solidFill>
              </a:rPr>
              <a:t>Funktionsprinzip</a:t>
            </a:r>
          </a:p>
        </p:txBody>
      </p:sp>
      <p:grpSp>
        <p:nvGrpSpPr>
          <p:cNvPr id="5" name="Gruppieren 4"/>
          <p:cNvGrpSpPr/>
          <p:nvPr/>
        </p:nvGrpSpPr>
        <p:grpSpPr>
          <a:xfrm>
            <a:off x="4324131" y="3057161"/>
            <a:ext cx="4424221" cy="276999"/>
            <a:chOff x="336317" y="1167083"/>
            <a:chExt cx="6035933" cy="369332"/>
          </a:xfrm>
        </p:grpSpPr>
        <p:sp>
          <p:nvSpPr>
            <p:cNvPr id="6" name="Textfeld 5"/>
            <p:cNvSpPr txBox="1"/>
            <p:nvPr/>
          </p:nvSpPr>
          <p:spPr>
            <a:xfrm>
              <a:off x="576734" y="1167083"/>
              <a:ext cx="579551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Aft>
                  <a:spcPts val="450"/>
                </a:spcAft>
                <a:buSzPct val="130000"/>
              </a:pPr>
              <a:r>
                <a:rPr lang="de-DE" sz="1200" b="1">
                  <a:solidFill>
                    <a:srgbClr val="003D6A"/>
                  </a:solidFill>
                </a:rPr>
                <a:t>Abfrage</a:t>
              </a:r>
            </a:p>
          </p:txBody>
        </p:sp>
        <p:grpSp>
          <p:nvGrpSpPr>
            <p:cNvPr id="7" name="Gruppieren 6"/>
            <p:cNvGrpSpPr/>
            <p:nvPr/>
          </p:nvGrpSpPr>
          <p:grpSpPr>
            <a:xfrm>
              <a:off x="336317" y="1170870"/>
              <a:ext cx="318475" cy="338554"/>
              <a:chOff x="329531" y="779735"/>
              <a:chExt cx="318475" cy="338554"/>
            </a:xfrm>
          </p:grpSpPr>
          <p:sp>
            <p:nvSpPr>
              <p:cNvPr id="9" name="Oval 8"/>
              <p:cNvSpPr>
                <a:spLocks noChangeArrowheads="1"/>
              </p:cNvSpPr>
              <p:nvPr/>
            </p:nvSpPr>
            <p:spPr bwMode="auto">
              <a:xfrm>
                <a:off x="384437" y="845415"/>
                <a:ext cx="216000" cy="216000"/>
              </a:xfrm>
              <a:prstGeom prst="ellipse">
                <a:avLst/>
              </a:prstGeom>
              <a:solidFill>
                <a:srgbClr val="009EE2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 sz="1013"/>
              </a:p>
            </p:txBody>
          </p:sp>
          <p:sp>
            <p:nvSpPr>
              <p:cNvPr id="10" name="Textfeld 9"/>
              <p:cNvSpPr txBox="1"/>
              <p:nvPr/>
            </p:nvSpPr>
            <p:spPr>
              <a:xfrm>
                <a:off x="329531" y="779735"/>
                <a:ext cx="318475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de-DE" sz="1050" b="1">
                    <a:solidFill>
                      <a:schemeClr val="bg1"/>
                    </a:solidFill>
                  </a:rPr>
                  <a:t>3</a:t>
                </a:r>
              </a:p>
            </p:txBody>
          </p:sp>
        </p:grpSp>
      </p:grpSp>
      <p:grpSp>
        <p:nvGrpSpPr>
          <p:cNvPr id="11" name="Gruppieren 10"/>
          <p:cNvGrpSpPr/>
          <p:nvPr/>
        </p:nvGrpSpPr>
        <p:grpSpPr>
          <a:xfrm>
            <a:off x="4322710" y="2832546"/>
            <a:ext cx="4425642" cy="276999"/>
            <a:chOff x="327553" y="867597"/>
            <a:chExt cx="6207953" cy="369332"/>
          </a:xfrm>
        </p:grpSpPr>
        <p:sp>
          <p:nvSpPr>
            <p:cNvPr id="12" name="Textfeld 11"/>
            <p:cNvSpPr txBox="1"/>
            <p:nvPr/>
          </p:nvSpPr>
          <p:spPr>
            <a:xfrm>
              <a:off x="576736" y="867597"/>
              <a:ext cx="595877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Aft>
                  <a:spcPts val="450"/>
                </a:spcAft>
                <a:buSzPct val="130000"/>
              </a:pPr>
              <a:r>
                <a:rPr lang="de-DE" sz="1200" b="1">
                  <a:solidFill>
                    <a:srgbClr val="003D6A"/>
                  </a:solidFill>
                </a:rPr>
                <a:t>Direktmontage</a:t>
              </a:r>
            </a:p>
          </p:txBody>
        </p:sp>
        <p:grpSp>
          <p:nvGrpSpPr>
            <p:cNvPr id="13" name="Gruppieren 12"/>
            <p:cNvGrpSpPr/>
            <p:nvPr/>
          </p:nvGrpSpPr>
          <p:grpSpPr>
            <a:xfrm>
              <a:off x="327553" y="879794"/>
              <a:ext cx="318475" cy="338554"/>
              <a:chOff x="320767" y="788145"/>
              <a:chExt cx="318475" cy="338554"/>
            </a:xfrm>
          </p:grpSpPr>
          <p:sp>
            <p:nvSpPr>
              <p:cNvPr id="14" name="Oval 8"/>
              <p:cNvSpPr>
                <a:spLocks noChangeArrowheads="1"/>
              </p:cNvSpPr>
              <p:nvPr/>
            </p:nvSpPr>
            <p:spPr bwMode="auto">
              <a:xfrm>
                <a:off x="384437" y="845415"/>
                <a:ext cx="216000" cy="216000"/>
              </a:xfrm>
              <a:prstGeom prst="ellipse">
                <a:avLst/>
              </a:prstGeom>
              <a:solidFill>
                <a:srgbClr val="009EE2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 sz="1013"/>
              </a:p>
            </p:txBody>
          </p:sp>
          <p:sp>
            <p:nvSpPr>
              <p:cNvPr id="15" name="Textfeld 14"/>
              <p:cNvSpPr txBox="1"/>
              <p:nvPr/>
            </p:nvSpPr>
            <p:spPr>
              <a:xfrm>
                <a:off x="320767" y="788145"/>
                <a:ext cx="318475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de-DE" sz="1050" b="1">
                    <a:solidFill>
                      <a:schemeClr val="bg1"/>
                    </a:solidFill>
                  </a:rPr>
                  <a:t>2</a:t>
                </a:r>
              </a:p>
            </p:txBody>
          </p:sp>
        </p:grpSp>
      </p:grpSp>
      <p:grpSp>
        <p:nvGrpSpPr>
          <p:cNvPr id="16" name="Gruppieren 15"/>
          <p:cNvGrpSpPr/>
          <p:nvPr/>
        </p:nvGrpSpPr>
        <p:grpSpPr>
          <a:xfrm>
            <a:off x="4322620" y="2600786"/>
            <a:ext cx="4425732" cy="276999"/>
            <a:chOff x="327425" y="558584"/>
            <a:chExt cx="6208081" cy="369332"/>
          </a:xfrm>
        </p:grpSpPr>
        <p:sp>
          <p:nvSpPr>
            <p:cNvPr id="17" name="Textfeld 16"/>
            <p:cNvSpPr txBox="1"/>
            <p:nvPr/>
          </p:nvSpPr>
          <p:spPr>
            <a:xfrm>
              <a:off x="576734" y="558584"/>
              <a:ext cx="595877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Aft>
                  <a:spcPts val="450"/>
                </a:spcAft>
                <a:buSzPct val="130000"/>
              </a:pPr>
              <a:r>
                <a:rPr lang="de-DE" sz="1200" b="1">
                  <a:solidFill>
                    <a:srgbClr val="003D6A"/>
                  </a:solidFill>
                </a:rPr>
                <a:t>Positionsspeicher</a:t>
              </a:r>
            </a:p>
          </p:txBody>
        </p:sp>
        <p:grpSp>
          <p:nvGrpSpPr>
            <p:cNvPr id="18" name="Gruppieren 17"/>
            <p:cNvGrpSpPr/>
            <p:nvPr/>
          </p:nvGrpSpPr>
          <p:grpSpPr>
            <a:xfrm>
              <a:off x="327425" y="565360"/>
              <a:ext cx="318475" cy="338554"/>
              <a:chOff x="320639" y="782724"/>
              <a:chExt cx="318475" cy="338554"/>
            </a:xfrm>
          </p:grpSpPr>
          <p:sp>
            <p:nvSpPr>
              <p:cNvPr id="19" name="Oval 8"/>
              <p:cNvSpPr>
                <a:spLocks noChangeArrowheads="1"/>
              </p:cNvSpPr>
              <p:nvPr/>
            </p:nvSpPr>
            <p:spPr bwMode="auto">
              <a:xfrm>
                <a:off x="384437" y="845415"/>
                <a:ext cx="216000" cy="216000"/>
              </a:xfrm>
              <a:prstGeom prst="ellipse">
                <a:avLst/>
              </a:prstGeom>
              <a:solidFill>
                <a:srgbClr val="009EE2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 sz="1013"/>
              </a:p>
            </p:txBody>
          </p:sp>
          <p:sp>
            <p:nvSpPr>
              <p:cNvPr id="20" name="Textfeld 19"/>
              <p:cNvSpPr txBox="1"/>
              <p:nvPr/>
            </p:nvSpPr>
            <p:spPr>
              <a:xfrm>
                <a:off x="320639" y="782724"/>
                <a:ext cx="318475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de-DE" sz="1050" b="1">
                    <a:solidFill>
                      <a:schemeClr val="bg1"/>
                    </a:solidFill>
                  </a:rPr>
                  <a:t>1</a:t>
                </a:r>
              </a:p>
            </p:txBody>
          </p:sp>
        </p:grpSp>
      </p:grpSp>
      <p:grpSp>
        <p:nvGrpSpPr>
          <p:cNvPr id="21" name="Gruppieren 20"/>
          <p:cNvGrpSpPr/>
          <p:nvPr/>
        </p:nvGrpSpPr>
        <p:grpSpPr>
          <a:xfrm>
            <a:off x="4320351" y="3285153"/>
            <a:ext cx="4428001" cy="276999"/>
            <a:chOff x="331161" y="1471075"/>
            <a:chExt cx="6041089" cy="369332"/>
          </a:xfrm>
        </p:grpSpPr>
        <p:sp>
          <p:nvSpPr>
            <p:cNvPr id="22" name="Textfeld 21"/>
            <p:cNvSpPr txBox="1"/>
            <p:nvPr/>
          </p:nvSpPr>
          <p:spPr>
            <a:xfrm>
              <a:off x="576735" y="1471075"/>
              <a:ext cx="579551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Aft>
                  <a:spcPts val="450"/>
                </a:spcAft>
                <a:buSzPct val="130000"/>
              </a:pPr>
              <a:r>
                <a:rPr lang="de-DE" sz="1200" b="1">
                  <a:solidFill>
                    <a:srgbClr val="003D6A"/>
                  </a:solidFill>
                </a:rPr>
                <a:t>Gehäuse </a:t>
              </a:r>
            </a:p>
          </p:txBody>
        </p:sp>
        <p:grpSp>
          <p:nvGrpSpPr>
            <p:cNvPr id="23" name="Gruppieren 22"/>
            <p:cNvGrpSpPr/>
            <p:nvPr/>
          </p:nvGrpSpPr>
          <p:grpSpPr>
            <a:xfrm>
              <a:off x="331161" y="1478071"/>
              <a:ext cx="318475" cy="338555"/>
              <a:chOff x="316755" y="787279"/>
              <a:chExt cx="318475" cy="338555"/>
            </a:xfrm>
          </p:grpSpPr>
          <p:sp>
            <p:nvSpPr>
              <p:cNvPr id="24" name="Oval 8"/>
              <p:cNvSpPr>
                <a:spLocks noChangeArrowheads="1"/>
              </p:cNvSpPr>
              <p:nvPr/>
            </p:nvSpPr>
            <p:spPr bwMode="auto">
              <a:xfrm>
                <a:off x="384437" y="845415"/>
                <a:ext cx="216000" cy="216000"/>
              </a:xfrm>
              <a:prstGeom prst="ellipse">
                <a:avLst/>
              </a:prstGeom>
              <a:solidFill>
                <a:srgbClr val="009EE2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 sz="1013"/>
              </a:p>
            </p:txBody>
          </p:sp>
          <p:sp>
            <p:nvSpPr>
              <p:cNvPr id="25" name="Textfeld 24"/>
              <p:cNvSpPr txBox="1"/>
              <p:nvPr/>
            </p:nvSpPr>
            <p:spPr>
              <a:xfrm>
                <a:off x="316755" y="787279"/>
                <a:ext cx="318475" cy="33855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de-DE" sz="1050" b="1">
                    <a:solidFill>
                      <a:schemeClr val="bg1"/>
                    </a:solidFill>
                  </a:rPr>
                  <a:t>4</a:t>
                </a:r>
              </a:p>
            </p:txBody>
          </p:sp>
        </p:grpSp>
      </p:grpSp>
      <p:grpSp>
        <p:nvGrpSpPr>
          <p:cNvPr id="26" name="Gruppieren 25"/>
          <p:cNvGrpSpPr/>
          <p:nvPr/>
        </p:nvGrpSpPr>
        <p:grpSpPr>
          <a:xfrm>
            <a:off x="4327186" y="3511458"/>
            <a:ext cx="4421166" cy="276999"/>
            <a:chOff x="333830" y="1772816"/>
            <a:chExt cx="6201674" cy="369332"/>
          </a:xfrm>
        </p:grpSpPr>
        <p:sp>
          <p:nvSpPr>
            <p:cNvPr id="27" name="Textfeld 26"/>
            <p:cNvSpPr txBox="1"/>
            <p:nvPr/>
          </p:nvSpPr>
          <p:spPr>
            <a:xfrm>
              <a:off x="576734" y="1772816"/>
              <a:ext cx="595877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Aft>
                  <a:spcPts val="450"/>
                </a:spcAft>
                <a:buSzPct val="130000"/>
              </a:pPr>
              <a:r>
                <a:rPr lang="de-DE" sz="1200" b="1">
                  <a:solidFill>
                    <a:srgbClr val="003D6A"/>
                  </a:solidFill>
                </a:rPr>
                <a:t>Ausgleichskörper</a:t>
              </a:r>
            </a:p>
          </p:txBody>
        </p:sp>
        <p:grpSp>
          <p:nvGrpSpPr>
            <p:cNvPr id="28" name="Gruppieren 27"/>
            <p:cNvGrpSpPr/>
            <p:nvPr/>
          </p:nvGrpSpPr>
          <p:grpSpPr>
            <a:xfrm>
              <a:off x="333830" y="1775672"/>
              <a:ext cx="318475" cy="338555"/>
              <a:chOff x="327266" y="783139"/>
              <a:chExt cx="318475" cy="338555"/>
            </a:xfrm>
          </p:grpSpPr>
          <p:sp>
            <p:nvSpPr>
              <p:cNvPr id="29" name="Oval 8"/>
              <p:cNvSpPr>
                <a:spLocks noChangeArrowheads="1"/>
              </p:cNvSpPr>
              <p:nvPr/>
            </p:nvSpPr>
            <p:spPr bwMode="auto">
              <a:xfrm>
                <a:off x="384437" y="845415"/>
                <a:ext cx="216000" cy="216000"/>
              </a:xfrm>
              <a:prstGeom prst="ellipse">
                <a:avLst/>
              </a:prstGeom>
              <a:solidFill>
                <a:srgbClr val="009EE2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 sz="1013"/>
              </a:p>
            </p:txBody>
          </p:sp>
          <p:sp>
            <p:nvSpPr>
              <p:cNvPr id="30" name="Textfeld 29"/>
              <p:cNvSpPr txBox="1"/>
              <p:nvPr/>
            </p:nvSpPr>
            <p:spPr>
              <a:xfrm>
                <a:off x="327266" y="783139"/>
                <a:ext cx="318475" cy="33855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de-DE" sz="1050" b="1">
                    <a:solidFill>
                      <a:schemeClr val="bg1"/>
                    </a:solidFill>
                  </a:rPr>
                  <a:t>5</a:t>
                </a:r>
              </a:p>
            </p:txBody>
          </p:sp>
        </p:grpSp>
      </p:grpSp>
      <p:sp>
        <p:nvSpPr>
          <p:cNvPr id="59" name="Textfeld 58"/>
          <p:cNvSpPr txBox="1"/>
          <p:nvPr/>
        </p:nvSpPr>
        <p:spPr>
          <a:xfrm>
            <a:off x="4283968" y="1723768"/>
            <a:ext cx="4464745" cy="828000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r>
              <a:rPr lang="de-DE" sz="800">
                <a:solidFill>
                  <a:srgbClr val="003D6A"/>
                </a:solidFill>
              </a:rPr>
              <a:t>Die Ausgleichseinheit AGE-S erweitert die AGE-Baureihe (AGE-XY/AGE-Z/AGE-F) für den Mittel- und Schwerlastbereich und sorgt in allen Automatisierungsaufgaben für den perfekten Ausgleich. Robuste und hochpräzise Linearführungen mit exzellenter Führungsstabilität erlauben höchste Handhabungsgewichte bei maximalen Ausgleichswegen.</a:t>
            </a:r>
          </a:p>
          <a:p>
            <a:r>
              <a:rPr lang="de-DE" sz="800">
                <a:solidFill>
                  <a:srgbClr val="003D6A"/>
                </a:solidFill>
              </a:rPr>
              <a:t>Während der Handhabung in XY- sowie Z-Richtung kann die Einheit über die integrierte pneumatische Verriegelung starr gestellt und mittels Positionsspeicher in XY-Richtung exzentrisch verriegelt werden.</a:t>
            </a:r>
          </a:p>
          <a:p>
            <a:r>
              <a:rPr lang="de-DE" sz="800">
                <a:solidFill>
                  <a:srgbClr val="003D6A"/>
                </a:solidFill>
              </a:rPr>
              <a:t/>
            </a:r>
          </a:p>
          <a:p>
            <a:r>
              <a:rPr lang="de-DE" sz="800">
                <a:solidFill>
                  <a:srgbClr val="003D6A"/>
                </a:solidFill>
              </a:rPr>
              <a:t/>
            </a:r>
          </a:p>
        </p:txBody>
      </p:sp>
      <p:pic>
        <p:nvPicPr>
          <p:cNvPr id="60" name="Grafik 59"/>
          <p:cNvPicPr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847" y="1461784"/>
            <a:ext cx="3240000" cy="2700000"/>
          </a:xfrm>
          <a:prstGeom prst="rect">
            <a:avLst/>
          </a:prstGeom>
        </p:spPr>
      </p:pic>
      <p:grpSp>
        <p:nvGrpSpPr>
          <p:cNvPr id="36" name="Gruppieren 35"/>
          <p:cNvGrpSpPr/>
          <p:nvPr/>
        </p:nvGrpSpPr>
        <p:grpSpPr>
          <a:xfrm>
            <a:off x="4320559" y="3733199"/>
            <a:ext cx="4427793" cy="278713"/>
            <a:chOff x="324535" y="1770531"/>
            <a:chExt cx="6210971" cy="371617"/>
          </a:xfrm>
        </p:grpSpPr>
        <p:sp>
          <p:nvSpPr>
            <p:cNvPr id="37" name="Textfeld 36"/>
            <p:cNvSpPr txBox="1"/>
            <p:nvPr/>
          </p:nvSpPr>
          <p:spPr>
            <a:xfrm>
              <a:off x="576735" y="1772816"/>
              <a:ext cx="595877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Aft>
                  <a:spcPts val="450"/>
                </a:spcAft>
                <a:buSzPct val="130000"/>
              </a:pPr>
              <a:r>
                <a:rPr lang="de-DE" sz="1200" b="1">
                  <a:solidFill>
                    <a:srgbClr val="003D6A"/>
                  </a:solidFill>
                </a:rPr>
                <a:t>Zentrische Verriegelung</a:t>
              </a:r>
            </a:p>
          </p:txBody>
        </p:sp>
        <p:grpSp>
          <p:nvGrpSpPr>
            <p:cNvPr id="38" name="Gruppieren 37"/>
            <p:cNvGrpSpPr/>
            <p:nvPr/>
          </p:nvGrpSpPr>
          <p:grpSpPr>
            <a:xfrm>
              <a:off x="324535" y="1770531"/>
              <a:ext cx="318475" cy="338555"/>
              <a:chOff x="317971" y="777998"/>
              <a:chExt cx="318475" cy="338555"/>
            </a:xfrm>
          </p:grpSpPr>
          <p:sp>
            <p:nvSpPr>
              <p:cNvPr id="39" name="Oval 8"/>
              <p:cNvSpPr>
                <a:spLocks noChangeArrowheads="1"/>
              </p:cNvSpPr>
              <p:nvPr/>
            </p:nvSpPr>
            <p:spPr bwMode="auto">
              <a:xfrm>
                <a:off x="384437" y="845415"/>
                <a:ext cx="216000" cy="216000"/>
              </a:xfrm>
              <a:prstGeom prst="ellipse">
                <a:avLst/>
              </a:prstGeom>
              <a:solidFill>
                <a:srgbClr val="009EE2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 sz="1013"/>
              </a:p>
            </p:txBody>
          </p:sp>
          <p:sp>
            <p:nvSpPr>
              <p:cNvPr id="40" name="Textfeld 39"/>
              <p:cNvSpPr txBox="1"/>
              <p:nvPr/>
            </p:nvSpPr>
            <p:spPr>
              <a:xfrm>
                <a:off x="317971" y="777998"/>
                <a:ext cx="318475" cy="33855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de-DE" sz="1050" b="1">
                    <a:solidFill>
                      <a:schemeClr val="bg1"/>
                    </a:solidFill>
                  </a:rPr>
                  <a:t>6</a:t>
                </a:r>
              </a:p>
            </p:txBody>
          </p:sp>
        </p:grpSp>
      </p:grpSp>
      <p:sp>
        <p:nvSpPr>
          <p:cNvPr id="2" name="Textfeld 1">
            <a:extLst>
              <a:ext uri="{FF2B5EF4-FFF2-40B4-BE49-F238E27FC236}">
                <a16:creationId xmlns:a16="http://schemas.microsoft.com/office/drawing/2014/main" id="{E7F25F82-6531-4C55-B053-3A1B9BCD98AF}"/>
              </a:ext>
            </a:extLst>
          </p:cNvPr>
          <p:cNvSpPr txBox="1"/>
          <p:nvPr/>
        </p:nvSpPr>
        <p:spPr>
          <a:xfrm>
            <a:off x="4283968" y="1512000"/>
            <a:ext cx="446474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b="1">
                <a:solidFill>
                  <a:srgbClr val="00446B"/>
                </a:solidFill>
              </a:rPr>
              <a:t>Funktionsbeschreibung</a:t>
            </a:r>
          </a:p>
        </p:txBody>
      </p:sp>
    </p:spTree>
    <p:extLst>
      <p:ext uri="{BB962C8B-B14F-4D97-AF65-F5344CB8AC3E}">
        <p14:creationId xmlns:p14="http://schemas.microsoft.com/office/powerpoint/2010/main" val="270257393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feld 7"/>
          <p:cNvSpPr txBox="1"/>
          <p:nvPr/>
        </p:nvSpPr>
        <p:spPr>
          <a:xfrm>
            <a:off x="3203848" y="354812"/>
            <a:ext cx="5940000" cy="458266"/>
          </a:xfrm>
          <a:prstGeom prst="rect">
            <a:avLst/>
          </a:prstGeom>
          <a:solidFill>
            <a:srgbClr val="003D6A"/>
          </a:solidFill>
        </p:spPr>
        <p:txBody>
          <a:bodyPr wrap="square" lIns="67500" tIns="67500" bIns="0" rtlCol="0" anchor="ctr" anchorCtr="0">
            <a:spAutoFit/>
          </a:bodyPr>
          <a:lstStyle/>
          <a:p>
            <a:pPr>
              <a:lnSpc>
                <a:spcPts val="3000"/>
              </a:lnSpc>
            </a:pPr>
            <a:r>
              <a:rPr lang="de-DE" sz="3000" b="1">
                <a:solidFill>
                  <a:schemeClr val="bg1"/>
                </a:solidFill>
              </a:rPr>
              <a:t>Vorteile – Ihr Nutzen</a:t>
            </a:r>
          </a:p>
        </p:txBody>
      </p:sp>
      <p:sp>
        <p:nvSpPr>
          <p:cNvPr id="26" name="Textfeld 25"/>
          <p:cNvSpPr txBox="1"/>
          <p:nvPr/>
        </p:nvSpPr>
        <p:spPr>
          <a:xfrm>
            <a:off x="179912" y="1491630"/>
            <a:ext cx="3960000" cy="30960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347663" indent="-214313">
              <a:spcAft>
                <a:spcPts val="450"/>
              </a:spcAft>
              <a:buClr>
                <a:srgbClr val="009EE2"/>
              </a:buClr>
              <a:buSzPct val="100000"/>
              <a:buFont typeface="Calibri" panose="020F0502020204030204" pitchFamily="34" charset="0"/>
              <a:buChar char="●"/>
            </a:pPr>
            <a:r>
              <a:rPr lang="de-DE" sz="1200" b="1">
                <a:solidFill>
                  <a:srgbClr val="003D6A"/>
                </a:solidFill>
              </a:rPr>
              <a:t>ISO-Flanschbild </a:t>
            </a:r>
            <a:r>
              <a:rPr lang="de-DE" sz="1200">
                <a:solidFill>
                  <a:srgbClr val="003D6A"/>
                </a:solidFill>
              </a:rPr>
              <a:t>für die einfache Montage an die meisten Robotertypen ohne zusätzliche Adapterplatten</a:t>
            </a:r>
          </a:p>
          <a:p>
            <a:pPr marL="347663" indent="-214313">
              <a:spcAft>
                <a:spcPts val="450"/>
              </a:spcAft>
              <a:buClr>
                <a:srgbClr val="009EE2"/>
              </a:buClr>
              <a:buSzPct val="100000"/>
              <a:buFont typeface="Calibri" panose="020F0502020204030204" pitchFamily="34" charset="0"/>
              <a:buChar char="●"/>
            </a:pPr>
            <a:r>
              <a:rPr lang="de-DE" sz="1200" b="1">
                <a:solidFill>
                  <a:srgbClr val="003D6A"/>
                </a:solidFill>
              </a:rPr>
              <a:t>Drei Ausgleichsrichtungen in einer Einheit </a:t>
            </a:r>
            <a:r>
              <a:rPr lang="de-DE" sz="1200">
                <a:solidFill>
                  <a:srgbClr val="003D6A"/>
                </a:solidFill>
              </a:rPr>
              <a:t>kompakte Bauweise für minimale Aufbauhöhe</a:t>
            </a:r>
          </a:p>
        </p:txBody>
      </p:sp>
      <p:sp>
        <p:nvSpPr>
          <p:cNvPr id="6" name="Textfeld 5"/>
          <p:cNvSpPr txBox="1"/>
          <p:nvPr/>
        </p:nvSpPr>
        <p:spPr>
          <a:xfrm>
            <a:off x="4140351" y="1491630"/>
            <a:ext cx="4320000" cy="25920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347663" indent="-214313">
              <a:spcAft>
                <a:spcPts val="450"/>
              </a:spcAft>
              <a:buClr>
                <a:srgbClr val="009EE2"/>
              </a:buClr>
              <a:buSzPct val="100000"/>
              <a:buFont typeface="Calibri" panose="020F0502020204030204" pitchFamily="34" charset="0"/>
              <a:buChar char="●"/>
            </a:pPr>
            <a:r>
              <a:rPr lang="de-DE" sz="1200" b="1">
                <a:solidFill>
                  <a:srgbClr val="003D6A"/>
                </a:solidFill>
              </a:rPr>
              <a:t>Zentrische Verriegelung </a:t>
            </a:r>
            <a:r>
              <a:rPr lang="de-DE" sz="1200">
                <a:solidFill>
                  <a:srgbClr val="003D6A"/>
                </a:solidFill>
              </a:rPr>
              <a:t>für das Starrschalten der Einheit in definierter zentrischer Lage</a:t>
            </a:r>
          </a:p>
          <a:p>
            <a:pPr marL="347663" indent="-214313">
              <a:spcAft>
                <a:spcPts val="450"/>
              </a:spcAft>
              <a:buClr>
                <a:srgbClr val="009EE2"/>
              </a:buClr>
              <a:buSzPct val="100000"/>
              <a:buFont typeface="Calibri" panose="020F0502020204030204" pitchFamily="34" charset="0"/>
              <a:buChar char="●"/>
            </a:pPr>
            <a:r>
              <a:rPr lang="de-DE" sz="1200" b="1">
                <a:solidFill>
                  <a:srgbClr val="003D6A"/>
                </a:solidFill>
              </a:rPr>
              <a:t>Pneumatischer Positionsspeicher </a:t>
            </a:r>
            <a:r>
              <a:rPr lang="de-DE" sz="1200">
                <a:solidFill>
                  <a:srgbClr val="003D6A"/>
                </a:solidFill>
              </a:rPr>
              <a:t>für eine exzentrische Verriegelung in ausgelenkter Position</a:t>
            </a:r>
          </a:p>
        </p:txBody>
      </p:sp>
    </p:spTree>
    <p:extLst>
      <p:ext uri="{BB962C8B-B14F-4D97-AF65-F5344CB8AC3E}">
        <p14:creationId xmlns:p14="http://schemas.microsoft.com/office/powerpoint/2010/main" val="389194588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feld 7"/>
          <p:cNvSpPr txBox="1"/>
          <p:nvPr/>
        </p:nvSpPr>
        <p:spPr>
          <a:xfrm>
            <a:off x="3203848" y="354812"/>
            <a:ext cx="5940000" cy="458266"/>
          </a:xfrm>
          <a:prstGeom prst="rect">
            <a:avLst/>
          </a:prstGeom>
          <a:solidFill>
            <a:srgbClr val="003D6A"/>
          </a:solidFill>
        </p:spPr>
        <p:txBody>
          <a:bodyPr wrap="square" lIns="67500" tIns="67500" bIns="0" rtlCol="0" anchor="ctr" anchorCtr="0">
            <a:spAutoFit/>
          </a:bodyPr>
          <a:lstStyle/>
          <a:p>
            <a:pPr>
              <a:lnSpc>
                <a:spcPts val="3000"/>
              </a:lnSpc>
            </a:pPr>
            <a:r>
              <a:rPr lang="de-DE" sz="3000" b="1">
                <a:solidFill>
                  <a:schemeClr val="bg1"/>
                </a:solidFill>
              </a:rPr>
              <a:t>Technische Daten</a:t>
            </a:r>
          </a:p>
        </p:txBody>
      </p:sp>
      <p:graphicFrame>
        <p:nvGraphicFramePr>
          <p:cNvPr id="5" name="Inhaltsplatzhalter 1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5516082"/>
              </p:ext>
            </p:extLst>
          </p:nvPr>
        </p:nvGraphicFramePr>
        <p:xfrm>
          <a:off x="395535" y="1347614"/>
          <a:ext cx="8353177" cy="938880"/>
        </p:xfrm>
        <a:graphic>
          <a:graphicData uri="http://schemas.openxmlformats.org/drawingml/2006/table">
            <a:tbl>
              <a:tblPr firstRow="1" bandRow="1">
                <a:effectLst/>
                <a:tableStyleId>{2D5ABB26-0587-4C30-8999-92F81FD0307C}</a:tableStyleId>
              </a:tblPr>
              <a:tblGrid>
                <a:gridCol xmlns:rel="http://schemas.openxmlformats.org/package/2006/relationships" xmlns:f="http://www.f.com" w="1392196"/>
                <a:gridCol xmlns:rel="http://schemas.openxmlformats.org/package/2006/relationships" xmlns:f="http://www.f.com" w="1392196"/>
                <a:gridCol xmlns:rel="http://schemas.openxmlformats.org/package/2006/relationships" xmlns:f="http://www.f.com" w="1392196"/>
                <a:gridCol xmlns:rel="http://schemas.openxmlformats.org/package/2006/relationships" xmlns:f="http://www.f.com" w="1392196"/>
                <a:gridCol xmlns:rel="http://schemas.openxmlformats.org/package/2006/relationships" xmlns:f="http://www.f.com" w="1392196"/>
                <a:gridCol xmlns:rel="http://schemas.openxmlformats.org/package/2006/relationships" xmlns:f="http://www.f.com" w="1392196"/>
              </a:tblGrid>
              <a:tr xmlns:rel="http://schemas.openxmlformats.org/package/2006/relationships" xmlns:f="http://www.f.com" h="253080">
                <a:tc gridSpan="6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200" b="1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Technische Daten Übersicht</a:t>
                      </a:r>
                    </a:p>
                  </a:txBody>
                  <a:tcPr marL="54000" marR="140400" marT="35100" marB="351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/>
                <a:tc hMerge="1"/>
                <a:tc hMerge="1"/>
                <a:tc hMerge="1"/>
                <a:tc hMerge="1"/>
              </a:tr>
              <a:tr xmlns:rel="http://schemas.openxmlformats.org/package/2006/relationships" xmlns:f="http://www.f.com" h="2286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Baugröße</a:t>
                      </a:r>
                    </a:p>
                  </a:txBody>
                  <a:tcPr marL="54000" marR="54000" marT="34290" marB="3429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Ausgleichsweg XY</a:t>
                      </a:r>
                    </a:p>
                  </a:txBody>
                  <a:tcPr marL="54000" marR="54000" marT="34290" marB="3429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Empfohlenes Handlinggewicht vertikal</a:t>
                      </a:r>
                    </a:p>
                  </a:txBody>
                  <a:tcPr marL="54000" marR="54000" marT="34290" marB="3429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Empfohlenes Handlinggewicht horizontal</a:t>
                      </a:r>
                    </a:p>
                  </a:txBody>
                  <a:tcPr marL="54000" marR="54000" marT="34290" marB="3429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Verriegelungskraft</a:t>
                      </a:r>
                    </a:p>
                  </a:txBody>
                  <a:tcPr marL="54000" marR="54000" marT="34290" marB="3429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Eigenmasse</a:t>
                      </a:r>
                    </a:p>
                  </a:txBody>
                  <a:tcPr marL="54000" marR="54000" marT="34290" marB="34290" anchor="b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xmlns:rel="http://schemas.openxmlformats.org/package/2006/relationships" xmlns:f="http://www.f.com" h="2286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[mm]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[kg]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[kg]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[N]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[kg]</a:t>
                      </a:r>
                    </a:p>
                  </a:txBody>
                  <a:tcPr marL="54000" marR="54000" marT="34290" marB="3429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</a:p>
                  </a:txBody>
                  <a:tcPr marL="54000" marR="54000" marT="34290" marB="3429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</a:p>
                  </a:txBody>
                  <a:tcPr marL="54000" marR="54000" marT="34290" marB="3429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</a:p>
                  </a:txBody>
                  <a:tcPr marL="54000" marR="54000" marT="34290" marB="3429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xmlns:rel="http://schemas.openxmlformats.org/package/2006/relationships" xmlns:f="http://www.f.com" h="2286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100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4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9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5.5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800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2.6 .. 3.6</a:t>
                      </a:r>
                    </a:p>
                  </a:txBody>
                  <a:tcPr marL="54000" marR="54000" marT="34290" marB="3429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xmlns:rel="http://schemas.openxmlformats.org/package/2006/relationships" xmlns:f="http://www.f.com" h="2286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125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7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18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11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1100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5.3 .. 7.4</a:t>
                      </a:r>
                    </a:p>
                  </a:txBody>
                  <a:tcPr marL="54000" marR="54000" marT="34290" marB="3429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xmlns:rel="http://schemas.openxmlformats.org/package/2006/relationships" xmlns:f="http://www.f.com" h="2286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160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10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60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40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1800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10.5 .. 14.5</a:t>
                      </a:r>
                    </a:p>
                  </a:txBody>
                  <a:tcPr marL="54000" marR="54000" marT="34290" marB="3429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xmlns:rel="http://schemas.openxmlformats.org/package/2006/relationships" xmlns:f="http://www.f.com" h="2286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200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12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160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100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2700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21 .. 29.5</a:t>
                      </a:r>
                    </a:p>
                  </a:txBody>
                  <a:tcPr marL="54000" marR="54000" marT="34290" marB="3429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5927752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platzhalter 2"/>
          <p:cNvSpPr txBox="1">
            <a:spLocks/>
          </p:cNvSpPr>
          <p:nvPr/>
        </p:nvSpPr>
        <p:spPr>
          <a:xfrm>
            <a:off x="4841877" y="3569400"/>
            <a:ext cx="2034381" cy="1457921"/>
          </a:xfrm>
          <a:prstGeom prst="rect">
            <a:avLst/>
          </a:prstGeom>
          <a:ln>
            <a:noFill/>
          </a:ln>
        </p:spPr>
        <p:txBody>
          <a:bodyPr vert="horz" lIns="91434" tIns="45717" rIns="91434" bIns="45717" rtlCol="0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itchFamily="2" charset="2"/>
              <a:buChar char="§"/>
              <a:tabLst>
                <a:tab pos="4214543" algn="l"/>
              </a:tabLst>
            </a:pPr>
            <a:endParaRPr lang="de-DE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677047829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249</Words>
  <Application>Microsoft Office PowerPoint</Application>
  <PresentationFormat>Bildschirmpräsentation (16:9)</PresentationFormat>
  <Paragraphs>60</Paragraphs>
  <Slides>7</Slides>
  <Notes>1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3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7</vt:i4>
      </vt:variant>
    </vt:vector>
  </HeadingPairs>
  <TitlesOfParts>
    <vt:vector size="11" baseType="lpstr">
      <vt:lpstr>Arial</vt:lpstr>
      <vt:lpstr>Calibri</vt:lpstr>
      <vt:lpstr>Wingdings</vt:lpstr>
      <vt:lpstr>Larissa-Design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2017-06-22T13:57:14Z</dcterms:created>
  <dcterms:modified xsi:type="dcterms:W3CDTF">2021-04-19T13:28:49Z</dcterms:modified>
</cp:coreProperties>
</file>