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4"/>
  </p:notesMasterIdLst>
  <p:handoutMasterIdLst>
    <p:handoutMasterId r:id="rId25"/>
  </p:handoutMasterIdLst>
  <p:sldIdLst>
    <p:sldId id="281" r:id="rId3"/>
    <p:sldId id="280" r:id="rId4"/>
    <p:sldId id="273" r:id="rId5"/>
    <p:sldId id="283" r:id="rId6"/>
    <p:sldId id="271" r:id="rId7"/>
    <p:sldId id="272" r:id="rId8"/>
    <p:sldId id="274" r:id="rId9"/>
    <p:sldId id="277" r:id="rId10"/>
    <p:sldId id="278" r:id="rId11"/>
    <p:sldId id="275" r:id="rId12"/>
    <p:sldId id="284" r:id="rId13"/>
    <p:sldId id="286" r:id="rId14"/>
    <p:sldId id="287" r:id="rId15"/>
    <p:sldId id="289" r:id="rId16"/>
    <p:sldId id="288" r:id="rId17"/>
    <p:sldId id="285" r:id="rId18"/>
    <p:sldId id="290" r:id="rId19"/>
    <p:sldId id="291" r:id="rId20"/>
    <p:sldId id="294" r:id="rId21"/>
    <p:sldId id="292" r:id="rId22"/>
    <p:sldId id="295" r:id="rId23"/>
  </p:sldIdLst>
  <p:sldSz cx="9144000" cy="6858000" type="screen4x3"/>
  <p:notesSz cx="67691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5">
          <p15:clr>
            <a:srgbClr val="A4A3A4"/>
          </p15:clr>
        </p15:guide>
        <p15:guide id="2" pos="4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07" autoAdjust="0"/>
  </p:normalViewPr>
  <p:slideViewPr>
    <p:cSldViewPr snapToGrid="0" snapToObjects="1">
      <p:cViewPr varScale="1">
        <p:scale>
          <a:sx n="106" d="100"/>
          <a:sy n="106" d="100"/>
        </p:scale>
        <p:origin x="1158" y="10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31.07.2017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31.07.2017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28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92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90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80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59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71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3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2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60" r:id="rId3"/>
    <p:sldLayoutId id="2147483657" r:id="rId4"/>
    <p:sldLayoutId id="2147483665" r:id="rId5"/>
    <p:sldLayoutId id="2147483666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261100"/>
            <a:ext cx="9143696" cy="5969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118"/>
            <a:ext cx="9144000" cy="6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GN_Plu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0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Unterschiede Dreheinheit ERS zu STM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000628" y="1504472"/>
          <a:ext cx="35004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ERS135</a:t>
                      </a:r>
                      <a:endParaRPr lang="de-DE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STM135</a:t>
                      </a:r>
                      <a:endParaRPr lang="de-DE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88696" y="2022158"/>
          <a:ext cx="811239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980"/>
                <a:gridCol w="1730225"/>
                <a:gridCol w="173218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EEPROM bei 48V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Ticks pro Umdrehung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22400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18432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Motordrehrichtung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Positionsmessung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88696" y="3717032"/>
          <a:ext cx="811239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980"/>
                <a:gridCol w="1730225"/>
                <a:gridCol w="173218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Parameter bei 560V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Pole Umdrehung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Motordrehrichtung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Positionsmessung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28596" y="542926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Hinweis: Bei 560V-Systemen kann der Kunde die Werte selbst im Antriebsregler umstellen, bei den 48V-Systemen muss der MCS-12 ausgetauscht werden, da Kunde hier die Werte nicht ändern kann.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dirty="0" smtClean="0"/>
              <a:t>Unterschiede des ERS 135 zum STM 135</a:t>
            </a:r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Unterschiede der Motorparameter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dirty="0" smtClean="0"/>
              <a:t>Unterschiede des ERS 170 zum STM 170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>
            <a:off x="3788436" y="2755877"/>
            <a:ext cx="1181918" cy="484632"/>
          </a:xfrm>
          <a:prstGeom prst="rightArrow">
            <a:avLst/>
          </a:prstGeom>
          <a:gradFill flip="none" rotWithShape="1">
            <a:gsLst>
              <a:gs pos="0">
                <a:srgbClr val="003D6A"/>
              </a:gs>
              <a:gs pos="100000">
                <a:srgbClr val="00B0F0"/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802005" y="4387149"/>
            <a:ext cx="158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STM 170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50739" y="4390540"/>
            <a:ext cx="155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170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37" y="2163101"/>
            <a:ext cx="3201263" cy="208212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" y="2152446"/>
            <a:ext cx="3275199" cy="2092778"/>
          </a:xfrm>
          <a:prstGeom prst="rect">
            <a:avLst/>
          </a:prstGeom>
        </p:spPr>
      </p:pic>
      <p:sp>
        <p:nvSpPr>
          <p:cNvPr id="1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5447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64857"/>
              </p:ext>
            </p:extLst>
          </p:nvPr>
        </p:nvGraphicFramePr>
        <p:xfrm>
          <a:off x="569913" y="2825483"/>
          <a:ext cx="8066084" cy="2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970"/>
                <a:gridCol w="1376234"/>
                <a:gridCol w="1337970"/>
                <a:gridCol w="1337970"/>
                <a:gridCol w="1337970"/>
                <a:gridCol w="133797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STM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170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560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40">
                <a:tc gridSpan="6">
                  <a:txBody>
                    <a:bodyPr/>
                    <a:lstStyle/>
                    <a:p>
                      <a:pPr marL="447675" indent="-447675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= SCHUNK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/  T = </a:t>
                      </a:r>
                      <a:r>
                        <a:rPr lang="de-DE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Torque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/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M = Motor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40">
                <a:tc gridSpan="6">
                  <a:txBody>
                    <a:bodyPr/>
                    <a:lstStyle/>
                    <a:p>
                      <a:pPr lvl="0"/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170 	= Baugröße 170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(Außendurchmesser 170)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560 	= Zwischenkreisspannung 560V (oder 48V)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 	= Mit Stecker (vor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2009 war noch eine Version mit Kabelbox (K) erhältlich)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 	= Ohne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Bremse (B = Mit Bremse)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 	= IP Schutzklasse 40 bzw. 54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561443" y="1553800"/>
            <a:ext cx="8066089" cy="1063454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</a:rPr>
              <a:t>Früher: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STM 170-560-S-N-40</a:t>
            </a:r>
            <a:endParaRPr lang="de-DE" b="1" dirty="0" smtClean="0">
              <a:solidFill>
                <a:srgbClr val="0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8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170 zum STM 170</a:t>
              </a:r>
              <a:endParaRPr lang="de-DE" dirty="0"/>
            </a:p>
          </p:txBody>
        </p:sp>
        <p:sp>
          <p:nvSpPr>
            <p:cNvPr id="9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 smtClean="0">
                  <a:solidFill>
                    <a:srgbClr val="00B0F0"/>
                  </a:solidFill>
                </a:rPr>
                <a:t>Bezeichnung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5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1" y="1536281"/>
            <a:ext cx="8066089" cy="115717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0000"/>
                </a:solidFill>
              </a:rPr>
              <a:t>NEU:</a:t>
            </a:r>
            <a:endParaRPr lang="de-DE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ERS </a:t>
            </a:r>
            <a:r>
              <a:rPr lang="de-DE" b="1" dirty="0" smtClean="0">
                <a:solidFill>
                  <a:srgbClr val="000000"/>
                </a:solidFill>
              </a:rPr>
              <a:t>170-560-40-N-N-I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34687"/>
              </p:ext>
            </p:extLst>
          </p:nvPr>
        </p:nvGraphicFramePr>
        <p:xfrm>
          <a:off x="578378" y="2710971"/>
          <a:ext cx="8066089" cy="31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59"/>
                <a:gridCol w="1175647"/>
                <a:gridCol w="1175647"/>
                <a:gridCol w="1142959"/>
                <a:gridCol w="1142959"/>
                <a:gridCol w="1142959"/>
                <a:gridCol w="114295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ERS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170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560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40">
                <a:tc gridSpan="7">
                  <a:txBody>
                    <a:bodyPr/>
                    <a:lstStyle/>
                    <a:p>
                      <a:pPr marL="447675" indent="-447675"/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de-DE" b="0" dirty="0" err="1" smtClean="0">
                          <a:solidFill>
                            <a:srgbClr val="000000"/>
                          </a:solidFill>
                        </a:rPr>
                        <a:t>Electrical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</a:rPr>
                        <a:t> /  R = 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Rotation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</a:rPr>
                        <a:t>  /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  S = SCHUNK Unit</a:t>
                      </a: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40">
                <a:tc gridSpan="7">
                  <a:txBody>
                    <a:bodyPr/>
                    <a:lstStyle/>
                    <a:p>
                      <a:pPr lvl="0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170 	= Baugröße 170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(Außendurchmesser 170)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560 	= Zwischenkreisspannung 560V (bzw. 48V)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40     = IP Schutzklasse 40 (bzw. 54)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N 	= ohne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Bremse (B = Mit Bremse)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 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= ohne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Drehdurchführung (D = mit DDF)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      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Meßsystem inkrementell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(A = Meßsystem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absolut)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10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170 zum STM 170</a:t>
              </a:r>
              <a:endParaRPr lang="de-DE" dirty="0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 smtClean="0">
                  <a:solidFill>
                    <a:srgbClr val="00B0F0"/>
                  </a:solidFill>
                </a:rPr>
                <a:t>Bezeichnung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2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9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23515"/>
              </p:ext>
            </p:extLst>
          </p:nvPr>
        </p:nvGraphicFramePr>
        <p:xfrm>
          <a:off x="561442" y="2212149"/>
          <a:ext cx="8074560" cy="382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7280"/>
                <a:gridCol w="4037280"/>
              </a:tblGrid>
              <a:tr h="356665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n-lt"/>
                        </a:rPr>
                        <a:t>STM 170</a:t>
                      </a:r>
                      <a:endParaRPr lang="de-D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n-lt"/>
                        </a:rPr>
                        <a:t>ERS 170</a:t>
                      </a:r>
                      <a:endParaRPr lang="de-D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59030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>
                          <a:latin typeface="+mn-lt"/>
                        </a:rPr>
                        <a:t>Verschiebung um 8° im UZS</a:t>
                      </a:r>
                      <a:endParaRPr lang="de-D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de-DE" dirty="0" smtClean="0"/>
                    </a:p>
                    <a:p>
                      <a:pPr marL="0" indent="0"/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 descr="NI_STM17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446" y="2680788"/>
            <a:ext cx="3600000" cy="2419868"/>
          </a:xfrm>
          <a:prstGeom prst="rect">
            <a:avLst/>
          </a:prstGeom>
        </p:spPr>
      </p:pic>
      <p:pic>
        <p:nvPicPr>
          <p:cNvPr id="8" name="Grafik 7" descr="NI_ERS17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1186" y="2680788"/>
            <a:ext cx="3600000" cy="263612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53446" y="1421183"/>
            <a:ext cx="8074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Die Lage des Nullimpuls hat sich bei allen Baugrößen um wenige Grad in Richtung des Uhrzeigersinns verschoben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13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170 zum STM 170</a:t>
              </a:r>
              <a:endParaRPr lang="de-DE" dirty="0"/>
            </a:p>
          </p:txBody>
        </p:sp>
        <p:sp>
          <p:nvSpPr>
            <p:cNvPr id="14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 smtClean="0">
                  <a:solidFill>
                    <a:srgbClr val="00B0F0"/>
                  </a:solidFill>
                </a:rPr>
                <a:t>Mechanische Änderungen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55827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5193103" y="1340580"/>
          <a:ext cx="34256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778"/>
                <a:gridCol w="1677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 170</a:t>
                      </a:r>
                      <a:endParaRPr lang="de-DE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STM 170</a:t>
                      </a:r>
                      <a:endParaRPr lang="de-DE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561442" y="1927272"/>
          <a:ext cx="807455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293"/>
                <a:gridCol w="1722155"/>
                <a:gridCol w="172411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EEPROM bei 48V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Ticks pro Umdrehung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30240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25600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Motordrehrichtung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Positionsmessung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561442" y="3622146"/>
          <a:ext cx="807455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293"/>
                <a:gridCol w="1722155"/>
                <a:gridCol w="172411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Parameter bei 560V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Pole Umdrehung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216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Motordrehrichtung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Positionsmessung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63506" y="5383965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</a:rPr>
              <a:t>Hinweis: Bei 560V-Systemen kann der Kunde die Werte selbst im Antriebsregler umstellen, bei den 48V-Systemen muss der MCS-12 ausgetauscht werden, da Kunde hier die Werte nicht ändern kann.</a:t>
            </a:r>
            <a:endParaRPr lang="de-DE" sz="1100" dirty="0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12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170 zum STM 170</a:t>
              </a:r>
              <a:endParaRPr lang="de-DE" dirty="0"/>
            </a:p>
          </p:txBody>
        </p:sp>
        <p:sp>
          <p:nvSpPr>
            <p:cNvPr id="13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>
                  <a:solidFill>
                    <a:srgbClr val="00B0F0"/>
                  </a:solidFill>
                </a:rPr>
                <a:t>Unterschiede der Motorparameter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70233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dirty="0" smtClean="0"/>
              <a:t>Unterschiede des ERS 210 zum STM 210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>
            <a:off x="3788436" y="2755877"/>
            <a:ext cx="1181918" cy="484632"/>
          </a:xfrm>
          <a:prstGeom prst="rightArrow">
            <a:avLst/>
          </a:prstGeom>
          <a:gradFill flip="none" rotWithShape="1">
            <a:gsLst>
              <a:gs pos="0">
                <a:srgbClr val="003D6A"/>
              </a:gs>
              <a:gs pos="100000">
                <a:srgbClr val="00B0F0"/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955914" y="4387149"/>
            <a:ext cx="158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STM 210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95183" y="4390540"/>
            <a:ext cx="155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210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3" y="2118448"/>
            <a:ext cx="3275235" cy="21267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88" y="2092819"/>
            <a:ext cx="3374694" cy="2223852"/>
          </a:xfrm>
          <a:prstGeom prst="rect">
            <a:avLst/>
          </a:prstGeom>
        </p:spPr>
      </p:pic>
      <p:sp>
        <p:nvSpPr>
          <p:cNvPr id="1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42800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48809"/>
              </p:ext>
            </p:extLst>
          </p:nvPr>
        </p:nvGraphicFramePr>
        <p:xfrm>
          <a:off x="569913" y="2762110"/>
          <a:ext cx="8066084" cy="2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970"/>
                <a:gridCol w="1376234"/>
                <a:gridCol w="1337970"/>
                <a:gridCol w="1337970"/>
                <a:gridCol w="1337970"/>
                <a:gridCol w="133797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STM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170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560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40">
                <a:tc gridSpan="6">
                  <a:txBody>
                    <a:bodyPr/>
                    <a:lstStyle/>
                    <a:p>
                      <a:pPr marL="447675" indent="-447675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= SCHUNK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/  T = </a:t>
                      </a:r>
                      <a:r>
                        <a:rPr lang="de-DE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Torque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/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M = Motor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40">
                <a:tc gridSpan="6">
                  <a:txBody>
                    <a:bodyPr/>
                    <a:lstStyle/>
                    <a:p>
                      <a:pPr lvl="0"/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210 	= Baugröße 210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(Außendurchmesser 210)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560 	= Zwischenkreisspannung 560V (oder 48V)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 	= Mit Stecker (vor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2009 war noch eine Version mit Kabelbox (K) erhältlich)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 	= Ohne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Bremse (B = Mit Bremse)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 	= IP Schutzklasse 40 bzw. 54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561443" y="1437838"/>
            <a:ext cx="8066089" cy="1379523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</a:rPr>
              <a:t>Früher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STM </a:t>
            </a:r>
            <a:r>
              <a:rPr lang="de-DE" b="1" dirty="0" smtClean="0">
                <a:solidFill>
                  <a:srgbClr val="000000"/>
                </a:solidFill>
              </a:rPr>
              <a:t>210-560-S-N-40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9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210 zum STM 210</a:t>
              </a:r>
              <a:endParaRPr lang="de-DE" dirty="0"/>
            </a:p>
          </p:txBody>
        </p:sp>
        <p:sp>
          <p:nvSpPr>
            <p:cNvPr id="10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 smtClean="0">
                  <a:solidFill>
                    <a:srgbClr val="00B0F0"/>
                  </a:solidFill>
                </a:rPr>
                <a:t>Bezeichnung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17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18177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540526"/>
            <a:ext cx="8066089" cy="115717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0000"/>
                </a:solidFill>
              </a:rPr>
              <a:t>NEU:</a:t>
            </a:r>
            <a:endParaRPr lang="de-DE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ERS </a:t>
            </a:r>
            <a:r>
              <a:rPr lang="de-DE" b="1" dirty="0" smtClean="0">
                <a:solidFill>
                  <a:srgbClr val="000000"/>
                </a:solidFill>
              </a:rPr>
              <a:t>210-560-40-N-N-I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15823"/>
              </p:ext>
            </p:extLst>
          </p:nvPr>
        </p:nvGraphicFramePr>
        <p:xfrm>
          <a:off x="578378" y="2768092"/>
          <a:ext cx="8066089" cy="31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59"/>
                <a:gridCol w="1175647"/>
                <a:gridCol w="1175647"/>
                <a:gridCol w="1142959"/>
                <a:gridCol w="1142959"/>
                <a:gridCol w="1142959"/>
                <a:gridCol w="114295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ERS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170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560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40">
                <a:tc gridSpan="7">
                  <a:txBody>
                    <a:bodyPr/>
                    <a:lstStyle/>
                    <a:p>
                      <a:pPr marL="447675" indent="-447675"/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de-DE" b="0" dirty="0" err="1" smtClean="0">
                          <a:solidFill>
                            <a:srgbClr val="000000"/>
                          </a:solidFill>
                        </a:rPr>
                        <a:t>Electrical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</a:rPr>
                        <a:t> /  R = 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Rotation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</a:rPr>
                        <a:t>  /</a:t>
                      </a:r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  S = SCHUNK Unit</a:t>
                      </a: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40">
                <a:tc gridSpan="7">
                  <a:txBody>
                    <a:bodyPr/>
                    <a:lstStyle/>
                    <a:p>
                      <a:pPr lvl="0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210 	= Baugröße 210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(Außendurchmesser 210)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560 	= Zwischenkreisspannung 560V (bzw. 48V)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40     = IP Schutzklasse 40 (bzw. 54)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N 	= ohne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Bremse (B = Mit Bremse)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 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= ohne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Drehdurchführung (D = mit DDF)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      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Meßsystem inkrementell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(A = Meßsystem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absolut)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10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210 zum STM 210</a:t>
              </a:r>
              <a:endParaRPr lang="de-DE" dirty="0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 smtClean="0">
                  <a:solidFill>
                    <a:srgbClr val="00B0F0"/>
                  </a:solidFill>
                </a:rPr>
                <a:t>Bezeichnung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18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9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561442" y="2067514"/>
          <a:ext cx="8074560" cy="382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7280"/>
                <a:gridCol w="4037280"/>
              </a:tblGrid>
              <a:tr h="356665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n-lt"/>
                        </a:rPr>
                        <a:t>STM 210</a:t>
                      </a:r>
                      <a:endParaRPr lang="de-D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n-lt"/>
                        </a:rPr>
                        <a:t>ERS 210</a:t>
                      </a:r>
                      <a:endParaRPr lang="de-D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59030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>
                          <a:latin typeface="+mn-lt"/>
                        </a:rPr>
                        <a:t>Verschiebung um 8° im UZS</a:t>
                      </a:r>
                      <a:endParaRPr lang="de-D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de-DE" dirty="0" smtClean="0"/>
                    </a:p>
                    <a:p>
                      <a:pPr marL="0" indent="0"/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569910" y="1421183"/>
            <a:ext cx="8074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Die Lage des Nullimpuls hat sich bei allen Baugrößen um wenige Grad in Richtung des Uhrzeigersinns verschoben</a:t>
            </a:r>
            <a:endParaRPr lang="de-DE" dirty="0"/>
          </a:p>
        </p:txBody>
      </p:sp>
      <p:pic>
        <p:nvPicPr>
          <p:cNvPr id="9" name="Grafik 8" descr="NI_STM2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389" y="2751989"/>
            <a:ext cx="3600000" cy="2283067"/>
          </a:xfrm>
          <a:prstGeom prst="rect">
            <a:avLst/>
          </a:prstGeom>
        </p:spPr>
      </p:pic>
      <p:pic>
        <p:nvPicPr>
          <p:cNvPr id="13" name="Grafik 12" descr="NI_ERS21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1098" y="2649196"/>
            <a:ext cx="3600000" cy="248865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14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210 zum STM 210</a:t>
              </a:r>
              <a:endParaRPr lang="de-DE" dirty="0"/>
            </a:p>
          </p:txBody>
        </p:sp>
        <p:sp>
          <p:nvSpPr>
            <p:cNvPr id="15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 smtClean="0">
                  <a:solidFill>
                    <a:srgbClr val="00B0F0"/>
                  </a:solidFill>
                </a:rPr>
                <a:t>Mechanische Änderungen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19</a:t>
            </a:r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95230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668494" y="4240253"/>
            <a:ext cx="8066089" cy="1792586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/>
              <a:t>Unterschiede des ERS 135 zum STM 135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b="1" dirty="0"/>
              <a:t>Unterschiede des ERS </a:t>
            </a:r>
            <a:r>
              <a:rPr lang="de-DE" b="1" dirty="0" smtClean="0"/>
              <a:t>170 </a:t>
            </a:r>
            <a:r>
              <a:rPr lang="de-DE" b="1" dirty="0"/>
              <a:t>zum STM </a:t>
            </a:r>
            <a:r>
              <a:rPr lang="de-DE" b="1" dirty="0" smtClean="0"/>
              <a:t>170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b="1" dirty="0"/>
              <a:t>Unterschiede des ERS 170 zum STM </a:t>
            </a:r>
            <a:r>
              <a:rPr lang="de-DE" b="1" dirty="0" smtClean="0"/>
              <a:t>170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174807" y="1492313"/>
            <a:ext cx="2373389" cy="56282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rgbClr val="003D6A"/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rgbClr val="003D6A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Vorgänger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555938" y="1501367"/>
            <a:ext cx="2373389" cy="56282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rgbClr val="003D6A"/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rgbClr val="003D6A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Nachfolger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1" y="2086233"/>
            <a:ext cx="2237587" cy="14320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41" y="2086233"/>
            <a:ext cx="2241822" cy="1458096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>
            <a:off x="3159658" y="1453889"/>
            <a:ext cx="1928389" cy="484632"/>
          </a:xfrm>
          <a:prstGeom prst="rightArrow">
            <a:avLst/>
          </a:prstGeom>
          <a:gradFill flip="none" rotWithShape="1">
            <a:gsLst>
              <a:gs pos="0">
                <a:srgbClr val="003D6A"/>
              </a:gs>
              <a:gs pos="100000">
                <a:srgbClr val="00B0F0"/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1511171" y="3572337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STM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69257" y="3618753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6002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Unterschiede des ERS </a:t>
            </a:r>
            <a:r>
              <a:rPr lang="de-DE" dirty="0" smtClean="0"/>
              <a:t>zum STM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080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5193103" y="1340580"/>
          <a:ext cx="34256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778"/>
                <a:gridCol w="1677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 210</a:t>
                      </a:r>
                      <a:endParaRPr lang="de-DE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STM 210</a:t>
                      </a:r>
                      <a:endParaRPr lang="de-DE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561442" y="1927272"/>
          <a:ext cx="807455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293"/>
                <a:gridCol w="1722155"/>
                <a:gridCol w="172411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EEPROM bei 48V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Ticks pro Umdrehung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30240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25600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Motordrehrichtung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Positionsmessung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561442" y="3622146"/>
          <a:ext cx="807455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293"/>
                <a:gridCol w="1722155"/>
                <a:gridCol w="172411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Parameter bei 560V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Pole Umdrehung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216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Motordrehrichtung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Positionsmessung</a:t>
                      </a:r>
                      <a:r>
                        <a:rPr lang="de-DE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invertiert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63506" y="5383965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</a:rPr>
              <a:t>Hinweis: Bei 560V-Systemen kann der Kunde die Werte selbst im Antriebsregler umstellen, bei den 48V-Systemen muss der MCS-12 ausgetauscht werden, da Kunde hier die Werte nicht ändern kann.</a:t>
            </a:r>
            <a:endParaRPr lang="de-DE" sz="1100" dirty="0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61443" y="389470"/>
            <a:ext cx="8083024" cy="984108"/>
            <a:chOff x="561443" y="389470"/>
            <a:chExt cx="8083024" cy="984108"/>
          </a:xfrm>
        </p:grpSpPr>
        <p:sp>
          <p:nvSpPr>
            <p:cNvPr id="12" name="Titel 1"/>
            <p:cNvSpPr txBox="1">
              <a:spLocks/>
            </p:cNvSpPr>
            <p:nvPr/>
          </p:nvSpPr>
          <p:spPr>
            <a:xfrm>
              <a:off x="561443" y="389470"/>
              <a:ext cx="8074557" cy="600213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dirty="0" smtClean="0"/>
                <a:t>Unterschiede des ERS 210 zum STM 210</a:t>
              </a:r>
              <a:endParaRPr lang="de-DE" dirty="0"/>
            </a:p>
          </p:txBody>
        </p:sp>
        <p:sp>
          <p:nvSpPr>
            <p:cNvPr id="13" name="Titel 1"/>
            <p:cNvSpPr txBox="1">
              <a:spLocks/>
            </p:cNvSpPr>
            <p:nvPr/>
          </p:nvSpPr>
          <p:spPr>
            <a:xfrm>
              <a:off x="569910" y="989684"/>
              <a:ext cx="8074557" cy="383894"/>
            </a:xfrm>
            <a:prstGeom prst="rect">
              <a:avLst/>
            </a:prstGeom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446B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de-DE" sz="2000" dirty="0">
                  <a:solidFill>
                    <a:srgbClr val="00B0F0"/>
                  </a:solidFill>
                </a:rPr>
                <a:t>Unterschiede der Motorparameter</a:t>
              </a:r>
              <a:endParaRPr lang="de-DE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r>
              <a:rPr lang="de-DE" dirty="0" smtClean="0"/>
              <a:t>20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01718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76952"/>
              </p:ext>
            </p:extLst>
          </p:nvPr>
        </p:nvGraphicFramePr>
        <p:xfrm>
          <a:off x="323529" y="1718644"/>
          <a:ext cx="396044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2160240"/>
              </a:tblGrid>
              <a:tr h="31683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Rotor:</a:t>
                      </a:r>
                      <a:endParaRPr lang="de-DE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eloxiert (schwarz)</a:t>
                      </a:r>
                      <a:endParaRPr lang="de-DE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Grundkörper: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eloxiert (grün)</a:t>
                      </a:r>
                      <a:endParaRPr lang="de-DE" sz="1600" b="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Lagerflansch: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eloxiert (grün)</a:t>
                      </a:r>
                      <a:endParaRPr lang="de-DE" sz="1600" b="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Dichtflansch: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eloxiert (grün)</a:t>
                      </a:r>
                      <a:endParaRPr lang="de-DE" sz="1600" b="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Steckerflansch: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eloxiert (schwarz)</a:t>
                      </a:r>
                      <a:endParaRPr lang="de-DE" sz="1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Grafik 8" descr="STMProdukt_STM_Produktbild_retuschie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28596" y="5978743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Hinweis: Beispielbilder mit unterschiedlichen Baugrößen – nicht maßstabsgerecht.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6002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Unterschiede des ERS </a:t>
            </a:r>
            <a:r>
              <a:rPr lang="de-DE" dirty="0" smtClean="0"/>
              <a:t>zum STM</a:t>
            </a:r>
            <a:endParaRPr lang="de-DE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Technische Änderungen – Material und Beschichtung</a:t>
            </a:r>
            <a:endParaRPr lang="de-DE" sz="2000" dirty="0">
              <a:solidFill>
                <a:srgbClr val="00B0F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4" y="3637017"/>
            <a:ext cx="3278247" cy="213219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11171" y="1312717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STM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22342" y="1278289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14630"/>
              </p:ext>
            </p:extLst>
          </p:nvPr>
        </p:nvGraphicFramePr>
        <p:xfrm>
          <a:off x="4575595" y="1718644"/>
          <a:ext cx="4568405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973"/>
                <a:gridCol w="3134432"/>
              </a:tblGrid>
              <a:tr h="31683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Rotor:</a:t>
                      </a:r>
                      <a:endParaRPr lang="de-DE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Aluminiumlegierung (silberfarben)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Grundkörper: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Aluminiumlegierung (silberfarben)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Lagerflansch: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Aluminiumlegierung (silberfarben)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Dichtflansch: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Aluminiumlegierung (silberfarben)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Steckerflansch: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Aluminiumlegierung (silberfarben)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Unterschiede zwischen ERS und STM</a:t>
            </a:r>
            <a:r>
              <a:rPr lang="de-DE" dirty="0"/>
              <a:t> </a:t>
            </a:r>
            <a:r>
              <a:rPr lang="de-DE" dirty="0" smtClean="0"/>
              <a:t>│</a:t>
            </a:r>
            <a:r>
              <a:rPr lang="de-DE" dirty="0" smtClean="0"/>
              <a:t> September 2016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mtClean="0"/>
              <a:t>Unterschiede des ERS 135 zum STM 135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7" y="2249390"/>
            <a:ext cx="3112114" cy="198223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21" y="2239927"/>
            <a:ext cx="3012110" cy="2028356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>
            <a:off x="3788436" y="2755877"/>
            <a:ext cx="1181918" cy="484632"/>
          </a:xfrm>
          <a:prstGeom prst="rightArrow">
            <a:avLst/>
          </a:prstGeom>
          <a:gradFill flip="none" rotWithShape="1">
            <a:gsLst>
              <a:gs pos="0">
                <a:srgbClr val="003D6A"/>
              </a:gs>
              <a:gs pos="100000">
                <a:srgbClr val="00B0F0"/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883486" y="4387149"/>
            <a:ext cx="158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STM 135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33044" y="4390540"/>
            <a:ext cx="155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135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21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6002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Unterschiede des ERS 135 zum STM 135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516514"/>
            <a:ext cx="8066089" cy="42798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0000"/>
                </a:solidFill>
                <a:latin typeface="+mn-lt"/>
              </a:rPr>
              <a:t>Früher: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  <a:latin typeface="+mn-lt"/>
              </a:rPr>
              <a:t>STM135-560-S-N-40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95536" y="2839915"/>
          <a:ext cx="8424936" cy="2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495"/>
                <a:gridCol w="1437461"/>
                <a:gridCol w="1397495"/>
                <a:gridCol w="1397495"/>
                <a:gridCol w="1397495"/>
                <a:gridCol w="139749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STM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135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560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  <a:endParaRPr lang="de-DE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40">
                <a:tc gridSpan="6">
                  <a:txBody>
                    <a:bodyPr/>
                    <a:lstStyle/>
                    <a:p>
                      <a:pPr marL="447675" indent="-447675"/>
                      <a:r>
                        <a:rPr lang="de-DE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STM = Produktbezeichnung</a:t>
                      </a:r>
                      <a:endParaRPr lang="de-DE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40">
                <a:tc gridSpan="6">
                  <a:txBody>
                    <a:bodyPr/>
                    <a:lstStyle/>
                    <a:p>
                      <a:pPr lvl="0"/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 	= Baugröße 135 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(Außendurchmesser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135, od. 170,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od. 210)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560 	= Zwischenkreisspannung Motor 560V (oder 48V)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 	= Mit Stecker (vor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2009 war noch eine Version mit Kabelbox (K) erhältlich)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 	= Ohne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Bremse (B = Mit Bremse)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6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 	= IP Schutzklasse 40 bzw. 54</a:t>
                      </a:r>
                      <a:endParaRPr lang="de-D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Bezeichnung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551682"/>
            <a:ext cx="8066089" cy="42798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0000"/>
                </a:solidFill>
              </a:rPr>
              <a:t>Neu: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ERS135-560-40-N-N-I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95536" y="2739157"/>
          <a:ext cx="8424938" cy="31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8"/>
                <a:gridCol w="1227949"/>
                <a:gridCol w="1227949"/>
                <a:gridCol w="1193808"/>
                <a:gridCol w="1193808"/>
                <a:gridCol w="1193808"/>
                <a:gridCol w="11938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ERS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135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560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40">
                <a:tc gridSpan="7">
                  <a:txBody>
                    <a:bodyPr/>
                    <a:lstStyle/>
                    <a:p>
                      <a:pPr marL="447675" indent="-447675"/>
                      <a:r>
                        <a:rPr lang="de-DE" b="0" dirty="0" smtClean="0">
                          <a:solidFill>
                            <a:srgbClr val="000000"/>
                          </a:solidFill>
                        </a:rPr>
                        <a:t>ERS  = Produktbezeichnung</a:t>
                      </a: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40">
                <a:tc gridSpan="7">
                  <a:txBody>
                    <a:bodyPr/>
                    <a:lstStyle/>
                    <a:p>
                      <a:pPr lvl="0"/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	= Baugröße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(od. 170, od. 210)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560 	= Zwischenkreisspannung Motor 560V (bzw. 48V)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40     = IP Schutzklasse 40 (bzw. 54)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N 	= ohne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Bremse (B = Mit Bremse)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 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= ohne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Drehdurchführung (D = mit DDF)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31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</a:rPr>
                        <a:t>        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de-D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000000"/>
                          </a:solidFill>
                        </a:rPr>
                        <a:t>Meßsystem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 inkrementell</a:t>
                      </a:r>
                      <a:endParaRPr lang="de-DE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6002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Unterschiede des ERS 135 zum STM 135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Bezeichnung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16722"/>
              </p:ext>
            </p:extLst>
          </p:nvPr>
        </p:nvGraphicFramePr>
        <p:xfrm>
          <a:off x="215008" y="1897464"/>
          <a:ext cx="8640960" cy="4199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n-lt"/>
                        </a:rPr>
                        <a:t>STM135</a:t>
                      </a:r>
                      <a:endParaRPr lang="de-D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n-lt"/>
                        </a:rPr>
                        <a:t>ERS135</a:t>
                      </a:r>
                      <a:endParaRPr lang="de-D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34151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>
                          <a:latin typeface="+mn-lt"/>
                        </a:rPr>
                        <a:t>Verschiebung um 8° im UZS</a:t>
                      </a:r>
                      <a:endParaRPr lang="de-D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de-DE" dirty="0" smtClean="0"/>
                    </a:p>
                    <a:p>
                      <a:pPr marL="0" indent="0"/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Grafik 9" descr="NI_STM13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42" y="2439834"/>
            <a:ext cx="4378318" cy="2880000"/>
          </a:xfrm>
          <a:prstGeom prst="rect">
            <a:avLst/>
          </a:prstGeom>
        </p:spPr>
      </p:pic>
      <p:pic>
        <p:nvPicPr>
          <p:cNvPr id="11" name="Grafik 10" descr="NI_ERS13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39834"/>
            <a:ext cx="3865668" cy="28800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69910" y="1314916"/>
            <a:ext cx="7967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Die Lage des Nullimpuls hat sich bei allen Baugrößen um wenige Grad in Richtung des Uhrzeigersinns verschoben</a:t>
            </a:r>
            <a:endParaRPr lang="de-DE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dirty="0" smtClean="0"/>
              <a:t>Unterschiede des ERS 135 zum STM 135</a:t>
            </a:r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Mechanische Änderungen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77847" y="1448864"/>
            <a:ext cx="7211076" cy="4586414"/>
            <a:chOff x="539552" y="332656"/>
            <a:chExt cx="8264763" cy="52565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332656"/>
              <a:ext cx="8264763" cy="5001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e 7"/>
            <p:cNvSpPr/>
            <p:nvPr/>
          </p:nvSpPr>
          <p:spPr>
            <a:xfrm>
              <a:off x="3419872" y="9087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2915816" y="26369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3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3131840" y="44371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2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491880" y="29969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4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084168" y="227687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7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5436096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5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7308304" y="530120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8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5292080" y="486916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6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2411760" y="458112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3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648416" y="5783968"/>
            <a:ext cx="5172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Auszug Katalogansicht ERS </a:t>
            </a:r>
            <a:r>
              <a:rPr lang="de-DE" dirty="0" smtClean="0"/>
              <a:t>135</a:t>
            </a:r>
            <a:br>
              <a:rPr lang="de-DE" dirty="0" smtClean="0"/>
            </a:br>
            <a:r>
              <a:rPr lang="de-DE" sz="1200" dirty="0" smtClean="0"/>
              <a:t>Explizite Änderungen siehe nächste Folie</a:t>
            </a:r>
            <a:endParaRPr lang="de-DE" sz="1200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dirty="0" smtClean="0"/>
              <a:t>Unterschiede des ERS 135 zum STM 135</a:t>
            </a:r>
            <a:endParaRPr lang="de-DE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Änderungen an den Abmessungen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9428" y="1553021"/>
            <a:ext cx="7794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Übersicht geänderte Abmessungen </a:t>
            </a:r>
            <a:r>
              <a:rPr lang="de-DE" sz="2000" b="1" dirty="0" smtClean="0"/>
              <a:t>beim ERS im Vergleich zum STM 135</a:t>
            </a:r>
            <a:endParaRPr lang="de-DE" sz="20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61443" y="389470"/>
            <a:ext cx="8074557" cy="6002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dirty="0" smtClean="0"/>
              <a:t>Unterschiede des ERS 135 zum STM 135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69910" y="989684"/>
            <a:ext cx="8074557" cy="38389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de-DE" sz="2000" dirty="0" smtClean="0">
                <a:solidFill>
                  <a:srgbClr val="00B0F0"/>
                </a:solidFill>
              </a:rPr>
              <a:t>Änderungen an den Abmessungen</a:t>
            </a:r>
            <a:endParaRPr lang="de-DE" sz="2000" dirty="0">
              <a:solidFill>
                <a:srgbClr val="00B0F0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457200" y="2033794"/>
            <a:ext cx="8229600" cy="3337560"/>
            <a:chOff x="457200" y="1600200"/>
            <a:chExt cx="8229600" cy="3337560"/>
          </a:xfrm>
        </p:grpSpPr>
        <p:graphicFrame>
          <p:nvGraphicFramePr>
            <p:cNvPr id="6" name="Inhaltsplatzhalt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565601"/>
                </p:ext>
              </p:extLst>
            </p:nvPr>
          </p:nvGraphicFramePr>
          <p:xfrm>
            <a:off x="457200" y="1600200"/>
            <a:ext cx="8229600" cy="33375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00021"/>
                  <a:gridCol w="871579"/>
                  <a:gridCol w="844062"/>
                  <a:gridCol w="896815"/>
                  <a:gridCol w="747346"/>
                  <a:gridCol w="4369777"/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Nr.</a:t>
                        </a:r>
                        <a:endParaRPr lang="de-DE" dirty="0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r>
                          <a:rPr lang="de-DE" dirty="0" smtClean="0"/>
                          <a:t>Wert beim STM</a:t>
                        </a:r>
                        <a:endParaRPr lang="de-DE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de-DE" dirty="0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r>
                          <a:rPr lang="de-DE" dirty="0" smtClean="0"/>
                          <a:t>Wert beim ERS</a:t>
                        </a:r>
                        <a:endParaRPr lang="de-DE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Bemerkung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1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25,5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de-DE" dirty="0" smtClean="0"/>
                          <a:t>[mm]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27,5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Höhe</a:t>
                        </a:r>
                        <a:r>
                          <a:rPr lang="de-DE" baseline="0" dirty="0" smtClean="0"/>
                          <a:t> </a:t>
                        </a:r>
                        <a:r>
                          <a:rPr lang="de-DE" baseline="0" dirty="0" err="1" smtClean="0"/>
                          <a:t>Steckerflansch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2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63,5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60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Breite </a:t>
                        </a:r>
                        <a:r>
                          <a:rPr lang="de-DE" dirty="0" err="1" smtClean="0"/>
                          <a:t>Steckerflansch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3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131,1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132,1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Max. Abmessung durch Stecker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4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135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137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Außendurchmesser</a:t>
                        </a:r>
                        <a:r>
                          <a:rPr lang="de-DE" baseline="0" dirty="0" smtClean="0"/>
                          <a:t> ERS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2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3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Höhe Drehteller über Grundkörper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6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1,8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smtClean="0"/>
                          <a:t>1,65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Tiefe Zentrierdurchmesser</a:t>
                        </a:r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7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48,5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48,54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dirty="0" smtClean="0"/>
                          <a:t>Geänderte Tolerierung des</a:t>
                        </a:r>
                        <a:r>
                          <a:rPr lang="de-DE" baseline="0" dirty="0" smtClean="0"/>
                          <a:t> Zentrierstiftes</a:t>
                        </a:r>
                        <a:endParaRPr lang="de-DE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de-DE" dirty="0" smtClean="0"/>
                          <a:t>8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35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de-DE" dirty="0" smtClean="0"/>
                          <a:t>35,27</a:t>
                        </a:r>
                        <a:endParaRPr lang="de-DE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[mm]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dirty="0" smtClean="0"/>
                          <a:t>Geänderte Tolerierung des</a:t>
                        </a:r>
                        <a:r>
                          <a:rPr lang="de-DE" baseline="0" dirty="0" smtClean="0"/>
                          <a:t> Zentrierstiftes</a:t>
                        </a:r>
                        <a:endParaRPr lang="de-DE" dirty="0" smtClean="0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10" name="Ellipse 9"/>
            <p:cNvSpPr/>
            <p:nvPr/>
          </p:nvSpPr>
          <p:spPr>
            <a:xfrm>
              <a:off x="569910" y="2033794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9910" y="2395038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2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569910" y="3135498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4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569910" y="4258770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7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569910" y="3522870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5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569910" y="4627627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8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569910" y="3890820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6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569910" y="2767548"/>
              <a:ext cx="251310" cy="251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3</a:t>
              </a:r>
            </a:p>
          </p:txBody>
        </p:sp>
      </p:grpSp>
      <p:sp>
        <p:nvSpPr>
          <p:cNvPr id="19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>
                <a:solidFill>
                  <a:srgbClr val="FFFFFF"/>
                </a:solidFill>
              </a:rPr>
              <a:t>Unterschiede zwischen ERS und STM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│ September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 SCH_PPT_Vorlage_4-3_080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1092</Words>
  <Application>Microsoft Office PowerPoint</Application>
  <PresentationFormat>Bildschirmpräsentation (4:3)</PresentationFormat>
  <Paragraphs>392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 SCH_PPT_Vorlage_4-3_220312</vt:lpstr>
      <vt:lpstr> SCH_PPT_Vorlage_4-3_080212</vt:lpstr>
      <vt:lpstr>PowerPoint-Präsentation</vt:lpstr>
      <vt:lpstr>Unterschiede des ERS zum STM</vt:lpstr>
      <vt:lpstr>Unterschiede des ERS zum STM</vt:lpstr>
      <vt:lpstr>PowerPoint-Präsentation</vt:lpstr>
      <vt:lpstr>Unterschiede des ERS 135 zum STM 135</vt:lpstr>
      <vt:lpstr>Unterschiede des ERS 135 zum STM 135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Zuber, Philipp</cp:lastModifiedBy>
  <cp:revision>47</cp:revision>
  <dcterms:created xsi:type="dcterms:W3CDTF">2012-04-05T12:36:28Z</dcterms:created>
  <dcterms:modified xsi:type="dcterms:W3CDTF">2017-07-31T10:04:13Z</dcterms:modified>
</cp:coreProperties>
</file>