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8" r:id="rId2"/>
    <p:sldId id="259" r:id="rId3"/>
    <p:sldId id="285" r:id="rId4"/>
    <p:sldId id="284" r:id="rId5"/>
    <p:sldId id="286" r:id="rId6"/>
    <p:sldId id="287" r:id="rId7"/>
    <p:sldId id="290" r:id="rId8"/>
  </p:sldIdLst>
  <p:sldSz cx="9144000" cy="6858000" type="screen4x3"/>
  <p:notesSz cx="6797675" cy="9926638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5C"/>
    <a:srgbClr val="091E58"/>
    <a:srgbClr val="163567"/>
    <a:srgbClr val="A2BCFC"/>
    <a:srgbClr val="A3BCFB"/>
    <a:srgbClr val="99CCFF"/>
    <a:srgbClr val="FF9900"/>
    <a:srgbClr val="16396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8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-1008" y="-342"/>
      </p:cViewPr>
      <p:guideLst>
        <p:guide orient="horz" pos="93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89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5" tIns="46112" rIns="92225" bIns="46112" numCol="1" anchor="t" anchorCtr="0" compatLnSpc="1">
            <a:prstTxWarp prst="textNoShape">
              <a:avLst/>
            </a:prstTxWarp>
          </a:bodyPr>
          <a:lstStyle>
            <a:lvl1pPr algn="l" defTabSz="920750">
              <a:defRPr kumimoji="0" sz="1200">
                <a:solidFill>
                  <a:srgbClr val="1C4F78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289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5" tIns="46112" rIns="92225" bIns="46112" numCol="1" anchor="t" anchorCtr="0" compatLnSpc="1">
            <a:prstTxWarp prst="textNoShape">
              <a:avLst/>
            </a:prstTxWarp>
          </a:bodyPr>
          <a:lstStyle>
            <a:lvl1pPr algn="r" defTabSz="920750">
              <a:defRPr kumimoji="0"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289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5" tIns="46112" rIns="92225" bIns="46112" numCol="1" anchor="b" anchorCtr="0" compatLnSpc="1">
            <a:prstTxWarp prst="textNoShape">
              <a:avLst/>
            </a:prstTxWarp>
          </a:bodyPr>
          <a:lstStyle>
            <a:lvl1pPr algn="l" defTabSz="920750">
              <a:defRPr kumimoji="0"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42450"/>
            <a:ext cx="29289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5" tIns="46112" rIns="92225" bIns="46112" numCol="1" anchor="b" anchorCtr="0" compatLnSpc="1">
            <a:prstTxWarp prst="textNoShape">
              <a:avLst/>
            </a:prstTxWarp>
          </a:bodyPr>
          <a:lstStyle>
            <a:lvl1pPr algn="r" defTabSz="920750">
              <a:defRPr kumimoji="0" sz="1200"/>
            </a:lvl1pPr>
          </a:lstStyle>
          <a:p>
            <a:pPr>
              <a:defRPr/>
            </a:pPr>
            <a:fld id="{CE93905D-1FA5-410F-9250-2FB435B9AC7D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1" tIns="46826" rIns="90051" bIns="46826" numCol="1" anchor="t" anchorCtr="0" compatLnSpc="1">
            <a:prstTxWarp prst="textNoShape">
              <a:avLst/>
            </a:prstTxWarp>
            <a:spAutoFit/>
          </a:bodyPr>
          <a:lstStyle>
            <a:lvl1pPr algn="l" defTabSz="912813">
              <a:defRPr kumimoji="0" sz="1200">
                <a:solidFill>
                  <a:srgbClr val="163567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397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13175" y="0"/>
            <a:ext cx="2974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1" tIns="46826" rIns="90051" bIns="46826" numCol="1" anchor="t" anchorCtr="0" compatLnSpc="1">
            <a:prstTxWarp prst="textNoShape">
              <a:avLst/>
            </a:prstTxWarp>
            <a:spAutoFit/>
          </a:bodyPr>
          <a:lstStyle>
            <a:lvl1pPr algn="r" defTabSz="912813">
              <a:defRPr kumimoji="0" sz="1200">
                <a:solidFill>
                  <a:srgbClr val="163567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62000"/>
            <a:ext cx="4983162" cy="3736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27575"/>
            <a:ext cx="4956175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1" tIns="46826" rIns="90051" bIns="4682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397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39300"/>
            <a:ext cx="2974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1" tIns="46826" rIns="90051" bIns="46826" numCol="1" anchor="b" anchorCtr="0" compatLnSpc="1">
            <a:prstTxWarp prst="textNoShape">
              <a:avLst/>
            </a:prstTxWarp>
            <a:spAutoFit/>
          </a:bodyPr>
          <a:lstStyle>
            <a:lvl1pPr algn="l" defTabSz="912813">
              <a:defRPr kumimoji="0" sz="1200">
                <a:solidFill>
                  <a:srgbClr val="163567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397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3175" y="9639300"/>
            <a:ext cx="29749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1" tIns="46826" rIns="90051" bIns="46826" numCol="1" anchor="b" anchorCtr="0" compatLnSpc="1">
            <a:prstTxWarp prst="textNoShape">
              <a:avLst/>
            </a:prstTxWarp>
            <a:spAutoFit/>
          </a:bodyPr>
          <a:lstStyle>
            <a:lvl1pPr algn="r" defTabSz="912813">
              <a:defRPr kumimoji="0" sz="1200"/>
            </a:lvl1pPr>
          </a:lstStyle>
          <a:p>
            <a:pPr>
              <a:defRPr/>
            </a:pPr>
            <a:fld id="{2F3BD02C-66B2-43B9-B15A-294179188FF6}" type="slidenum">
              <a:rPr lang="de-DE"/>
              <a:pPr>
                <a:defRPr/>
              </a:pPr>
              <a:t>‹Nr.›</a:t>
            </a:fld>
            <a:endParaRPr lang="de-DE" dirty="0">
              <a:solidFill>
                <a:srgbClr val="163567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75583E-D8D6-4B6D-A84E-6F95907A6A32}" type="slidenum">
              <a:rPr lang="de-DE" smtClean="0"/>
              <a:pPr/>
              <a:t>1</a:t>
            </a:fld>
            <a:endParaRPr lang="de-DE" smtClean="0">
              <a:solidFill>
                <a:srgbClr val="163567"/>
              </a:solidFill>
            </a:endParaRPr>
          </a:p>
        </p:txBody>
      </p:sp>
      <p:sp>
        <p:nvSpPr>
          <p:cNvPr id="2150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5988" y="4727575"/>
            <a:ext cx="4956175" cy="304800"/>
          </a:xfrm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A0D4E2-783A-4F65-9DA3-9B0E10ECA85A}" type="slidenum">
              <a:rPr lang="de-DE" smtClean="0"/>
              <a:pPr/>
              <a:t>2</a:t>
            </a:fld>
            <a:endParaRPr lang="de-DE" smtClean="0">
              <a:solidFill>
                <a:srgbClr val="163567"/>
              </a:solidFill>
            </a:endParaRPr>
          </a:p>
        </p:txBody>
      </p:sp>
      <p:sp>
        <p:nvSpPr>
          <p:cNvPr id="22531" name="Rectangle 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15988" y="4727575"/>
            <a:ext cx="4956175" cy="304800"/>
          </a:xfrm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  <p:sp>
        <p:nvSpPr>
          <p:cNvPr id="2355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20FE7E-0861-401F-9869-B902D92A5EB9}" type="slidenum">
              <a:rPr lang="de-DE" smtClean="0"/>
              <a:pPr/>
              <a:t>4</a:t>
            </a:fld>
            <a:endParaRPr lang="de-DE" smtClean="0">
              <a:solidFill>
                <a:srgbClr val="163567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36F980-9FE7-4EF5-A294-64E071F6C81D}" type="slidenum">
              <a:rPr lang="de-DE" smtClean="0"/>
              <a:pPr/>
              <a:t>7</a:t>
            </a:fld>
            <a:endParaRPr lang="de-DE" smtClean="0">
              <a:solidFill>
                <a:srgbClr val="163567"/>
              </a:solidFill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727575"/>
            <a:ext cx="4956175" cy="304800"/>
          </a:xfrm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3" descr="01_TITELppt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50"/>
            <a:ext cx="914400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35" name="Rectangle 6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4724400"/>
            <a:ext cx="9144000" cy="21336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de-DE"/>
              <a:t>Titel durch Klicken hinzufügen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0FE47-007C-4AB0-8B28-9606B5BD3AC1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19900" y="152400"/>
            <a:ext cx="2220913" cy="6248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52400" y="152400"/>
            <a:ext cx="6515100" cy="6248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FFFF0-6DF9-47AC-80D8-74751A59DA24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5EF9B-A5C7-4259-A393-23482C24645C}" type="datetime1">
              <a:rPr lang="de-DE"/>
              <a:pPr>
                <a:defRPr/>
              </a:pPr>
              <a:t>03.08.2011</a:t>
            </a:fld>
            <a:endParaRPr lang="de-DE" dirty="0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xfrm>
            <a:off x="111125" y="6553200"/>
            <a:ext cx="2265363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20F30-6CD5-46B9-BEEA-F7A1CE035348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52400" y="1143000"/>
            <a:ext cx="4367213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2013" y="1143000"/>
            <a:ext cx="43688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91904-68B8-425F-9470-8635ACE52265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B47A3-0956-45B4-A283-B64DF92D2F00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D2F0D-5C19-4CA0-B26F-414E8F407C41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B7FAB-904C-42BB-B767-86A5965F92BA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02A6F-5A28-4C97-86E7-DD309F762D13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2DE63-C969-48B8-9237-6E8AE43C5346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</p:spTree>
  </p:cSld>
  <p:clrMapOvr>
    <a:masterClrMapping/>
  </p:clrMapOvr>
  <p:transition spd="med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6" descr="Masterfolie_weis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6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143000"/>
            <a:ext cx="8888413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 smtClean="0"/>
              <a:t>Mastertextformat</a:t>
            </a:r>
            <a:r>
              <a:rPr lang="en-GB" dirty="0" smtClean="0"/>
              <a:t> </a:t>
            </a:r>
            <a:r>
              <a:rPr lang="en-GB" dirty="0" err="1" smtClean="0"/>
              <a:t>bearbeiten</a:t>
            </a:r>
            <a:endParaRPr lang="en-GB" dirty="0" smtClean="0"/>
          </a:p>
          <a:p>
            <a:pPr lvl="1"/>
            <a:r>
              <a:rPr lang="en-GB" dirty="0" err="1" smtClean="0"/>
              <a:t>Zweite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2"/>
            <a:r>
              <a:rPr lang="en-GB" dirty="0" err="1" smtClean="0"/>
              <a:t>Dritte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3"/>
            <a:r>
              <a:rPr lang="en-GB" dirty="0" err="1" smtClean="0"/>
              <a:t>Vierte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  <a:p>
            <a:pPr lvl="4"/>
            <a:r>
              <a:rPr lang="en-GB" dirty="0" err="1" smtClean="0"/>
              <a:t>Fünfte</a:t>
            </a:r>
            <a:r>
              <a:rPr lang="en-GB" dirty="0" smtClean="0"/>
              <a:t> </a:t>
            </a:r>
            <a:r>
              <a:rPr lang="en-GB" dirty="0" err="1" smtClean="0"/>
              <a:t>Ebene</a:t>
            </a:r>
            <a:endParaRPr lang="en-GB" dirty="0" smtClean="0"/>
          </a:p>
        </p:txBody>
      </p:sp>
      <p:sp>
        <p:nvSpPr>
          <p:cNvPr id="2141" name="AutoShape 93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959725" y="6554788"/>
            <a:ext cx="269875" cy="269875"/>
          </a:xfrm>
          <a:prstGeom prst="actionButtonReturn">
            <a:avLst/>
          </a:prstGeom>
          <a:noFill/>
          <a:ln w="6350">
            <a:solidFill>
              <a:srgbClr val="9A9D9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2140" name="AutoShape 9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305800" y="6554788"/>
            <a:ext cx="269875" cy="269875"/>
          </a:xfrm>
          <a:prstGeom prst="actionButtonBackPrevious">
            <a:avLst/>
          </a:prstGeom>
          <a:noFill/>
          <a:ln w="6350">
            <a:solidFill>
              <a:srgbClr val="9A9D9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2142" name="AutoShape 94">
            <a:hlinkClick r:id="rId1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51875" y="6554788"/>
            <a:ext cx="269875" cy="269875"/>
          </a:xfrm>
          <a:prstGeom prst="actionButtonHome">
            <a:avLst/>
          </a:prstGeom>
          <a:noFill/>
          <a:ln w="6350">
            <a:solidFill>
              <a:srgbClr val="9A9D9E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 dirty="0"/>
          </a:p>
        </p:txBody>
      </p:sp>
      <p:sp>
        <p:nvSpPr>
          <p:cNvPr id="1031" name="Rectangle 61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52400"/>
            <a:ext cx="6172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Mastertitelformat bearbeiten</a:t>
            </a:r>
            <a:endParaRPr lang="de-DE" smtClean="0"/>
          </a:p>
        </p:txBody>
      </p:sp>
      <p:sp>
        <p:nvSpPr>
          <p:cNvPr id="215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47938" y="6553200"/>
            <a:ext cx="1079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9A9D9E"/>
                </a:solidFill>
              </a:defRPr>
            </a:lvl1pPr>
          </a:lstStyle>
          <a:p>
            <a:pPr>
              <a:defRPr/>
            </a:pPr>
            <a:fld id="{81E5EB5B-2BFD-4A5D-9FC3-E600C26E52E9}" type="datetime1">
              <a:rPr lang="de-DE"/>
              <a:pPr>
                <a:defRPr/>
              </a:pPr>
              <a:t>03.08.2011</a:t>
            </a:fld>
            <a:endParaRPr lang="de-DE"/>
          </a:p>
        </p:txBody>
      </p:sp>
      <p:sp>
        <p:nvSpPr>
          <p:cNvPr id="215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53200"/>
            <a:ext cx="2265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9A9D9E"/>
                </a:solidFill>
              </a:defRPr>
            </a:lvl1pPr>
          </a:lstStyle>
          <a:p>
            <a:pPr>
              <a:defRPr/>
            </a:pPr>
            <a:r>
              <a:rPr lang="de-DE"/>
              <a:t>HSB - Gamma Kurzpräsentation</a:t>
            </a:r>
          </a:p>
        </p:txBody>
      </p:sp>
      <p:sp>
        <p:nvSpPr>
          <p:cNvPr id="2158" name="Rectangle 110"/>
          <p:cNvSpPr>
            <a:spLocks noChangeArrowheads="1"/>
          </p:cNvSpPr>
          <p:nvPr/>
        </p:nvSpPr>
        <p:spPr bwMode="auto">
          <a:xfrm>
            <a:off x="3733800" y="6551613"/>
            <a:ext cx="3124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de-DE" sz="1200" dirty="0" err="1" smtClean="0">
                <a:solidFill>
                  <a:srgbClr val="9A9D9E"/>
                </a:solidFill>
              </a:rPr>
              <a:t>Product</a:t>
            </a:r>
            <a:r>
              <a:rPr lang="de-DE" sz="1200" dirty="0" smtClean="0">
                <a:solidFill>
                  <a:srgbClr val="9A9D9E"/>
                </a:solidFill>
              </a:rPr>
              <a:t> Management </a:t>
            </a:r>
            <a:r>
              <a:rPr lang="de-DE" sz="1200" dirty="0">
                <a:solidFill>
                  <a:srgbClr val="9A9D9E"/>
                </a:solidFill>
              </a:rPr>
              <a:t>Automation</a:t>
            </a:r>
          </a:p>
        </p:txBody>
      </p:sp>
      <p:sp>
        <p:nvSpPr>
          <p:cNvPr id="2159" name="Rectangle 111"/>
          <p:cNvSpPr>
            <a:spLocks noChangeArrowheads="1"/>
          </p:cNvSpPr>
          <p:nvPr/>
        </p:nvSpPr>
        <p:spPr bwMode="auto">
          <a:xfrm>
            <a:off x="7010400" y="6547017"/>
            <a:ext cx="914400" cy="279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51" tIns="46826" rIns="90051" bIns="46826" anchor="b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kumimoji="0" lang="de-DE" sz="1200" dirty="0" smtClean="0">
                <a:solidFill>
                  <a:srgbClr val="9A9D9E"/>
                </a:solidFill>
              </a:rPr>
              <a:t>Page </a:t>
            </a:r>
            <a:fld id="{5449DADE-634E-4D33-9BC0-FCE54049F07C}" type="slidenum">
              <a:rPr kumimoji="0" lang="de-DE" sz="1200">
                <a:solidFill>
                  <a:srgbClr val="9A9D9E"/>
                </a:solidFill>
              </a:rPr>
              <a:pPr algn="l">
                <a:spcBef>
                  <a:spcPct val="50000"/>
                </a:spcBef>
                <a:defRPr/>
              </a:pPr>
              <a:t>‹Nr.›</a:t>
            </a:fld>
            <a:endParaRPr kumimoji="0" lang="de-DE" sz="1200" dirty="0">
              <a:solidFill>
                <a:srgbClr val="9A9D9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ransition spd="med">
    <p:split/>
  </p:transition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EAEAEA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EAEAEA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EAEAEA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EAEAEA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EAEAEA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EAEAEA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EAEAEA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EAEAEA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EAEAEA"/>
          </a:solidFill>
          <a:latin typeface="Arial" charset="0"/>
        </a:defRPr>
      </a:lvl9pPr>
    </p:titleStyle>
    <p:bodyStyle>
      <a:lvl1pPr marL="193675" indent="-193675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chemeClr val="tx1"/>
          </a:solidFill>
          <a:latin typeface="+mn-lt"/>
          <a:ea typeface="+mn-ea"/>
          <a:cs typeface="+mn-cs"/>
        </a:defRPr>
      </a:lvl1pPr>
      <a:lvl2pPr marL="573088" indent="-188913" algn="l" rtl="0" eaLnBrk="0" fontAlgn="base" hangingPunct="0">
        <a:spcBef>
          <a:spcPct val="20000"/>
        </a:spcBef>
        <a:spcAft>
          <a:spcPct val="0"/>
        </a:spcAft>
        <a:buChar char="-"/>
        <a:defRPr kumimoji="1">
          <a:solidFill>
            <a:srgbClr val="002E5C"/>
          </a:solidFill>
          <a:latin typeface="+mn-lt"/>
        </a:defRPr>
      </a:lvl2pPr>
      <a:lvl3pPr marL="952500" indent="-188913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</a:defRPr>
      </a:lvl3pPr>
      <a:lvl4pPr marL="1328738" indent="-18573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w"/>
        <a:defRPr kumimoji="1">
          <a:solidFill>
            <a:schemeClr val="tx1"/>
          </a:solidFill>
          <a:latin typeface="+mn-lt"/>
        </a:defRPr>
      </a:lvl4pPr>
      <a:lvl5pPr marL="1704975" indent="-18573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kumimoji="1">
          <a:solidFill>
            <a:schemeClr val="tx1"/>
          </a:solidFill>
          <a:latin typeface="+mn-lt"/>
        </a:defRPr>
      </a:lvl5pPr>
      <a:lvl6pPr marL="2162175" indent="-18573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kumimoji="1">
          <a:solidFill>
            <a:schemeClr val="tx1"/>
          </a:solidFill>
          <a:latin typeface="+mn-lt"/>
        </a:defRPr>
      </a:lvl6pPr>
      <a:lvl7pPr marL="2619375" indent="-18573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kumimoji="1">
          <a:solidFill>
            <a:schemeClr val="tx1"/>
          </a:solidFill>
          <a:latin typeface="+mn-lt"/>
        </a:defRPr>
      </a:lvl7pPr>
      <a:lvl8pPr marL="3076575" indent="-18573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kumimoji="1">
          <a:solidFill>
            <a:schemeClr val="tx1"/>
          </a:solidFill>
          <a:latin typeface="+mn-lt"/>
        </a:defRPr>
      </a:lvl8pPr>
      <a:lvl9pPr marL="3533775" indent="-185738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kumimoji="1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0" y="5105400"/>
            <a:ext cx="9144000" cy="1752600"/>
          </a:xfrm>
        </p:spPr>
        <p:txBody>
          <a:bodyPr/>
          <a:lstStyle/>
          <a:p>
            <a:r>
              <a:rPr lang="de-DE" sz="2800" b="1" dirty="0" smtClean="0"/>
              <a:t>Short </a:t>
            </a:r>
            <a:r>
              <a:rPr lang="de-DE" sz="2800" b="1" dirty="0" err="1" smtClean="0"/>
              <a:t>Presentation</a:t>
            </a:r>
            <a:r>
              <a:rPr lang="de-DE" sz="2800" b="1" dirty="0" smtClean="0"/>
              <a:t> </a:t>
            </a:r>
            <a:br>
              <a:rPr lang="de-DE" sz="2800" b="1" dirty="0" smtClean="0"/>
            </a:br>
            <a:r>
              <a:rPr lang="de-DE" sz="2400" b="1" dirty="0" smtClean="0"/>
              <a:t>HSB - Gamma</a:t>
            </a:r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/>
              <a:t> </a:t>
            </a:r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180EE3E-E3DE-4DDD-B9FA-8BDB0FB5F995}" type="datetime1">
              <a:rPr lang="de-DE" smtClean="0"/>
              <a:pPr/>
              <a:t>03.08.2011</a:t>
            </a:fld>
            <a:endParaRPr lang="de-DE" smtClean="0"/>
          </a:p>
        </p:txBody>
      </p:sp>
      <p:sp>
        <p:nvSpPr>
          <p:cNvPr id="14339" name="Rectangle 6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HSB - Gamma</a:t>
            </a:r>
          </a:p>
        </p:txBody>
      </p:sp>
      <p:sp>
        <p:nvSpPr>
          <p:cNvPr id="14340" name="Textfeld 20"/>
          <p:cNvSpPr txBox="1">
            <a:spLocks noChangeArrowheads="1"/>
          </p:cNvSpPr>
          <p:nvPr/>
        </p:nvSpPr>
        <p:spPr bwMode="auto">
          <a:xfrm>
            <a:off x="1673225" y="5430140"/>
            <a:ext cx="5781675" cy="495108"/>
          </a:xfrm>
          <a:prstGeom prst="rect">
            <a:avLst/>
          </a:prstGeom>
          <a:solidFill>
            <a:srgbClr val="002E5C"/>
          </a:solidFill>
          <a:ln w="9525">
            <a:noFill/>
            <a:miter lim="800000"/>
            <a:headEnd/>
            <a:tailEnd/>
          </a:ln>
        </p:spPr>
        <p:txBody>
          <a:bodyPr lIns="0" tIns="108000" rIns="0" bIns="108000" anchor="ctr">
            <a:spAutoFit/>
          </a:bodyPr>
          <a:lstStyle/>
          <a:p>
            <a:pPr>
              <a:spcBef>
                <a:spcPts val="600"/>
              </a:spcBef>
            </a:pPr>
            <a:r>
              <a:rPr lang="de-DE" sz="1800" dirty="0" smtClean="0">
                <a:solidFill>
                  <a:schemeClr val="bg1"/>
                </a:solidFill>
              </a:rPr>
              <a:t>Maximum </a:t>
            </a:r>
            <a:r>
              <a:rPr lang="de-DE" sz="1800" dirty="0" err="1" smtClean="0">
                <a:solidFill>
                  <a:schemeClr val="bg1"/>
                </a:solidFill>
              </a:rPr>
              <a:t>Rigidity</a:t>
            </a:r>
            <a:r>
              <a:rPr lang="de-DE" sz="1800" dirty="0" smtClean="0">
                <a:solidFill>
                  <a:schemeClr val="bg1"/>
                </a:solidFill>
              </a:rPr>
              <a:t> </a:t>
            </a:r>
            <a:r>
              <a:rPr lang="de-DE" sz="1800" dirty="0" err="1" smtClean="0">
                <a:solidFill>
                  <a:schemeClr val="bg1"/>
                </a:solidFill>
              </a:rPr>
              <a:t>for</a:t>
            </a:r>
            <a:r>
              <a:rPr lang="de-DE" sz="1800" dirty="0" smtClean="0">
                <a:solidFill>
                  <a:schemeClr val="bg1"/>
                </a:solidFill>
              </a:rPr>
              <a:t> </a:t>
            </a:r>
            <a:r>
              <a:rPr lang="de-DE" sz="1800" dirty="0" err="1" smtClean="0">
                <a:solidFill>
                  <a:schemeClr val="bg1"/>
                </a:solidFill>
              </a:rPr>
              <a:t>high</a:t>
            </a:r>
            <a:r>
              <a:rPr lang="de-DE" sz="1800" dirty="0" smtClean="0">
                <a:solidFill>
                  <a:schemeClr val="bg1"/>
                </a:solidFill>
              </a:rPr>
              <a:t> </a:t>
            </a:r>
            <a:r>
              <a:rPr lang="de-DE" sz="1800" dirty="0" err="1" smtClean="0">
                <a:solidFill>
                  <a:schemeClr val="bg1"/>
                </a:solidFill>
              </a:rPr>
              <a:t>Masses</a:t>
            </a:r>
            <a:endParaRPr lang="de-DE" sz="1800" dirty="0">
              <a:solidFill>
                <a:schemeClr val="bg1"/>
              </a:solidFill>
            </a:endParaRPr>
          </a:p>
        </p:txBody>
      </p:sp>
      <p:sp>
        <p:nvSpPr>
          <p:cNvPr id="14341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11124" y="6553200"/>
            <a:ext cx="2574925" cy="304800"/>
          </a:xfrm>
          <a:noFill/>
        </p:spPr>
        <p:txBody>
          <a:bodyPr/>
          <a:lstStyle/>
          <a:p>
            <a:r>
              <a:rPr lang="de-DE" dirty="0" smtClean="0"/>
              <a:t>HSB – Gamma Short </a:t>
            </a:r>
            <a:r>
              <a:rPr lang="de-DE" dirty="0" err="1" smtClean="0"/>
              <a:t>Presentation</a:t>
            </a:r>
            <a:endParaRPr lang="de-DE" dirty="0" smtClean="0"/>
          </a:p>
        </p:txBody>
      </p:sp>
      <p:pic>
        <p:nvPicPr>
          <p:cNvPr id="14342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1300" y="1803400"/>
            <a:ext cx="6175375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HSB - Gamma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</p:nvPr>
        </p:nvGraphicFramePr>
        <p:xfrm>
          <a:off x="539750" y="1374775"/>
          <a:ext cx="8064896" cy="48417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69443"/>
                <a:gridCol w="3995453"/>
              </a:tblGrid>
              <a:tr h="7168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de-DE" sz="1400" b="0" dirty="0" smtClean="0">
                          <a:latin typeface="+mn-lt"/>
                        </a:rPr>
                        <a:t>Unique </a:t>
                      </a:r>
                      <a:r>
                        <a:rPr lang="de-DE" sz="1400" b="0" dirty="0" err="1" smtClean="0">
                          <a:latin typeface="+mn-lt"/>
                        </a:rPr>
                        <a:t>Selling</a:t>
                      </a:r>
                      <a:r>
                        <a:rPr lang="de-DE" sz="1400" b="0" dirty="0" smtClean="0">
                          <a:latin typeface="+mn-lt"/>
                        </a:rPr>
                        <a:t> Points</a:t>
                      </a:r>
                      <a:endParaRPr lang="de-DE" sz="14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400" b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Your</a:t>
                      </a:r>
                      <a:r>
                        <a:rPr lang="de-DE" sz="14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Added</a:t>
                      </a:r>
                      <a:r>
                        <a:rPr lang="de-DE" sz="14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Value</a:t>
                      </a:r>
                    </a:p>
                  </a:txBody>
                  <a:tcPr anchor="ctr"/>
                </a:tc>
              </a:tr>
              <a:tr h="3828292">
                <a:tc>
                  <a:txBody>
                    <a:bodyPr/>
                    <a:lstStyle/>
                    <a:p>
                      <a:pPr marL="266700" lvl="0" indent="-2667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ourier New" pitchFamily="49" charset="0"/>
                        <a:buNone/>
                        <a:tabLst>
                          <a:tab pos="355600" algn="l"/>
                        </a:tabLst>
                      </a:pPr>
                      <a:endParaRPr lang="de-DE" sz="1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High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basic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loads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for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self-supporting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constructions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(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closed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basic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profile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for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maximum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rigidity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de-DE" sz="14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Rail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clamping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element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with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parking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brake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None/>
                      </a:pP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     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for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level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control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available</a:t>
                      </a:r>
                      <a:endParaRPr lang="de-DE" sz="1400" baseline="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None/>
                      </a:pP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Consistent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modular design,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therefore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easy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configuration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according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to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customer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specification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possible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. </a:t>
                      </a:r>
                      <a:endParaRPr lang="de-DE" sz="14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Graduated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product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program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.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Toothed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belt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drive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or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rack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and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pinion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drive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on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option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. </a:t>
                      </a: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endParaRPr lang="de-DE" sz="14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3429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Double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profiled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rail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guidance</a:t>
                      </a:r>
                      <a:endParaRPr lang="de-DE" sz="14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266700" lvl="0" indent="-2667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ourier New" pitchFamily="49" charset="0"/>
                        <a:buChar char="o"/>
                        <a:tabLst>
                          <a:tab pos="355600" algn="l"/>
                        </a:tabLst>
                      </a:pPr>
                      <a:endParaRPr lang="de-DE" sz="1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66700" lvl="0" indent="-26670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Courier New" pitchFamily="49" charset="0"/>
                        <a:buNone/>
                        <a:tabLst>
                          <a:tab pos="355600" algn="l"/>
                        </a:tabLst>
                      </a:pPr>
                      <a:endParaRPr lang="de-DE" sz="14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No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additional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supporting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structures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are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necessary</a:t>
                      </a:r>
                      <a:endParaRPr lang="de-DE" sz="14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de-DE" sz="14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de-DE" sz="14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For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a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higher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process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reliability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and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protection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of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the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system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/plant</a:t>
                      </a: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endParaRPr lang="de-DE" sz="14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Minimal time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expenditure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during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construction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and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project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engineering</a:t>
                      </a:r>
                      <a:endParaRPr lang="de-DE" sz="140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Due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to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optimum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sizes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,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selectable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for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every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application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(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no</a:t>
                      </a:r>
                      <a:r>
                        <a:rPr lang="de-DE" sz="140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baseline="0" dirty="0" err="1" smtClean="0">
                          <a:latin typeface="+mn-lt"/>
                          <a:cs typeface="Times New Roman" pitchFamily="18" charset="0"/>
                        </a:rPr>
                        <a:t>oversizing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endParaRPr lang="de-DE" sz="14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None/>
                      </a:pPr>
                      <a:endParaRPr lang="de-DE" sz="14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For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a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high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load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capacity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and</a:t>
                      </a:r>
                      <a:r>
                        <a:rPr lang="de-DE" sz="140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de-DE" sz="1400" dirty="0" err="1" smtClean="0">
                          <a:latin typeface="+mn-lt"/>
                          <a:cs typeface="Times New Roman" pitchFamily="18" charset="0"/>
                        </a:rPr>
                        <a:t>precision</a:t>
                      </a:r>
                      <a:endParaRPr lang="de-DE" sz="14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37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68817A6-0AC9-4083-B17D-5CA71B879C4D}" type="datetime1">
              <a:rPr lang="de-DE" smtClean="0"/>
              <a:pPr/>
              <a:t>03.08.2011</a:t>
            </a:fld>
            <a:endParaRPr lang="de-DE" smtClean="0"/>
          </a:p>
        </p:txBody>
      </p:sp>
      <p:sp>
        <p:nvSpPr>
          <p:cNvPr id="15375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0" y="6553200"/>
            <a:ext cx="2714625" cy="304800"/>
          </a:xfrm>
          <a:noFill/>
        </p:spPr>
        <p:txBody>
          <a:bodyPr/>
          <a:lstStyle/>
          <a:p>
            <a:r>
              <a:rPr lang="de-DE" dirty="0" smtClean="0"/>
              <a:t>HSB – Gamma Short </a:t>
            </a:r>
            <a:r>
              <a:rPr lang="de-DE" dirty="0" err="1" smtClean="0"/>
              <a:t>Presentation</a:t>
            </a:r>
            <a:endParaRPr lang="de-DE" dirty="0" smtClean="0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HSB - Gamma Einsatzgebiete</a:t>
            </a:r>
          </a:p>
        </p:txBody>
      </p:sp>
      <p:sp>
        <p:nvSpPr>
          <p:cNvPr id="16387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22C57AE-7D86-4764-8E60-50DC39DD9C34}" type="datetime1">
              <a:rPr lang="de-DE" smtClean="0"/>
              <a:pPr/>
              <a:t>03.08.2011</a:t>
            </a:fld>
            <a:endParaRPr lang="de-DE" smtClean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</p:nvPr>
        </p:nvGraphicFramePr>
        <p:xfrm>
          <a:off x="393700" y="1441450"/>
          <a:ext cx="8280400" cy="3798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41700"/>
                <a:gridCol w="2248966"/>
                <a:gridCol w="2589734"/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800" b="0" dirty="0" smtClean="0"/>
                        <a:t>Solution</a:t>
                      </a:r>
                      <a:endParaRPr lang="de-DE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800" b="0" dirty="0" smtClean="0"/>
                        <a:t>Industries </a:t>
                      </a:r>
                      <a:endParaRPr lang="de-DE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de-DE" sz="1800" b="0" dirty="0" err="1" smtClean="0"/>
                        <a:t>Example</a:t>
                      </a:r>
                      <a:r>
                        <a:rPr lang="de-DE" sz="1800" b="0" dirty="0" smtClean="0"/>
                        <a:t> </a:t>
                      </a:r>
                      <a:r>
                        <a:rPr lang="de-DE" sz="1800" b="0" dirty="0" err="1" smtClean="0"/>
                        <a:t>of</a:t>
                      </a:r>
                      <a:r>
                        <a:rPr lang="de-DE" sz="1800" b="0" dirty="0" smtClean="0"/>
                        <a:t> </a:t>
                      </a:r>
                      <a:r>
                        <a:rPr lang="de-DE" sz="1800" b="0" dirty="0" err="1" smtClean="0"/>
                        <a:t>Application</a:t>
                      </a:r>
                      <a:endParaRPr lang="de-DE" sz="1800" b="0" dirty="0"/>
                    </a:p>
                  </a:txBody>
                  <a:tcPr anchor="ctr"/>
                </a:tc>
              </a:tr>
              <a:tr h="27782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Toothed</a:t>
                      </a:r>
                      <a:r>
                        <a:rPr lang="de-D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belt</a:t>
                      </a:r>
                      <a:r>
                        <a:rPr lang="de-D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drive</a:t>
                      </a:r>
                      <a:r>
                        <a:rPr lang="de-D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Efficient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axis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applications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requirements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rigidity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dynamic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Very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long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stroke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lengths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masses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also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implemented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drive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 </a:t>
                      </a:r>
                    </a:p>
                    <a:p>
                      <a:endParaRPr lang="de-DE" sz="14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Rack </a:t>
                      </a:r>
                      <a:r>
                        <a:rPr lang="de-DE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pinion</a:t>
                      </a:r>
                      <a:r>
                        <a:rPr lang="de-D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drive</a:t>
                      </a:r>
                      <a:r>
                        <a:rPr lang="de-DE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Axis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application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where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several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slides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on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axis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profile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separately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controlled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Very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long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stroke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lengths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high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masses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also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implemented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drive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de-DE" sz="1400" b="0" dirty="0"/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Font typeface="Courier New" pitchFamily="49" charset="0"/>
                        <a:buChar char="o"/>
                      </a:pPr>
                      <a:endParaRPr lang="de-DE" sz="1400" b="1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600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Machinining</a:t>
                      </a:r>
                      <a:endParaRPr lang="de-DE" sz="160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None/>
                      </a:pPr>
                      <a:endParaRPr lang="de-DE" sz="160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6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Automotive </a:t>
                      </a:r>
                      <a:r>
                        <a:rPr lang="de-DE" sz="1600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industry</a:t>
                      </a:r>
                      <a:endParaRPr lang="de-DE" sz="160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endParaRPr lang="de-DE" sz="1600" dirty="0" smtClean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marL="342900" lvl="1" indent="-342900" algn="l">
                        <a:spcBef>
                          <a:spcPts val="100"/>
                        </a:spcBef>
                        <a:spcAft>
                          <a:spcPts val="100"/>
                        </a:spcAft>
                        <a:buFont typeface="Courier New" pitchFamily="49" charset="0"/>
                        <a:buChar char="o"/>
                      </a:pPr>
                      <a:r>
                        <a:rPr lang="de-DE" sz="1600" dirty="0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Solar </a:t>
                      </a:r>
                      <a:r>
                        <a:rPr lang="de-DE" sz="1600" dirty="0" err="1" smtClean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industry</a:t>
                      </a:r>
                      <a:endParaRPr lang="de-DE" sz="14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>
                        <a:buFont typeface="Courier New" pitchFamily="49" charset="0"/>
                        <a:buChar char="o"/>
                      </a:pPr>
                      <a:endParaRPr lang="de-DE" sz="1400" b="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7800" lvl="0" indent="-177800" algn="l" defTabSz="914400" rtl="0" eaLnBrk="1" latinLnBrk="0" hangingPunct="1">
                        <a:buFont typeface="Courier New" pitchFamily="49" charset="0"/>
                        <a:buChar char="o"/>
                      </a:pPr>
                      <a:r>
                        <a:rPr lang="de-D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Interlinking </a:t>
                      </a:r>
                      <a:r>
                        <a:rPr lang="de-DE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several</a:t>
                      </a:r>
                      <a:r>
                        <a:rPr lang="de-D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machine</a:t>
                      </a:r>
                      <a:r>
                        <a:rPr lang="de-DE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tools</a:t>
                      </a:r>
                      <a:r>
                        <a:rPr lang="de-DE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</a:t>
                      </a:r>
                      <a:r>
                        <a:rPr lang="de-DE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loading</a:t>
                      </a:r>
                      <a:r>
                        <a:rPr lang="de-DE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de-DE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unloading</a:t>
                      </a: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40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11125" y="6553200"/>
            <a:ext cx="2584450" cy="304800"/>
          </a:xfrm>
          <a:noFill/>
        </p:spPr>
        <p:txBody>
          <a:bodyPr/>
          <a:lstStyle/>
          <a:p>
            <a:r>
              <a:rPr lang="de-DE" dirty="0" smtClean="0"/>
              <a:t>HSB – Gamma Short </a:t>
            </a:r>
            <a:r>
              <a:rPr lang="de-DE" dirty="0" err="1" smtClean="0"/>
              <a:t>Presentation</a:t>
            </a:r>
            <a:endParaRPr lang="de-DE" dirty="0" smtClean="0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HSB - Gamma Technical </a:t>
            </a:r>
            <a:r>
              <a:rPr lang="de-DE" dirty="0" err="1" smtClean="0"/>
              <a:t>Specifications</a:t>
            </a:r>
            <a:endParaRPr lang="de-DE" dirty="0" smtClean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</p:nvPr>
        </p:nvGraphicFramePr>
        <p:xfrm>
          <a:off x="142875" y="1628775"/>
          <a:ext cx="8881317" cy="420718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881317"/>
              </a:tblGrid>
              <a:tr h="2408862"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</a:txBody>
                  <a:tcPr/>
                </a:tc>
              </a:tr>
              <a:tr h="1667838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de-DE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profile</a:t>
                      </a: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sizes</a:t>
                      </a: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endParaRPr lang="de-DE" sz="14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Drive: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Toothed</a:t>
                      </a:r>
                      <a:r>
                        <a:rPr lang="de-DE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belts</a:t>
                      </a:r>
                      <a:r>
                        <a:rPr lang="de-DE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de-DE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rack</a:t>
                      </a:r>
                      <a:endParaRPr lang="de-DE" sz="14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endParaRPr lang="de-DE" sz="14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de-DE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Guidance</a:t>
                      </a: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de-DE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Profiled</a:t>
                      </a:r>
                      <a:r>
                        <a:rPr lang="de-DE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rail</a:t>
                      </a:r>
                      <a:r>
                        <a:rPr lang="de-DE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guidance</a:t>
                      </a:r>
                      <a:endParaRPr lang="de-DE" sz="14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endParaRPr lang="de-DE" sz="1400" b="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Material </a:t>
                      </a:r>
                      <a:r>
                        <a:rPr lang="de-DE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profile</a:t>
                      </a: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Aluminum</a:t>
                      </a:r>
                      <a:r>
                        <a:rPr lang="de-DE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natural</a:t>
                      </a:r>
                      <a:r>
                        <a:rPr lang="de-DE" sz="1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anodized</a:t>
                      </a:r>
                      <a:endParaRPr lang="de-DE" sz="1400" b="0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de-DE" sz="1400" b="0" dirty="0" smtClean="0"/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  <p:sp>
        <p:nvSpPr>
          <p:cNvPr id="17419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2FDD3FA-B096-463B-956B-DE9BC29B3636}" type="datetime1">
              <a:rPr lang="de-DE" smtClean="0"/>
              <a:pPr/>
              <a:t>03.08.2011</a:t>
            </a:fld>
            <a:endParaRPr lang="de-DE" smtClean="0"/>
          </a:p>
        </p:txBody>
      </p:sp>
      <p:sp>
        <p:nvSpPr>
          <p:cNvPr id="17420" name="Fußzeilenplatzhalter 6"/>
          <p:cNvSpPr>
            <a:spLocks noGrp="1"/>
          </p:cNvSpPr>
          <p:nvPr>
            <p:ph type="ftr" sz="quarter" idx="11"/>
          </p:nvPr>
        </p:nvSpPr>
        <p:spPr>
          <a:xfrm>
            <a:off x="111125" y="6553200"/>
            <a:ext cx="2660650" cy="304800"/>
          </a:xfrm>
          <a:noFill/>
        </p:spPr>
        <p:txBody>
          <a:bodyPr/>
          <a:lstStyle/>
          <a:p>
            <a:r>
              <a:rPr lang="de-DE" dirty="0" smtClean="0"/>
              <a:t>HSB – Gamma Short </a:t>
            </a:r>
            <a:r>
              <a:rPr lang="de-DE" dirty="0" err="1" smtClean="0"/>
              <a:t>Presentation</a:t>
            </a:r>
            <a:endParaRPr lang="de-DE" dirty="0" smtClean="0"/>
          </a:p>
        </p:txBody>
      </p:sp>
      <p:sp>
        <p:nvSpPr>
          <p:cNvPr id="17422" name="Textfeld 7"/>
          <p:cNvSpPr txBox="1">
            <a:spLocks noChangeArrowheads="1"/>
          </p:cNvSpPr>
          <p:nvPr/>
        </p:nvSpPr>
        <p:spPr bwMode="auto">
          <a:xfrm>
            <a:off x="1171575" y="3238500"/>
            <a:ext cx="1200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 120 … 280                                                             </a:t>
            </a:r>
          </a:p>
        </p:txBody>
      </p:sp>
      <p:sp>
        <p:nvSpPr>
          <p:cNvPr id="17423" name="Textfeld 7"/>
          <p:cNvSpPr txBox="1">
            <a:spLocks noChangeArrowheads="1"/>
          </p:cNvSpPr>
          <p:nvPr/>
        </p:nvSpPr>
        <p:spPr bwMode="auto">
          <a:xfrm>
            <a:off x="2447925" y="3219450"/>
            <a:ext cx="1628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bis 11.520  mm                                                                     </a:t>
            </a:r>
          </a:p>
        </p:txBody>
      </p:sp>
      <p:sp>
        <p:nvSpPr>
          <p:cNvPr id="17424" name="Textfeld 7"/>
          <p:cNvSpPr txBox="1">
            <a:spLocks noChangeArrowheads="1"/>
          </p:cNvSpPr>
          <p:nvPr/>
        </p:nvSpPr>
        <p:spPr bwMode="auto">
          <a:xfrm>
            <a:off x="4162425" y="3209925"/>
            <a:ext cx="14192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bis 7.500 N</a:t>
            </a:r>
          </a:p>
        </p:txBody>
      </p:sp>
      <p:sp>
        <p:nvSpPr>
          <p:cNvPr id="17425" name="Textfeld 7"/>
          <p:cNvSpPr txBox="1">
            <a:spLocks noChangeArrowheads="1"/>
          </p:cNvSpPr>
          <p:nvPr/>
        </p:nvSpPr>
        <p:spPr bwMode="auto">
          <a:xfrm>
            <a:off x="7543800" y="3200400"/>
            <a:ext cx="11144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5 m/s                                                                </a:t>
            </a:r>
          </a:p>
        </p:txBody>
      </p:sp>
      <p:sp>
        <p:nvSpPr>
          <p:cNvPr id="17426" name="Textfeld 7"/>
          <p:cNvSpPr txBox="1">
            <a:spLocks noChangeArrowheads="1"/>
          </p:cNvSpPr>
          <p:nvPr/>
        </p:nvSpPr>
        <p:spPr bwMode="auto">
          <a:xfrm>
            <a:off x="5648325" y="3200400"/>
            <a:ext cx="164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bis 16.000 Nm                                                        </a:t>
            </a:r>
          </a:p>
        </p:txBody>
      </p:sp>
      <p:sp>
        <p:nvSpPr>
          <p:cNvPr id="17427" name="Textfeld 7"/>
          <p:cNvSpPr txBox="1">
            <a:spLocks noChangeArrowheads="1"/>
          </p:cNvSpPr>
          <p:nvPr/>
        </p:nvSpPr>
        <p:spPr bwMode="auto">
          <a:xfrm>
            <a:off x="66675" y="3238500"/>
            <a:ext cx="12001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smtClean="0">
                <a:solidFill>
                  <a:schemeClr val="bg1"/>
                </a:solidFill>
              </a:rPr>
              <a:t>Rack                                                           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17428" name="Textfeld 7"/>
          <p:cNvSpPr txBox="1">
            <a:spLocks noChangeArrowheads="1"/>
          </p:cNvSpPr>
          <p:nvPr/>
        </p:nvSpPr>
        <p:spPr bwMode="auto">
          <a:xfrm>
            <a:off x="57150" y="3590925"/>
            <a:ext cx="12001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</a:rPr>
              <a:t> </a:t>
            </a:r>
            <a:r>
              <a:rPr lang="de-DE" sz="1400" dirty="0" smtClean="0">
                <a:solidFill>
                  <a:schemeClr val="bg1"/>
                </a:solidFill>
              </a:rPr>
              <a:t>Belt </a:t>
            </a:r>
            <a:r>
              <a:rPr lang="de-DE" sz="1400" dirty="0" err="1" smtClean="0">
                <a:solidFill>
                  <a:schemeClr val="bg1"/>
                </a:solidFill>
              </a:rPr>
              <a:t>drive</a:t>
            </a:r>
            <a:r>
              <a:rPr lang="de-DE" sz="1400" dirty="0" smtClean="0">
                <a:solidFill>
                  <a:schemeClr val="bg1"/>
                </a:solidFill>
              </a:rPr>
              <a:t>                                                            </a:t>
            </a:r>
            <a:endParaRPr lang="de-DE" sz="1400" dirty="0">
              <a:solidFill>
                <a:schemeClr val="bg1"/>
              </a:solidFill>
            </a:endParaRPr>
          </a:p>
        </p:txBody>
      </p:sp>
      <p:sp>
        <p:nvSpPr>
          <p:cNvPr id="17429" name="Textfeld 7"/>
          <p:cNvSpPr txBox="1">
            <a:spLocks noChangeArrowheads="1"/>
          </p:cNvSpPr>
          <p:nvPr/>
        </p:nvSpPr>
        <p:spPr bwMode="auto">
          <a:xfrm>
            <a:off x="1181100" y="3581400"/>
            <a:ext cx="1247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 120 … 280                                                             </a:t>
            </a:r>
          </a:p>
        </p:txBody>
      </p:sp>
      <p:sp>
        <p:nvSpPr>
          <p:cNvPr id="17430" name="Textfeld 7"/>
          <p:cNvSpPr txBox="1">
            <a:spLocks noChangeArrowheads="1"/>
          </p:cNvSpPr>
          <p:nvPr/>
        </p:nvSpPr>
        <p:spPr bwMode="auto">
          <a:xfrm>
            <a:off x="2457450" y="3562350"/>
            <a:ext cx="1628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bis 11.520  mm                                                                     </a:t>
            </a:r>
          </a:p>
        </p:txBody>
      </p:sp>
      <p:sp>
        <p:nvSpPr>
          <p:cNvPr id="17431" name="Textfeld 7"/>
          <p:cNvSpPr txBox="1">
            <a:spLocks noChangeArrowheads="1"/>
          </p:cNvSpPr>
          <p:nvPr/>
        </p:nvSpPr>
        <p:spPr bwMode="auto">
          <a:xfrm>
            <a:off x="4171950" y="3552825"/>
            <a:ext cx="14192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bis 10.000 N</a:t>
            </a:r>
          </a:p>
        </p:txBody>
      </p:sp>
      <p:sp>
        <p:nvSpPr>
          <p:cNvPr id="17432" name="Textfeld 7"/>
          <p:cNvSpPr txBox="1">
            <a:spLocks noChangeArrowheads="1"/>
          </p:cNvSpPr>
          <p:nvPr/>
        </p:nvSpPr>
        <p:spPr bwMode="auto">
          <a:xfrm>
            <a:off x="7553325" y="3543300"/>
            <a:ext cx="11144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5 m/s                                                                </a:t>
            </a:r>
          </a:p>
        </p:txBody>
      </p:sp>
      <p:sp>
        <p:nvSpPr>
          <p:cNvPr id="17433" name="Textfeld 7"/>
          <p:cNvSpPr txBox="1">
            <a:spLocks noChangeArrowheads="1"/>
          </p:cNvSpPr>
          <p:nvPr/>
        </p:nvSpPr>
        <p:spPr bwMode="auto">
          <a:xfrm>
            <a:off x="5657850" y="3543300"/>
            <a:ext cx="164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1400">
                <a:solidFill>
                  <a:schemeClr val="bg1"/>
                </a:solidFill>
              </a:rPr>
              <a:t>bis 15.000 Nm                                                        </a:t>
            </a:r>
          </a:p>
        </p:txBody>
      </p:sp>
      <p:pic>
        <p:nvPicPr>
          <p:cNvPr id="19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3338" y="1782763"/>
            <a:ext cx="7386637" cy="1312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HSB - Gamma </a:t>
            </a:r>
            <a:r>
              <a:rPr lang="de-DE" dirty="0" err="1" smtClean="0"/>
              <a:t>Principle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Function</a:t>
            </a:r>
            <a:endParaRPr lang="de-DE" dirty="0" smtClean="0"/>
          </a:p>
        </p:txBody>
      </p:sp>
      <p:sp>
        <p:nvSpPr>
          <p:cNvPr id="18435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BC3A1FD-FDDA-4A9A-9111-F9734A3537CF}" type="datetime1">
              <a:rPr lang="de-DE" smtClean="0"/>
              <a:pPr/>
              <a:t>03.08.2011</a:t>
            </a:fld>
            <a:endParaRPr lang="de-DE" smtClean="0"/>
          </a:p>
        </p:txBody>
      </p:sp>
      <p:sp>
        <p:nvSpPr>
          <p:cNvPr id="18436" name="Textfeld 7"/>
          <p:cNvSpPr txBox="1">
            <a:spLocks noChangeArrowheads="1"/>
          </p:cNvSpPr>
          <p:nvPr/>
        </p:nvSpPr>
        <p:spPr bwMode="auto">
          <a:xfrm>
            <a:off x="5416550" y="2433638"/>
            <a:ext cx="3441700" cy="1769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>
              <a:spcBef>
                <a:spcPts val="300"/>
              </a:spcBef>
              <a:spcAft>
                <a:spcPts val="300"/>
              </a:spcAft>
              <a:buFontTx/>
              <a:buAutoNum type="arabicParenBoth"/>
            </a:pPr>
            <a:r>
              <a:rPr lang="de-DE" sz="1400" dirty="0" smtClean="0"/>
              <a:t>Axis </a:t>
            </a:r>
            <a:r>
              <a:rPr lang="de-DE" sz="1400" dirty="0" err="1" smtClean="0"/>
              <a:t>body</a:t>
            </a:r>
            <a:r>
              <a:rPr lang="de-DE" sz="1400" dirty="0" smtClean="0"/>
              <a:t> </a:t>
            </a:r>
            <a:r>
              <a:rPr lang="de-DE" sz="1400" dirty="0" err="1" smtClean="0"/>
              <a:t>as</a:t>
            </a:r>
            <a:r>
              <a:rPr lang="de-DE" sz="1400" dirty="0" smtClean="0"/>
              <a:t> a beam </a:t>
            </a:r>
            <a:r>
              <a:rPr lang="de-DE" sz="1400" dirty="0" err="1" smtClean="0"/>
              <a:t>profile</a:t>
            </a:r>
            <a:endParaRPr lang="de-DE" sz="1400" dirty="0"/>
          </a:p>
          <a:p>
            <a:pPr marL="342900" indent="-342900" algn="l">
              <a:spcBef>
                <a:spcPts val="300"/>
              </a:spcBef>
              <a:spcAft>
                <a:spcPts val="300"/>
              </a:spcAft>
              <a:buFontTx/>
              <a:buAutoNum type="arabicParenBoth"/>
            </a:pPr>
            <a:r>
              <a:rPr lang="de-DE" sz="1400" dirty="0" err="1" smtClean="0"/>
              <a:t>Profiled</a:t>
            </a:r>
            <a:r>
              <a:rPr lang="de-DE" sz="1400" dirty="0" smtClean="0"/>
              <a:t> </a:t>
            </a:r>
            <a:r>
              <a:rPr lang="de-DE" sz="1400" dirty="0" err="1" smtClean="0"/>
              <a:t>rail</a:t>
            </a:r>
            <a:r>
              <a:rPr lang="de-DE" sz="1400" dirty="0" smtClean="0"/>
              <a:t> </a:t>
            </a:r>
            <a:r>
              <a:rPr lang="de-DE" sz="1400" dirty="0" err="1" smtClean="0"/>
              <a:t>guidance</a:t>
            </a:r>
            <a:endParaRPr lang="de-DE" sz="1400" dirty="0"/>
          </a:p>
          <a:p>
            <a:pPr marL="342900" indent="-342900" algn="l">
              <a:spcBef>
                <a:spcPts val="300"/>
              </a:spcBef>
              <a:spcAft>
                <a:spcPts val="300"/>
              </a:spcAft>
              <a:buFontTx/>
              <a:buAutoNum type="arabicParenBoth"/>
            </a:pPr>
            <a:r>
              <a:rPr lang="de-DE" sz="1400" dirty="0" err="1" smtClean="0"/>
              <a:t>Carriages</a:t>
            </a:r>
            <a:endParaRPr lang="de-DE" sz="1400" dirty="0"/>
          </a:p>
          <a:p>
            <a:pPr marL="342900" indent="-342900" algn="l">
              <a:spcBef>
                <a:spcPts val="300"/>
              </a:spcBef>
              <a:spcAft>
                <a:spcPts val="300"/>
              </a:spcAft>
              <a:buFontTx/>
              <a:buAutoNum type="arabicParenBoth"/>
            </a:pPr>
            <a:r>
              <a:rPr lang="de-DE" sz="1400" dirty="0" smtClean="0"/>
              <a:t>Drive: </a:t>
            </a:r>
            <a:r>
              <a:rPr lang="de-DE" sz="1400" dirty="0" err="1" smtClean="0"/>
              <a:t>toothed</a:t>
            </a:r>
            <a:r>
              <a:rPr lang="de-DE" sz="1400" dirty="0" smtClean="0"/>
              <a:t> </a:t>
            </a:r>
            <a:r>
              <a:rPr lang="de-DE" sz="1400" dirty="0" err="1" smtClean="0"/>
              <a:t>belts</a:t>
            </a:r>
            <a:endParaRPr lang="de-DE" sz="1400" dirty="0"/>
          </a:p>
          <a:p>
            <a:pPr marL="342900" indent="-342900" algn="l">
              <a:spcBef>
                <a:spcPts val="300"/>
              </a:spcBef>
              <a:spcAft>
                <a:spcPts val="300"/>
              </a:spcAft>
              <a:buFontTx/>
              <a:buAutoNum type="arabicParenBoth"/>
            </a:pPr>
            <a:r>
              <a:rPr lang="de-DE" sz="1400" dirty="0" smtClean="0"/>
              <a:t>Interface </a:t>
            </a:r>
            <a:r>
              <a:rPr lang="de-DE" sz="1400" dirty="0" err="1" smtClean="0"/>
              <a:t>for</a:t>
            </a:r>
            <a:r>
              <a:rPr lang="de-DE" sz="1400" dirty="0" smtClean="0"/>
              <a:t> </a:t>
            </a:r>
            <a:r>
              <a:rPr lang="de-DE" sz="1400" dirty="0" err="1" smtClean="0"/>
              <a:t>drive</a:t>
            </a:r>
            <a:r>
              <a:rPr lang="de-DE" sz="1400" dirty="0" smtClean="0"/>
              <a:t> </a:t>
            </a:r>
            <a:r>
              <a:rPr lang="de-DE" sz="1400" dirty="0" err="1" smtClean="0"/>
              <a:t>unit</a:t>
            </a:r>
            <a:endParaRPr lang="de-DE" sz="1400" dirty="0"/>
          </a:p>
          <a:p>
            <a:pPr marL="342900" indent="-342900" algn="l">
              <a:spcBef>
                <a:spcPts val="300"/>
              </a:spcBef>
              <a:spcAft>
                <a:spcPts val="300"/>
              </a:spcAft>
              <a:buFontTx/>
              <a:buAutoNum type="arabicParenBoth"/>
            </a:pPr>
            <a:endParaRPr lang="de-DE" sz="1400" dirty="0"/>
          </a:p>
        </p:txBody>
      </p:sp>
      <p:sp>
        <p:nvSpPr>
          <p:cNvPr id="18437" name="Fußzeilenplatzhalter 8"/>
          <p:cNvSpPr>
            <a:spLocks noGrp="1"/>
          </p:cNvSpPr>
          <p:nvPr>
            <p:ph type="ftr" sz="quarter" idx="11"/>
          </p:nvPr>
        </p:nvSpPr>
        <p:spPr>
          <a:xfrm>
            <a:off x="111125" y="6553200"/>
            <a:ext cx="2565400" cy="304800"/>
          </a:xfrm>
          <a:noFill/>
        </p:spPr>
        <p:txBody>
          <a:bodyPr/>
          <a:lstStyle/>
          <a:p>
            <a:r>
              <a:rPr lang="de-DE" dirty="0" smtClean="0"/>
              <a:t>HSB – Gamma Short </a:t>
            </a:r>
            <a:r>
              <a:rPr lang="de-DE" dirty="0" err="1" smtClean="0"/>
              <a:t>Presentation</a:t>
            </a:r>
            <a:endParaRPr lang="de-DE" dirty="0" smtClean="0"/>
          </a:p>
        </p:txBody>
      </p:sp>
      <p:sp>
        <p:nvSpPr>
          <p:cNvPr id="10" name="Inhaltsplatzhalter 6"/>
          <p:cNvSpPr>
            <a:spLocks noGrp="1" noChangeArrowheads="1"/>
          </p:cNvSpPr>
          <p:nvPr>
            <p:ph idx="1"/>
          </p:nvPr>
        </p:nvSpPr>
        <p:spPr>
          <a:xfrm>
            <a:off x="323850" y="1484313"/>
            <a:ext cx="4392613" cy="339725"/>
          </a:xfrm>
          <a:solidFill>
            <a:schemeClr val="tx1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1600" b="1" kern="1200" dirty="0" err="1" smtClean="0">
                <a:solidFill>
                  <a:schemeClr val="bg1"/>
                </a:solidFill>
              </a:rPr>
              <a:t>Sectional</a:t>
            </a:r>
            <a:r>
              <a:rPr lang="de-DE" sz="1600" b="1" kern="1200" dirty="0" smtClean="0">
                <a:solidFill>
                  <a:schemeClr val="bg1"/>
                </a:solidFill>
              </a:rPr>
              <a:t> </a:t>
            </a:r>
            <a:r>
              <a:rPr lang="de-DE" sz="1600" b="1" kern="1200" dirty="0" err="1" smtClean="0">
                <a:solidFill>
                  <a:schemeClr val="bg1"/>
                </a:solidFill>
              </a:rPr>
              <a:t>Diagram</a:t>
            </a:r>
            <a:r>
              <a:rPr lang="de-DE" sz="1600" b="1" kern="1200" dirty="0" smtClean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2500313"/>
            <a:ext cx="4781550" cy="29241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0" y="5105400"/>
            <a:ext cx="9144000" cy="1752600"/>
          </a:xfrm>
          <a:noFill/>
        </p:spPr>
        <p:txBody>
          <a:bodyPr/>
          <a:lstStyle/>
          <a:p>
            <a:r>
              <a:rPr lang="de-DE" sz="4000" smtClean="0"/>
              <a:t>...bietet mehr...</a:t>
            </a:r>
            <a:br>
              <a:rPr lang="de-DE" sz="4000" smtClean="0"/>
            </a:br>
            <a:r>
              <a:rPr lang="de-DE" sz="4000" smtClean="0"/>
              <a:t>...</a:t>
            </a:r>
            <a:r>
              <a:rPr lang="en-GB" sz="4000" smtClean="0"/>
              <a:t>offers more</a:t>
            </a:r>
            <a:r>
              <a:rPr lang="de-DE" sz="4000" smtClean="0"/>
              <a:t>...</a:t>
            </a:r>
            <a:endParaRPr lang="de-DE" smtClean="0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-Design 2">
      <a:dk1>
        <a:srgbClr val="002E5C"/>
      </a:dk1>
      <a:lt1>
        <a:srgbClr val="FFFFFF"/>
      </a:lt1>
      <a:dk2>
        <a:srgbClr val="002E5C"/>
      </a:dk2>
      <a:lt2>
        <a:srgbClr val="C0C0C0"/>
      </a:lt2>
      <a:accent1>
        <a:srgbClr val="FFFFFF"/>
      </a:accent1>
      <a:accent2>
        <a:srgbClr val="DC2A1C"/>
      </a:accent2>
      <a:accent3>
        <a:srgbClr val="FFFFFF"/>
      </a:accent3>
      <a:accent4>
        <a:srgbClr val="00264D"/>
      </a:accent4>
      <a:accent5>
        <a:srgbClr val="FFFFFF"/>
      </a:accent5>
      <a:accent6>
        <a:srgbClr val="C72518"/>
      </a:accent6>
      <a:hlink>
        <a:srgbClr val="002E5C"/>
      </a:hlink>
      <a:folHlink>
        <a:srgbClr val="1C4F78"/>
      </a:folHlink>
    </a:clrScheme>
    <a:fontScheme name="Larissa-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rissa-Design 1">
        <a:dk1>
          <a:srgbClr val="1C4F78"/>
        </a:dk1>
        <a:lt1>
          <a:srgbClr val="FFFFFF"/>
        </a:lt1>
        <a:dk2>
          <a:srgbClr val="EAEAEA"/>
        </a:dk2>
        <a:lt2>
          <a:srgbClr val="C0C0C0"/>
        </a:lt2>
        <a:accent1>
          <a:srgbClr val="FFFFFF"/>
        </a:accent1>
        <a:accent2>
          <a:srgbClr val="DC2A1C"/>
        </a:accent2>
        <a:accent3>
          <a:srgbClr val="FFFFFF"/>
        </a:accent3>
        <a:accent4>
          <a:srgbClr val="164265"/>
        </a:accent4>
        <a:accent5>
          <a:srgbClr val="FFFFFF"/>
        </a:accent5>
        <a:accent6>
          <a:srgbClr val="C72518"/>
        </a:accent6>
        <a:hlink>
          <a:srgbClr val="1C4F78"/>
        </a:hlink>
        <a:folHlink>
          <a:srgbClr val="00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-Design 2">
        <a:dk1>
          <a:srgbClr val="002E5C"/>
        </a:dk1>
        <a:lt1>
          <a:srgbClr val="FFFFFF"/>
        </a:lt1>
        <a:dk2>
          <a:srgbClr val="002E5C"/>
        </a:dk2>
        <a:lt2>
          <a:srgbClr val="C0C0C0"/>
        </a:lt2>
        <a:accent1>
          <a:srgbClr val="FFFFFF"/>
        </a:accent1>
        <a:accent2>
          <a:srgbClr val="DC2A1C"/>
        </a:accent2>
        <a:accent3>
          <a:srgbClr val="FFFFFF"/>
        </a:accent3>
        <a:accent4>
          <a:srgbClr val="00264D"/>
        </a:accent4>
        <a:accent5>
          <a:srgbClr val="FFFFFF"/>
        </a:accent5>
        <a:accent6>
          <a:srgbClr val="C72518"/>
        </a:accent6>
        <a:hlink>
          <a:srgbClr val="002E5C"/>
        </a:hlink>
        <a:folHlink>
          <a:srgbClr val="1C4F7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2E5C"/>
      </a:dk1>
      <a:lt1>
        <a:srgbClr val="FFFFFF"/>
      </a:lt1>
      <a:dk2>
        <a:srgbClr val="002E5C"/>
      </a:dk2>
      <a:lt2>
        <a:srgbClr val="C0C0C0"/>
      </a:lt2>
      <a:accent1>
        <a:srgbClr val="FFFFFF"/>
      </a:accent1>
      <a:accent2>
        <a:srgbClr val="DC2A1C"/>
      </a:accent2>
      <a:accent3>
        <a:srgbClr val="FFFFFF"/>
      </a:accent3>
      <a:accent4>
        <a:srgbClr val="00264D"/>
      </a:accent4>
      <a:accent5>
        <a:srgbClr val="FFFFFF"/>
      </a:accent5>
      <a:accent6>
        <a:srgbClr val="C72518"/>
      </a:accent6>
      <a:hlink>
        <a:srgbClr val="002E5C"/>
      </a:hlink>
      <a:folHlink>
        <a:srgbClr val="1C4F78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2E5C"/>
      </a:dk1>
      <a:lt1>
        <a:srgbClr val="FFFFFF"/>
      </a:lt1>
      <a:dk2>
        <a:srgbClr val="002E5C"/>
      </a:dk2>
      <a:lt2>
        <a:srgbClr val="C0C0C0"/>
      </a:lt2>
      <a:accent1>
        <a:srgbClr val="FFFFFF"/>
      </a:accent1>
      <a:accent2>
        <a:srgbClr val="DC2A1C"/>
      </a:accent2>
      <a:accent3>
        <a:srgbClr val="FFFFFF"/>
      </a:accent3>
      <a:accent4>
        <a:srgbClr val="00264D"/>
      </a:accent4>
      <a:accent5>
        <a:srgbClr val="FFFFFF"/>
      </a:accent5>
      <a:accent6>
        <a:srgbClr val="C72518"/>
      </a:accent6>
      <a:hlink>
        <a:srgbClr val="002E5C"/>
      </a:hlink>
      <a:folHlink>
        <a:srgbClr val="1C4F78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288</Words>
  <Application>Microsoft Office PowerPoint</Application>
  <PresentationFormat>Bildschirmpräsentation (4:3)</PresentationFormat>
  <Paragraphs>93</Paragraphs>
  <Slides>7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Larissa-Design</vt:lpstr>
      <vt:lpstr>Short Presentation  HSB - Gamma  </vt:lpstr>
      <vt:lpstr>HSB - Gamma</vt:lpstr>
      <vt:lpstr>HSB - Gamma</vt:lpstr>
      <vt:lpstr>HSB - Gamma Einsatzgebiete</vt:lpstr>
      <vt:lpstr>HSB - Gamma Technical Specifications</vt:lpstr>
      <vt:lpstr>HSB - Gamma Principle of Function</vt:lpstr>
      <vt:lpstr>...bietet mehr... ...offers more...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Kein Folientitel</dc:title>
  <dc:creator>Uwe Weil</dc:creator>
  <cp:lastModifiedBy>SCHUNK GmbH &amp; Co. KG</cp:lastModifiedBy>
  <cp:revision>105</cp:revision>
  <cp:lastPrinted>2005-12-28T12:52:21Z</cp:lastPrinted>
  <dcterms:created xsi:type="dcterms:W3CDTF">2007-12-18T15:21:40Z</dcterms:created>
  <dcterms:modified xsi:type="dcterms:W3CDTF">2011-08-03T10:56:00Z</dcterms:modified>
</cp:coreProperties>
</file>