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9"/>
  </p:notesMasterIdLst>
  <p:handoutMasterIdLst>
    <p:handoutMasterId r:id="rId10"/>
  </p:handoutMasterIdLst>
  <p:sldIdLst>
    <p:sldId id="279" r:id="rId2"/>
    <p:sldId id="269" r:id="rId3"/>
    <p:sldId id="281" r:id="rId4"/>
    <p:sldId id="262" r:id="rId5"/>
    <p:sldId id="274" r:id="rId6"/>
    <p:sldId id="275" r:id="rId7"/>
    <p:sldId id="283" r:id="rId8"/>
  </p:sldIdLst>
  <p:sldSz cx="9144000" cy="5143500" type="screen16x9"/>
  <p:notesSz cx="6797675" cy="9872663"/>
  <p:defaultText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85" userDrawn="1">
          <p15:clr>
            <a:srgbClr val="A4A3A4"/>
          </p15:clr>
        </p15:guide>
        <p15:guide id="2" pos="3294" userDrawn="1">
          <p15:clr>
            <a:srgbClr val="A4A3A4"/>
          </p15:clr>
        </p15:guide>
        <p15:guide id="3" orient="horz" pos="1382" userDrawn="1">
          <p15:clr>
            <a:srgbClr val="A4A3A4"/>
          </p15:clr>
        </p15:guide>
        <p15:guide id="4" orient="horz" pos="1598" userDrawn="1">
          <p15:clr>
            <a:srgbClr val="A4A3A4"/>
          </p15:clr>
        </p15:guide>
        <p15:guide id="5" pos="5511" userDrawn="1">
          <p15:clr>
            <a:srgbClr val="A4A3A4"/>
          </p15:clr>
        </p15:guide>
        <p15:guide id="6" orient="horz" pos="1722" userDrawn="1">
          <p15:clr>
            <a:srgbClr val="A4A3A4"/>
          </p15:clr>
        </p15:guide>
        <p15:guide id="7" pos="249" userDrawn="1">
          <p15:clr>
            <a:srgbClr val="A4A3A4"/>
          </p15:clr>
        </p15:guide>
        <p15:guide id="8" orient="horz" pos="562" userDrawn="1">
          <p15:clr>
            <a:srgbClr val="A4A3A4"/>
          </p15:clr>
        </p15:guide>
        <p15:guide id="9" orient="horz" pos="2697" userDrawn="1">
          <p15:clr>
            <a:srgbClr val="A4A3A4"/>
          </p15:clr>
        </p15:guide>
        <p15:guide id="10" orient="horz" pos="2845" userDrawn="1">
          <p15:clr>
            <a:srgbClr val="A4A3A4"/>
          </p15:clr>
        </p15:guide>
        <p15:guide id="11" pos="2744" userDrawn="1">
          <p15:clr>
            <a:srgbClr val="A4A3A4"/>
          </p15:clr>
        </p15:guide>
        <p15:guide id="1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46B"/>
    <a:srgbClr val="003D6A"/>
    <a:srgbClr val="009EE0"/>
    <a:srgbClr val="007D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Helle Formatvorlage 1 - Akz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3B4B98B0-60AC-42C2-AFA5-B58CD77FA1E5}" styleName="Helle Formatvorlage 1 - Akz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4645" autoAdjust="0"/>
  </p:normalViewPr>
  <p:slideViewPr>
    <p:cSldViewPr>
      <p:cViewPr varScale="1">
        <p:scale>
          <a:sx n="142" d="100"/>
          <a:sy n="142" d="100"/>
        </p:scale>
        <p:origin x="714" y="108"/>
      </p:cViewPr>
      <p:guideLst>
        <p:guide orient="horz" pos="985"/>
        <p:guide pos="3294"/>
        <p:guide orient="horz" pos="1382"/>
        <p:guide orient="horz" pos="1598"/>
        <p:guide pos="5511"/>
        <p:guide orient="horz" pos="1722"/>
        <p:guide pos="249"/>
        <p:guide orient="horz" pos="562"/>
        <p:guide orient="horz" pos="2697"/>
        <p:guide orient="horz" pos="2845"/>
        <p:guide pos="2744"/>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0" d="100"/>
        <a:sy n="200" d="100"/>
      </p:scale>
      <p:origin x="0" y="4114"/>
    </p:cViewPr>
  </p:sorterViewPr>
  <p:notesViewPr>
    <p:cSldViewPr showGuides="1">
      <p:cViewPr varScale="1">
        <p:scale>
          <a:sx n="76" d="100"/>
          <a:sy n="76" d="100"/>
        </p:scale>
        <p:origin x="3306"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0"/>
            <a:ext cx="2946400" cy="494186"/>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49688" y="0"/>
            <a:ext cx="2946400" cy="494186"/>
          </a:xfrm>
          <a:prstGeom prst="rect">
            <a:avLst/>
          </a:prstGeom>
        </p:spPr>
        <p:txBody>
          <a:bodyPr vert="horz" lIns="91440" tIns="45720" rIns="91440" bIns="45720" rtlCol="0"/>
          <a:lstStyle>
            <a:lvl1pPr algn="r">
              <a:defRPr sz="1200"/>
            </a:lvl1pPr>
          </a:lstStyle>
          <a:p>
            <a:fld id="{F052AB7C-84DC-4FEA-B5CC-0FF051FFA645}" type="datetimeFigureOut">
              <a:rPr lang="de-DE" smtClean="0"/>
              <a:t>10.08.2021</a:t>
            </a:fld>
            <a:endParaRPr lang="de-DE"/>
          </a:p>
        </p:txBody>
      </p:sp>
      <p:sp>
        <p:nvSpPr>
          <p:cNvPr id="4" name="Fußzeilenplatzhalter 3"/>
          <p:cNvSpPr>
            <a:spLocks noGrp="1"/>
          </p:cNvSpPr>
          <p:nvPr>
            <p:ph type="ftr" sz="quarter" idx="2"/>
          </p:nvPr>
        </p:nvSpPr>
        <p:spPr>
          <a:xfrm>
            <a:off x="1" y="9378477"/>
            <a:ext cx="2946400" cy="494186"/>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49688" y="9378477"/>
            <a:ext cx="2946400" cy="494186"/>
          </a:xfrm>
          <a:prstGeom prst="rect">
            <a:avLst/>
          </a:prstGeom>
        </p:spPr>
        <p:txBody>
          <a:bodyPr vert="horz" lIns="91440" tIns="45720" rIns="91440" bIns="45720" rtlCol="0" anchor="b"/>
          <a:lstStyle>
            <a:lvl1pPr algn="r">
              <a:defRPr sz="1200"/>
            </a:lvl1pPr>
          </a:lstStyle>
          <a:p>
            <a:fld id="{96AC2059-A8CC-42A3-AC65-A15CE1949EB1}" type="slidenum">
              <a:rPr lang="de-DE" smtClean="0"/>
              <a:t>‹Nr.›</a:t>
            </a:fld>
            <a:endParaRPr lang="de-DE"/>
          </a:p>
        </p:txBody>
      </p:sp>
    </p:spTree>
    <p:extLst>
      <p:ext uri="{BB962C8B-B14F-4D97-AF65-F5344CB8AC3E}">
        <p14:creationId xmlns:p14="http://schemas.microsoft.com/office/powerpoint/2010/main" val="28042977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3633"/>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50443" y="0"/>
            <a:ext cx="2945659" cy="493633"/>
          </a:xfrm>
          <a:prstGeom prst="rect">
            <a:avLst/>
          </a:prstGeom>
        </p:spPr>
        <p:txBody>
          <a:bodyPr vert="horz" lIns="91440" tIns="45720" rIns="91440" bIns="45720" rtlCol="0"/>
          <a:lstStyle>
            <a:lvl1pPr algn="r">
              <a:defRPr sz="1200"/>
            </a:lvl1pPr>
          </a:lstStyle>
          <a:p>
            <a:fld id="{2564ECA4-36CA-419D-931F-CE2C91F7EA5D}" type="datetimeFigureOut">
              <a:rPr lang="de-DE" smtClean="0"/>
              <a:t>10.08.2021</a:t>
            </a:fld>
            <a:endParaRPr lang="de-DE"/>
          </a:p>
        </p:txBody>
      </p:sp>
      <p:sp>
        <p:nvSpPr>
          <p:cNvPr id="4" name="Folienbildplatzhalter 3"/>
          <p:cNvSpPr>
            <a:spLocks noGrp="1" noRot="1" noChangeAspect="1"/>
          </p:cNvSpPr>
          <p:nvPr>
            <p:ph type="sldImg" idx="2"/>
          </p:nvPr>
        </p:nvSpPr>
        <p:spPr>
          <a:xfrm>
            <a:off x="107950" y="739775"/>
            <a:ext cx="6581775" cy="3703638"/>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768" y="4689516"/>
            <a:ext cx="5438140" cy="4442698"/>
          </a:xfrm>
          <a:prstGeom prst="rect">
            <a:avLst/>
          </a:prstGeom>
        </p:spPr>
        <p:txBody>
          <a:bodyPr vert="horz" lIns="91440" tIns="45720" rIns="91440" bIns="45720"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377316"/>
            <a:ext cx="2945659" cy="493633"/>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50443" y="9377316"/>
            <a:ext cx="2945659" cy="493633"/>
          </a:xfrm>
          <a:prstGeom prst="rect">
            <a:avLst/>
          </a:prstGeom>
        </p:spPr>
        <p:txBody>
          <a:bodyPr vert="horz" lIns="91440" tIns="45720" rIns="91440" bIns="45720" rtlCol="0" anchor="b"/>
          <a:lstStyle>
            <a:lvl1pPr algn="r">
              <a:defRPr sz="1200"/>
            </a:lvl1pPr>
          </a:lstStyle>
          <a:p>
            <a:fld id="{2877B75E-46DD-46CD-BFD7-01CE4A8660FC}" type="slidenum">
              <a:rPr lang="de-DE" smtClean="0"/>
              <a:t>‹Nr.›</a:t>
            </a:fld>
            <a:endParaRPr lang="de-DE"/>
          </a:p>
        </p:txBody>
      </p:sp>
    </p:spTree>
    <p:extLst>
      <p:ext uri="{BB962C8B-B14F-4D97-AF65-F5344CB8AC3E}">
        <p14:creationId xmlns:p14="http://schemas.microsoft.com/office/powerpoint/2010/main" val="3595651604"/>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2877B75E-46DD-46CD-BFD7-01CE4A8660FC}" type="slidenum">
              <a:rPr lang="de-DE" smtClean="0"/>
              <a:t>1</a:t>
            </a:fld>
            <a:endParaRPr lang="de-DE"/>
          </a:p>
        </p:txBody>
      </p:sp>
    </p:spTree>
    <p:extLst>
      <p:ext uri="{BB962C8B-B14F-4D97-AF65-F5344CB8AC3E}">
        <p14:creationId xmlns:p14="http://schemas.microsoft.com/office/powerpoint/2010/main" val="12159952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Master" Target="../slideMasters/slideMaster1.xml"/><Relationship Id="rId1" Type="http://schemas.openxmlformats.org/officeDocument/2006/relationships/tags" Target="../tags/tag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Abschlusschart">
    <p:spTree>
      <p:nvGrpSpPr>
        <p:cNvPr id="1" name=""/>
        <p:cNvGrpSpPr/>
        <p:nvPr/>
      </p:nvGrpSpPr>
      <p:grpSpPr>
        <a:xfrm>
          <a:off x="0" y="0"/>
          <a:ext cx="0" cy="0"/>
          <a:chOff x="0" y="0"/>
          <a:chExt cx="0" cy="0"/>
        </a:xfrm>
      </p:grpSpPr>
      <p:sp>
        <p:nvSpPr>
          <p:cNvPr id="3" name="Rechteck 2"/>
          <p:cNvSpPr/>
          <p:nvPr userDrawn="1"/>
        </p:nvSpPr>
        <p:spPr>
          <a:xfrm>
            <a:off x="1" y="0"/>
            <a:ext cx="9143695" cy="5143500"/>
          </a:xfrm>
          <a:prstGeom prst="rect">
            <a:avLst/>
          </a:prstGeom>
          <a:solidFill>
            <a:srgbClr val="003D6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350"/>
          </a:p>
        </p:txBody>
      </p:sp>
    </p:spTree>
    <p:extLst>
      <p:ext uri="{BB962C8B-B14F-4D97-AF65-F5344CB8AC3E}">
        <p14:creationId xmlns:p14="http://schemas.microsoft.com/office/powerpoint/2010/main" val="36868597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Vertikaler Titel und Text">
    <p:spTree>
      <p:nvGrpSpPr>
        <p:cNvPr id="1" name=""/>
        <p:cNvGrpSpPr/>
        <p:nvPr/>
      </p:nvGrpSpPr>
      <p:grpSpPr>
        <a:xfrm>
          <a:off x="0" y="0"/>
          <a:ext cx="0" cy="0"/>
          <a:chOff x="0" y="0"/>
          <a:chExt cx="0" cy="0"/>
        </a:xfrm>
      </p:grpSpPr>
      <p:pic>
        <p:nvPicPr>
          <p:cNvPr id="7" name="Grafik 6"/>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7453"/>
            <a:ext cx="9144000" cy="4523419"/>
          </a:xfrm>
          <a:prstGeom prst="rect">
            <a:avLst/>
          </a:prstGeom>
        </p:spPr>
      </p:pic>
      <p:sp>
        <p:nvSpPr>
          <p:cNvPr id="10" name="Rechteck 9"/>
          <p:cNvSpPr/>
          <p:nvPr userDrawn="1"/>
        </p:nvSpPr>
        <p:spPr>
          <a:xfrm>
            <a:off x="304" y="4515966"/>
            <a:ext cx="9143696" cy="627535"/>
          </a:xfrm>
          <a:prstGeom prst="rect">
            <a:avLst/>
          </a:prstGeom>
          <a:solidFill>
            <a:srgbClr val="003D6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350"/>
          </a:p>
        </p:txBody>
      </p:sp>
      <p:pic>
        <p:nvPicPr>
          <p:cNvPr id="8" name="Bild 4">
            <a:extLst>
              <a:ext uri="{FF2B5EF4-FFF2-40B4-BE49-F238E27FC236}">
                <a16:creationId xmlns:a16="http://schemas.microsoft.com/office/drawing/2014/main" id="{54945618-800C-40CF-B3D3-8E94214201B5}"/>
              </a:ext>
            </a:extLst>
          </p:cNvPr>
          <p:cNvPicPr>
            <a:picLocks noChangeAspect="1"/>
          </p:cNvPicPr>
          <p:nvPr userDrawn="1"/>
        </p:nvPicPr>
        <p:blipFill>
          <a:blip r:embed="rId3"/>
          <a:stretch>
            <a:fillRect/>
          </a:stretch>
        </p:blipFill>
        <p:spPr>
          <a:xfrm>
            <a:off x="0" y="4299418"/>
            <a:ext cx="9144000" cy="749300"/>
          </a:xfrm>
          <a:prstGeom prst="rect">
            <a:avLst/>
          </a:prstGeom>
        </p:spPr>
      </p:pic>
      <p:sp>
        <p:nvSpPr>
          <p:cNvPr id="11" name="Textfeld 10"/>
          <p:cNvSpPr txBox="1"/>
          <p:nvPr userDrawn="1"/>
        </p:nvSpPr>
        <p:spPr>
          <a:xfrm>
            <a:off x="539552" y="4749883"/>
            <a:ext cx="5699754" cy="273843"/>
          </a:xfrm>
          <a:prstGeom prst="rect">
            <a:avLst/>
          </a:prstGeom>
        </p:spPr>
        <p:txBody>
          <a:bodyPr vert="horz" lIns="68580" tIns="34290" rIns="68580" bIns="34290" rtlCol="0" anchor="ctr"/>
          <a:lstStyle/>
          <a:p>
            <a:pPr marL="0" marR="0" indent="0" algn="l" defTabSz="342900" rtl="0" eaLnBrk="1" fontAlgn="auto" latinLnBrk="0" hangingPunct="1">
              <a:lnSpc>
                <a:spcPct val="100000"/>
              </a:lnSpc>
              <a:spcBef>
                <a:spcPts val="0"/>
              </a:spcBef>
              <a:spcAft>
                <a:spcPts val="0"/>
              </a:spcAft>
              <a:buClrTx/>
              <a:buSzTx/>
              <a:buFontTx/>
              <a:buNone/>
              <a:tabLst/>
              <a:defRPr/>
            </a:pPr>
            <a:r>
              <a:rPr lang="de-DE" sz="900" kern="1200">
                <a:solidFill>
                  <a:schemeClr val="bg1"/>
                </a:solidFill>
                <a:latin typeface="+mn-lt"/>
                <a:ea typeface="+mn-ea"/>
                <a:cs typeface="+mn-cs"/>
              </a:rPr>
              <a:t>Linearmodul I Linearachse I Beta</a:t>
            </a:r>
          </a:p>
        </p:txBody>
      </p:sp>
      <p:sp>
        <p:nvSpPr>
          <p:cNvPr id="14" name="Textfeld 13"/>
          <p:cNvSpPr txBox="1"/>
          <p:nvPr userDrawn="1"/>
        </p:nvSpPr>
        <p:spPr>
          <a:xfrm>
            <a:off x="4355976" y="894872"/>
            <a:ext cx="4788024" cy="458266"/>
          </a:xfrm>
          <a:prstGeom prst="rect">
            <a:avLst/>
          </a:prstGeom>
          <a:solidFill>
            <a:srgbClr val="009EE0"/>
          </a:solidFill>
        </p:spPr>
        <p:txBody>
          <a:bodyPr wrap="square" lIns="67500" tIns="67500" bIns="0" rtlCol="0" anchor="ctr" anchorCtr="0">
            <a:spAutoFit/>
          </a:bodyPr>
          <a:lstStyle/>
          <a:p>
            <a:pPr>
              <a:lnSpc>
                <a:spcPts val="3000"/>
              </a:lnSpc>
            </a:pPr>
            <a:r>
              <a:rPr lang="de-DE" sz="3000" b="1">
                <a:solidFill>
                  <a:schemeClr val="bg1"/>
                </a:solidFill>
              </a:rPr>
              <a:t>Beta</a:t>
            </a:r>
          </a:p>
        </p:txBody>
      </p:sp>
    </p:spTree>
    <p:extLst>
      <p:ext uri="{BB962C8B-B14F-4D97-AF65-F5344CB8AC3E}">
        <p14:creationId xmlns:p14="http://schemas.microsoft.com/office/powerpoint/2010/main" val="15659016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Letzte Sei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7BC19C-A1E6-4489-9BC3-C001F2DEFA38}"/>
              </a:ext>
            </a:extLst>
          </p:cNvPr>
          <p:cNvSpPr>
            <a:spLocks noGrp="1"/>
          </p:cNvSpPr>
          <p:nvPr>
            <p:ph type="title"/>
          </p:nvPr>
        </p:nvSpPr>
        <p:spPr/>
        <p:txBody>
          <a:bodyPr/>
          <a:lstStyle/>
          <a:p>
            <a:r>
              <a:rPr lang="de-DE"/>
              <a:t>Mastertitelformat bearbeiten</a:t>
            </a:r>
          </a:p>
        </p:txBody>
      </p:sp>
      <p:sp>
        <p:nvSpPr>
          <p:cNvPr id="3" name="Fußzeilenplatzhalter 2">
            <a:extLst>
              <a:ext uri="{FF2B5EF4-FFF2-40B4-BE49-F238E27FC236}">
                <a16:creationId xmlns:a16="http://schemas.microsoft.com/office/drawing/2014/main" id="{168D64DD-5E52-4094-B64C-864F594052A9}"/>
              </a:ext>
            </a:extLst>
          </p:cNvPr>
          <p:cNvSpPr>
            <a:spLocks noGrp="1"/>
          </p:cNvSpPr>
          <p:nvPr>
            <p:ph type="ftr" sz="quarter" idx="10"/>
          </p:nvPr>
        </p:nvSpPr>
        <p:spPr/>
        <p:txBody>
          <a:bodyPr/>
          <a:lstStyle/>
          <a:p>
            <a:r>
              <a:rPr lang="de-DE"/>
              <a:t>Titel, Verfasser, Datum</a:t>
            </a:r>
            <a:endParaRPr lang="de-DE" dirty="0"/>
          </a:p>
        </p:txBody>
      </p:sp>
      <p:pic>
        <p:nvPicPr>
          <p:cNvPr id="5" name="Grafik 4">
            <a:extLst>
              <a:ext uri="{FF2B5EF4-FFF2-40B4-BE49-F238E27FC236}">
                <a16:creationId xmlns:a16="http://schemas.microsoft.com/office/drawing/2014/main" id="{2CCAC922-7B04-487C-B885-EC290EAE3415}"/>
              </a:ext>
            </a:extLst>
          </p:cNvPr>
          <p:cNvPicPr>
            <a:picLocks noChangeAspect="1"/>
          </p:cNvPicPr>
          <p:nvPr userDrawn="1"/>
        </p:nvPicPr>
        <p:blipFill>
          <a:blip r:embed="rId3"/>
          <a:stretch>
            <a:fillRect/>
          </a:stretch>
        </p:blipFill>
        <p:spPr>
          <a:xfrm>
            <a:off x="-1" y="0"/>
            <a:ext cx="9184821" cy="5143500"/>
          </a:xfrm>
          <a:prstGeom prst="rect">
            <a:avLst/>
          </a:prstGeom>
        </p:spPr>
      </p:pic>
    </p:spTree>
    <p:custDataLst>
      <p:tags r:id="rId1"/>
    </p:custDataLst>
    <p:extLst>
      <p:ext uri="{BB962C8B-B14F-4D97-AF65-F5344CB8AC3E}">
        <p14:creationId xmlns:p14="http://schemas.microsoft.com/office/powerpoint/2010/main" val="303599626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473BCD97-0B87-4521-A781-F12B14A176C5}" type="datetimeFigureOut">
              <a:rPr lang="de-DE" smtClean="0"/>
              <a:t>10.08.2021</a:t>
            </a:fld>
            <a:endParaRPr lang="de-DE"/>
          </a:p>
        </p:txBody>
      </p:sp>
      <p:sp>
        <p:nvSpPr>
          <p:cNvPr id="5" name="Fußzeilenplatzhalt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833EF583-D48F-4DF6-A67F-76FA2942B778}" type="slidenum">
              <a:rPr lang="de-DE" smtClean="0"/>
              <a:t>‹Nr.›</a:t>
            </a:fld>
            <a:endParaRPr lang="de-DE"/>
          </a:p>
        </p:txBody>
      </p:sp>
    </p:spTree>
  </p:cSld>
  <p:clrMap bg1="lt1" tx1="dk1" bg2="lt2" tx2="dk2" accent1="accent1" accent2="accent2" accent3="accent3" accent4="accent4" accent5="accent5" accent6="accent6" hlink="hlink" folHlink="folHlink"/>
  <p:sldLayoutIdLst>
    <p:sldLayoutId id="2147483661" r:id="rId1"/>
    <p:sldLayoutId id="2147483678" r:id="rId2"/>
    <p:sldLayoutId id="2147483680" r:id="rId3"/>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emf"/><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fik 10">
            <a:extLst>
              <a:ext uri="{FF2B5EF4-FFF2-40B4-BE49-F238E27FC236}">
                <a16:creationId xmlns:a16="http://schemas.microsoft.com/office/drawing/2014/main" id="{C5D2868B-D14E-4F2F-9669-F473840B3C8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36" b="21487"/>
          <a:stretch/>
        </p:blipFill>
        <p:spPr>
          <a:xfrm>
            <a:off x="-1" y="-62987"/>
            <a:ext cx="9143999" cy="4506945"/>
          </a:xfrm>
          <a:prstGeom prst="rect">
            <a:avLst/>
          </a:prstGeom>
        </p:spPr>
      </p:pic>
      <p:sp>
        <p:nvSpPr>
          <p:cNvPr id="14" name="Rechteck 13">
            <a:extLst>
              <a:ext uri="{FF2B5EF4-FFF2-40B4-BE49-F238E27FC236}">
                <a16:creationId xmlns:a16="http://schemas.microsoft.com/office/drawing/2014/main" id="{7A5FA37D-1D79-4F74-AD50-91495DC049F3}"/>
              </a:ext>
            </a:extLst>
          </p:cNvPr>
          <p:cNvSpPr/>
          <p:nvPr/>
        </p:nvSpPr>
        <p:spPr>
          <a:xfrm>
            <a:off x="0" y="3069711"/>
            <a:ext cx="9144000" cy="1446256"/>
          </a:xfrm>
          <a:prstGeom prst="rect">
            <a:avLst/>
          </a:prstGeom>
          <a:solidFill>
            <a:srgbClr val="003D6A">
              <a:alpha val="6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2" name="Titel 1"/>
          <p:cNvSpPr txBox="1">
            <a:spLocks/>
          </p:cNvSpPr>
          <p:nvPr/>
        </p:nvSpPr>
        <p:spPr>
          <a:xfrm>
            <a:off x="1499052" y="3695176"/>
            <a:ext cx="3136448" cy="450847"/>
          </a:xfrm>
          <a:prstGeom prst="rect">
            <a:avLst/>
          </a:prstGeom>
          <a:noFill/>
          <a:ln>
            <a:noFill/>
          </a:ln>
          <a:effectLst>
            <a:outerShdw blurRad="431800" dist="38100" dir="2700000">
              <a:srgbClr val="000000">
                <a:alpha val="43000"/>
              </a:srgbClr>
            </a:outerShdw>
          </a:effectLst>
        </p:spPr>
        <p:txBody>
          <a:bodyPr wrap="square" anchor="ctr" anchorCtr="0">
            <a:noAutofit/>
          </a:bodyPr>
          <a:lstStyle/>
          <a:p>
            <a:pPr marL="63104">
              <a:spcBef>
                <a:spcPct val="0"/>
              </a:spcBef>
              <a:spcAft>
                <a:spcPts val="900"/>
              </a:spcAft>
              <a:defRPr/>
            </a:pPr>
            <a:endParaRPr lang="de-DE" sz="1125">
              <a:solidFill>
                <a:srgbClr val="FFFFFF"/>
              </a:solidFill>
            </a:endParaRPr>
          </a:p>
        </p:txBody>
      </p:sp>
      <p:sp>
        <p:nvSpPr>
          <p:cNvPr id="9" name="Titel 1"/>
          <p:cNvSpPr txBox="1">
            <a:spLocks/>
          </p:cNvSpPr>
          <p:nvPr/>
        </p:nvSpPr>
        <p:spPr>
          <a:xfrm>
            <a:off x="1499051" y="3147814"/>
            <a:ext cx="6858000" cy="864659"/>
          </a:xfrm>
          <a:prstGeom prst="rect">
            <a:avLst/>
          </a:prstGeom>
          <a:noFill/>
          <a:ln>
            <a:noFill/>
          </a:ln>
          <a:effectLst>
            <a:outerShdw blurRad="431800" dist="38100" dir="2700000">
              <a:srgbClr val="000000">
                <a:alpha val="43000"/>
              </a:srgbClr>
            </a:outerShdw>
          </a:effectLst>
        </p:spPr>
        <p:txBody>
          <a:bodyPr wrap="square" anchor="ctr" anchorCtr="0">
            <a:noAutofit/>
          </a:bodyPr>
          <a:lstStyle/>
          <a:p>
            <a:pPr marL="63104">
              <a:lnSpc>
                <a:spcPts val="2400"/>
              </a:lnSpc>
              <a:spcBef>
                <a:spcPct val="0"/>
              </a:spcBef>
              <a:spcAft>
                <a:spcPts val="900"/>
              </a:spcAft>
              <a:defRPr/>
            </a:pPr>
            <a:r>
              <a:rPr lang="de-DE" sz="2250">
                <a:solidFill>
                  <a:srgbClr val="FFFFFF"/>
                </a:solidFill>
              </a:rPr>
              <a:t>Produktpräsentation</a:t>
            </a:r>
          </a:p>
          <a:p>
            <a:pPr marL="63104">
              <a:lnSpc>
                <a:spcPts val="2400"/>
              </a:lnSpc>
              <a:spcBef>
                <a:spcPct val="0"/>
              </a:spcBef>
              <a:spcAft>
                <a:spcPts val="900"/>
              </a:spcAft>
              <a:defRPr/>
            </a:pPr>
            <a:r>
              <a:rPr lang="de-DE" sz="2250">
                <a:solidFill>
                  <a:srgbClr val="FFFFFF"/>
                </a:solidFill>
              </a:rPr>
              <a:t>Beta</a:t>
            </a:r>
          </a:p>
        </p:txBody>
      </p:sp>
      <p:sp>
        <p:nvSpPr>
          <p:cNvPr id="13" name="Titel 1"/>
          <p:cNvSpPr txBox="1">
            <a:spLocks/>
          </p:cNvSpPr>
          <p:nvPr/>
        </p:nvSpPr>
        <p:spPr>
          <a:xfrm>
            <a:off x="1499052" y="3934369"/>
            <a:ext cx="3136448" cy="450847"/>
          </a:xfrm>
          <a:prstGeom prst="rect">
            <a:avLst/>
          </a:prstGeom>
          <a:noFill/>
          <a:ln>
            <a:noFill/>
          </a:ln>
          <a:effectLst>
            <a:outerShdw blurRad="431800" dist="38100" dir="2700000">
              <a:srgbClr val="000000">
                <a:alpha val="43000"/>
              </a:srgbClr>
            </a:outerShdw>
          </a:effectLst>
        </p:spPr>
        <p:txBody>
          <a:bodyPr wrap="square" anchor="ctr" anchorCtr="0">
            <a:noAutofit/>
          </a:bodyPr>
          <a:lstStyle/>
          <a:p>
            <a:pPr marL="63104">
              <a:spcBef>
                <a:spcPct val="0"/>
              </a:spcBef>
              <a:spcAft>
                <a:spcPts val="900"/>
              </a:spcAft>
              <a:defRPr/>
            </a:pPr>
            <a:r>
              <a:rPr lang="de-DE" sz="1100">
                <a:solidFill>
                  <a:srgbClr val="FFFFFF"/>
                </a:solidFill>
              </a:rPr>
              <a:t>Linearachse </a:t>
            </a:r>
          </a:p>
        </p:txBody>
      </p:sp>
      <p:pic>
        <p:nvPicPr>
          <p:cNvPr id="15" name="Bild 4">
            <a:extLst>
              <a:ext uri="{FF2B5EF4-FFF2-40B4-BE49-F238E27FC236}">
                <a16:creationId xmlns:a16="http://schemas.microsoft.com/office/drawing/2014/main" id="{40319A0D-5EB0-47B6-84E3-27DC1BA37582}"/>
              </a:ext>
            </a:extLst>
          </p:cNvPr>
          <p:cNvPicPr>
            <a:picLocks noChangeAspect="1"/>
          </p:cNvPicPr>
          <p:nvPr/>
        </p:nvPicPr>
        <p:blipFill>
          <a:blip r:embed="rId4"/>
          <a:stretch>
            <a:fillRect/>
          </a:stretch>
        </p:blipFill>
        <p:spPr>
          <a:xfrm>
            <a:off x="0" y="4299418"/>
            <a:ext cx="9144000" cy="749300"/>
          </a:xfrm>
          <a:prstGeom prst="rect">
            <a:avLst/>
          </a:prstGeom>
        </p:spPr>
      </p:pic>
      <p:pic>
        <p:nvPicPr>
          <p:cNvPr id="16" name="Grafik 15">
            <a:extLst>
              <a:ext uri="{FF2B5EF4-FFF2-40B4-BE49-F238E27FC236}">
                <a16:creationId xmlns:a16="http://schemas.microsoft.com/office/drawing/2014/main" id="{016886E3-0441-4342-8829-7D875E608D4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12807" y="4872302"/>
            <a:ext cx="1346200" cy="89566"/>
          </a:xfrm>
          <a:prstGeom prst="rect">
            <a:avLst/>
          </a:prstGeom>
        </p:spPr>
      </p:pic>
    </p:spTree>
    <p:extLst>
      <p:ext uri="{BB962C8B-B14F-4D97-AF65-F5344CB8AC3E}">
        <p14:creationId xmlns:p14="http://schemas.microsoft.com/office/powerpoint/2010/main" val="15666590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p:cNvSpPr txBox="1"/>
          <p:nvPr/>
        </p:nvSpPr>
        <p:spPr>
          <a:xfrm>
            <a:off x="3203848" y="354812"/>
            <a:ext cx="5940000" cy="458266"/>
          </a:xfrm>
          <a:prstGeom prst="rect">
            <a:avLst/>
          </a:prstGeom>
          <a:solidFill>
            <a:srgbClr val="003D6A"/>
          </a:solidFill>
        </p:spPr>
        <p:txBody>
          <a:bodyPr wrap="square" lIns="67500" tIns="67500" bIns="0" rtlCol="0" anchor="ctr" anchorCtr="0">
            <a:spAutoFit/>
          </a:bodyPr>
          <a:lstStyle/>
          <a:p>
            <a:pPr>
              <a:lnSpc>
                <a:spcPts val="3000"/>
              </a:lnSpc>
            </a:pPr>
            <a:r>
              <a:rPr lang="de-DE" sz="3000" b="1">
                <a:solidFill>
                  <a:schemeClr val="bg1"/>
                </a:solidFill>
              </a:rPr>
              <a:t>Linearachse </a:t>
            </a:r>
          </a:p>
        </p:txBody>
      </p:sp>
      <p:sp>
        <p:nvSpPr>
          <p:cNvPr id="36" name="Textfeld 35"/>
          <p:cNvSpPr txBox="1"/>
          <p:nvPr/>
        </p:nvSpPr>
        <p:spPr>
          <a:xfrm>
            <a:off x="4283967" y="2473319"/>
            <a:ext cx="4464745" cy="559961"/>
          </a:xfrm>
          <a:prstGeom prst="rect">
            <a:avLst/>
          </a:prstGeom>
          <a:noFill/>
        </p:spPr>
        <p:txBody>
          <a:bodyPr wrap="square" rtlCol="0">
            <a:spAutoFit/>
          </a:bodyPr>
          <a:lstStyle/>
          <a:p>
            <a:r>
              <a:rPr lang="de-DE" sz="1013" b="1" noProof="1">
                <a:solidFill>
                  <a:srgbClr val="003D6A"/>
                </a:solidFill>
              </a:rPr>
              <a:t>Das umfangreichste modulare Baukastensystem für Linearachsen.</a:t>
            </a:r>
            <a:endParaRPr lang="de-DE" sz="1013" b="1">
              <a:solidFill>
                <a:srgbClr val="003D6A"/>
              </a:solidFill>
            </a:endParaRPr>
          </a:p>
          <a:p>
            <a:endParaRPr lang="de-DE" sz="1013" b="1">
              <a:solidFill>
                <a:srgbClr val="00446B"/>
              </a:solidFill>
            </a:endParaRPr>
          </a:p>
          <a:p>
            <a:r>
              <a:rPr lang="de-DE" sz="1013" b="1">
                <a:solidFill>
                  <a:srgbClr val="00446B"/>
                </a:solidFill>
              </a:rPr>
              <a:t>22 Profilbaugrößen wählbar</a:t>
            </a:r>
            <a:endParaRPr lang="de-DE" sz="1013" b="1">
              <a:solidFill>
                <a:srgbClr val="003D6A"/>
              </a:solidFill>
            </a:endParaRPr>
          </a:p>
        </p:txBody>
      </p:sp>
      <p:sp>
        <p:nvSpPr>
          <p:cNvPr id="18" name="Textfeld 17"/>
          <p:cNvSpPr txBox="1"/>
          <p:nvPr/>
        </p:nvSpPr>
        <p:spPr>
          <a:xfrm>
            <a:off x="4283967" y="1510293"/>
            <a:ext cx="4464745" cy="963026"/>
          </a:xfrm>
          <a:prstGeom prst="rect">
            <a:avLst/>
          </a:prstGeom>
          <a:noFill/>
        </p:spPr>
        <p:txBody>
          <a:bodyPr wrap="square" rtlCol="0">
            <a:noAutofit/>
          </a:bodyPr>
          <a:lstStyle/>
          <a:p>
            <a:r>
              <a:rPr lang="de-DE" sz="1200" b="1">
                <a:solidFill>
                  <a:srgbClr val="003D6A"/>
                </a:solidFill>
              </a:rPr>
              <a:t>Universallinearmodul mit wahlweise Zahnriemen- oder Spindelantrieb sowie verschiedenen Führungsoptionen</a:t>
            </a:r>
          </a:p>
        </p:txBody>
      </p:sp>
      <p:pic>
        <p:nvPicPr>
          <p:cNvPr id="6" name="Grafik 5"/>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467544" y="1403299"/>
            <a:ext cx="3240000" cy="2700000"/>
          </a:xfrm>
          <a:prstGeom prst="rect">
            <a:avLst/>
          </a:prstGeom>
        </p:spPr>
      </p:pic>
    </p:spTree>
    <p:extLst>
      <p:ext uri="{BB962C8B-B14F-4D97-AF65-F5344CB8AC3E}">
        <p14:creationId xmlns:p14="http://schemas.microsoft.com/office/powerpoint/2010/main" val="21349398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p:cNvSpPr txBox="1"/>
          <p:nvPr/>
        </p:nvSpPr>
        <p:spPr>
          <a:xfrm>
            <a:off x="3203848" y="356095"/>
            <a:ext cx="5940000" cy="455701"/>
          </a:xfrm>
          <a:prstGeom prst="rect">
            <a:avLst/>
          </a:prstGeom>
          <a:solidFill>
            <a:srgbClr val="003D6A"/>
          </a:solidFill>
        </p:spPr>
        <p:txBody>
          <a:bodyPr wrap="square" lIns="67500" tIns="67500" bIns="0" rtlCol="0" anchor="ctr" anchorCtr="0">
            <a:spAutoFit/>
          </a:bodyPr>
          <a:lstStyle/>
          <a:p>
            <a:pPr>
              <a:lnSpc>
                <a:spcPts val="3000"/>
              </a:lnSpc>
            </a:pPr>
            <a:r>
              <a:rPr lang="de-DE" sz="2900" b="1">
                <a:solidFill>
                  <a:schemeClr val="bg1"/>
                </a:solidFill>
              </a:rPr>
              <a:t>Flexibel. Modular. Kompakt.</a:t>
            </a:r>
          </a:p>
        </p:txBody>
      </p:sp>
      <p:sp>
        <p:nvSpPr>
          <p:cNvPr id="55" name="Textfeld 54"/>
          <p:cNvSpPr txBox="1"/>
          <p:nvPr/>
        </p:nvSpPr>
        <p:spPr>
          <a:xfrm>
            <a:off x="4284367" y="1544545"/>
            <a:ext cx="4464345" cy="2054409"/>
          </a:xfrm>
          <a:prstGeom prst="rect">
            <a:avLst/>
          </a:prstGeom>
          <a:noFill/>
        </p:spPr>
        <p:txBody>
          <a:bodyPr wrap="square" rtlCol="0">
            <a:spAutoFit/>
          </a:bodyPr>
          <a:lstStyle/>
          <a:p>
            <a:pPr marL="270000" indent="-270000">
              <a:spcAft>
                <a:spcPts val="900"/>
              </a:spcAft>
              <a:buSzPct val="140000"/>
              <a:buBlip>
                <a:blip r:embed="rId2"/>
              </a:buBlip>
            </a:pPr>
            <a:r>
              <a:rPr lang="de-DE" sz="1200" b="1">
                <a:solidFill>
                  <a:srgbClr val="003D6A"/>
                </a:solidFill>
              </a:rPr>
              <a:t>Neue Variante Beta ZSE als kostengünstige Standardlösung</a:t>
            </a:r>
            <a:endParaRPr lang="de-DE" sz="1050" i="1"/>
          </a:p>
          <a:p>
            <a:pPr marL="270000" indent="-270000">
              <a:spcAft>
                <a:spcPts val="900"/>
              </a:spcAft>
              <a:buSzPct val="140000"/>
              <a:buBlip>
                <a:blip r:embed="rId2"/>
              </a:buBlip>
            </a:pPr>
            <a:r>
              <a:rPr lang="de-DE" sz="1200" b="1">
                <a:solidFill>
                  <a:srgbClr val="003D6A"/>
                </a:solidFill>
              </a:rPr>
              <a:t>Definierter Umfang an Funktionen und Varianten für kurze Lieferzeit und attraktiven Preis</a:t>
            </a:r>
          </a:p>
          <a:p>
            <a:pPr marL="270000" indent="-270000">
              <a:spcAft>
                <a:spcPts val="900"/>
              </a:spcAft>
              <a:buSzPct val="140000"/>
              <a:buBlip>
                <a:blip r:embed="rId2"/>
              </a:buBlip>
            </a:pPr>
            <a:r>
              <a:rPr lang="de-DE" sz="1200" b="1">
                <a:solidFill>
                  <a:srgbClr val="003D6A"/>
                </a:solidFill>
              </a:rPr>
              <a:t>Bewährte Technik der Beta ZSS</a:t>
            </a:r>
          </a:p>
          <a:p>
            <a:pPr marL="270000" indent="-270000">
              <a:spcAft>
                <a:spcPts val="900"/>
              </a:spcAft>
              <a:buSzPct val="140000"/>
              <a:buBlip>
                <a:blip r:embed="rId2"/>
              </a:buBlip>
            </a:pPr>
            <a:r>
              <a:rPr lang="de-DE" sz="1200" b="1">
                <a:solidFill>
                  <a:srgbClr val="003D6A"/>
                </a:solidFill>
              </a:rPr>
              <a:t>Verfügbar in den Baugrößen 60, 80 und 110</a:t>
            </a:r>
          </a:p>
          <a:p>
            <a:pPr marL="214313" indent="-270000">
              <a:spcAft>
                <a:spcPts val="900"/>
              </a:spcAft>
              <a:buSzPct val="200000"/>
              <a:buBlip>
                <a:blip r:embed="rId2"/>
              </a:buBlip>
            </a:pPr>
            <a:endParaRPr lang="de-DE" sz="1050" i="1">
              <a:solidFill>
                <a:prstClr val="black"/>
              </a:solidFill>
            </a:endParaRPr>
          </a:p>
          <a:p>
            <a:pPr marL="214313" indent="-270000">
              <a:spcAft>
                <a:spcPts val="900"/>
              </a:spcAft>
              <a:buSzPct val="200000"/>
              <a:buBlip>
                <a:blip r:embed="rId2"/>
              </a:buBlip>
            </a:pPr>
            <a:endParaRPr lang="de-DE" sz="1200" b="1">
              <a:solidFill>
                <a:srgbClr val="003D6A"/>
              </a:solidFill>
            </a:endParaRPr>
          </a:p>
        </p:txBody>
      </p:sp>
      <p:pic>
        <p:nvPicPr>
          <p:cNvPr id="5" name="Grafik 4"/>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467544" y="1404000"/>
            <a:ext cx="3240000" cy="2700000"/>
          </a:xfrm>
          <a:prstGeom prst="rect">
            <a:avLst/>
          </a:prstGeom>
        </p:spPr>
      </p:pic>
    </p:spTree>
    <p:extLst>
      <p:ext uri="{BB962C8B-B14F-4D97-AF65-F5344CB8AC3E}">
        <p14:creationId xmlns:p14="http://schemas.microsoft.com/office/powerpoint/2010/main" val="15211348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p:cNvSpPr txBox="1"/>
          <p:nvPr/>
        </p:nvSpPr>
        <p:spPr>
          <a:xfrm>
            <a:off x="3203848" y="354813"/>
            <a:ext cx="5940000" cy="458266"/>
          </a:xfrm>
          <a:prstGeom prst="rect">
            <a:avLst/>
          </a:prstGeom>
          <a:solidFill>
            <a:srgbClr val="003D6A"/>
          </a:solidFill>
        </p:spPr>
        <p:txBody>
          <a:bodyPr wrap="square" lIns="67500" tIns="67500" bIns="0" rtlCol="0" anchor="ctr" anchorCtr="0">
            <a:spAutoFit/>
          </a:bodyPr>
          <a:lstStyle/>
          <a:p>
            <a:pPr>
              <a:lnSpc>
                <a:spcPts val="3000"/>
              </a:lnSpc>
            </a:pPr>
            <a:r>
              <a:rPr lang="de-DE" sz="3000" b="1">
                <a:solidFill>
                  <a:schemeClr val="bg1"/>
                </a:solidFill>
              </a:rPr>
              <a:t>Funktionsprinzip</a:t>
            </a:r>
          </a:p>
        </p:txBody>
      </p:sp>
      <p:grpSp>
        <p:nvGrpSpPr>
          <p:cNvPr id="5" name="Gruppieren 4"/>
          <p:cNvGrpSpPr/>
          <p:nvPr/>
        </p:nvGrpSpPr>
        <p:grpSpPr>
          <a:xfrm>
            <a:off x="4324131" y="3057161"/>
            <a:ext cx="4424221" cy="276999"/>
            <a:chOff x="336317" y="1167083"/>
            <a:chExt cx="6035933" cy="369332"/>
          </a:xfrm>
        </p:grpSpPr>
        <p:sp>
          <p:nvSpPr>
            <p:cNvPr id="6" name="Textfeld 5"/>
            <p:cNvSpPr txBox="1"/>
            <p:nvPr/>
          </p:nvSpPr>
          <p:spPr>
            <a:xfrm>
              <a:off x="576734" y="1167083"/>
              <a:ext cx="5795516" cy="369332"/>
            </a:xfrm>
            <a:prstGeom prst="rect">
              <a:avLst/>
            </a:prstGeom>
            <a:noFill/>
          </p:spPr>
          <p:txBody>
            <a:bodyPr wrap="square" rtlCol="0">
              <a:spAutoFit/>
            </a:bodyPr>
            <a:lstStyle/>
            <a:p>
              <a:pPr>
                <a:spcAft>
                  <a:spcPts val="450"/>
                </a:spcAft>
                <a:buSzPct val="130000"/>
              </a:pPr>
              <a:r>
                <a:rPr lang="de-DE" sz="1200" b="1">
                  <a:solidFill>
                    <a:srgbClr val="003D6A"/>
                  </a:solidFill>
                </a:rPr>
                <a:t>Abdeckband aus Kunststoff</a:t>
              </a:r>
            </a:p>
          </p:txBody>
        </p:sp>
        <p:grpSp>
          <p:nvGrpSpPr>
            <p:cNvPr id="7" name="Gruppieren 6"/>
            <p:cNvGrpSpPr/>
            <p:nvPr/>
          </p:nvGrpSpPr>
          <p:grpSpPr>
            <a:xfrm>
              <a:off x="336317" y="1170870"/>
              <a:ext cx="318475" cy="338554"/>
              <a:chOff x="329531" y="779735"/>
              <a:chExt cx="318475" cy="338554"/>
            </a:xfrm>
          </p:grpSpPr>
          <p:sp>
            <p:nvSpPr>
              <p:cNvPr id="9" name="Oval 8"/>
              <p:cNvSpPr>
                <a:spLocks noChangeArrowheads="1"/>
              </p:cNvSpPr>
              <p:nvPr/>
            </p:nvSpPr>
            <p:spPr bwMode="auto">
              <a:xfrm>
                <a:off x="384437" y="845415"/>
                <a:ext cx="216000" cy="216000"/>
              </a:xfrm>
              <a:prstGeom prst="ellipse">
                <a:avLst/>
              </a:prstGeom>
              <a:solidFill>
                <a:srgbClr val="009EE2"/>
              </a:solidFill>
              <a:ln w="9525">
                <a:solidFill>
                  <a:schemeClr val="bg1"/>
                </a:solidFill>
                <a:round/>
                <a:headEnd/>
                <a:tailEnd/>
              </a:ln>
            </p:spPr>
            <p:txBody>
              <a:bodyPr vert="horz" wrap="square" lIns="68580" tIns="34290" rIns="68580" bIns="34290" numCol="1" anchor="t" anchorCtr="0" compatLnSpc="1">
                <a:prstTxWarp prst="textNoShape">
                  <a:avLst/>
                </a:prstTxWarp>
              </a:bodyPr>
              <a:lstStyle/>
              <a:p>
                <a:endParaRPr lang="de-DE" sz="1013"/>
              </a:p>
            </p:txBody>
          </p:sp>
          <p:sp>
            <p:nvSpPr>
              <p:cNvPr id="10" name="Textfeld 9"/>
              <p:cNvSpPr txBox="1"/>
              <p:nvPr/>
            </p:nvSpPr>
            <p:spPr>
              <a:xfrm>
                <a:off x="329531" y="779735"/>
                <a:ext cx="318475" cy="338554"/>
              </a:xfrm>
              <a:prstGeom prst="rect">
                <a:avLst/>
              </a:prstGeom>
              <a:noFill/>
            </p:spPr>
            <p:txBody>
              <a:bodyPr wrap="square" rtlCol="0">
                <a:spAutoFit/>
              </a:bodyPr>
              <a:lstStyle/>
              <a:p>
                <a:r>
                  <a:rPr lang="de-DE" sz="1050" b="1">
                    <a:solidFill>
                      <a:schemeClr val="bg1"/>
                    </a:solidFill>
                  </a:rPr>
                  <a:t>3</a:t>
                </a:r>
              </a:p>
            </p:txBody>
          </p:sp>
        </p:grpSp>
      </p:grpSp>
      <p:grpSp>
        <p:nvGrpSpPr>
          <p:cNvPr id="11" name="Gruppieren 10"/>
          <p:cNvGrpSpPr/>
          <p:nvPr/>
        </p:nvGrpSpPr>
        <p:grpSpPr>
          <a:xfrm>
            <a:off x="4322710" y="2832546"/>
            <a:ext cx="4425642" cy="276999"/>
            <a:chOff x="327553" y="867597"/>
            <a:chExt cx="6207953" cy="369332"/>
          </a:xfrm>
        </p:grpSpPr>
        <p:sp>
          <p:nvSpPr>
            <p:cNvPr id="12" name="Textfeld 11"/>
            <p:cNvSpPr txBox="1"/>
            <p:nvPr/>
          </p:nvSpPr>
          <p:spPr>
            <a:xfrm>
              <a:off x="576736" y="867597"/>
              <a:ext cx="5958770" cy="369332"/>
            </a:xfrm>
            <a:prstGeom prst="rect">
              <a:avLst/>
            </a:prstGeom>
            <a:noFill/>
          </p:spPr>
          <p:txBody>
            <a:bodyPr wrap="square" rtlCol="0">
              <a:spAutoFit/>
            </a:bodyPr>
            <a:lstStyle/>
            <a:p>
              <a:pPr>
                <a:spcAft>
                  <a:spcPts val="450"/>
                </a:spcAft>
                <a:buSzPct val="130000"/>
              </a:pPr>
              <a:r>
                <a:rPr lang="de-DE" sz="1200" b="1">
                  <a:solidFill>
                    <a:srgbClr val="003D6A"/>
                  </a:solidFill>
                </a:rPr>
                <a:t>Profilschienenführung</a:t>
              </a:r>
            </a:p>
          </p:txBody>
        </p:sp>
        <p:grpSp>
          <p:nvGrpSpPr>
            <p:cNvPr id="13" name="Gruppieren 12"/>
            <p:cNvGrpSpPr/>
            <p:nvPr/>
          </p:nvGrpSpPr>
          <p:grpSpPr>
            <a:xfrm>
              <a:off x="327553" y="879794"/>
              <a:ext cx="318475" cy="338554"/>
              <a:chOff x="320767" y="788145"/>
              <a:chExt cx="318475" cy="338554"/>
            </a:xfrm>
          </p:grpSpPr>
          <p:sp>
            <p:nvSpPr>
              <p:cNvPr id="14" name="Oval 8"/>
              <p:cNvSpPr>
                <a:spLocks noChangeArrowheads="1"/>
              </p:cNvSpPr>
              <p:nvPr/>
            </p:nvSpPr>
            <p:spPr bwMode="auto">
              <a:xfrm>
                <a:off x="384437" y="845415"/>
                <a:ext cx="216000" cy="216000"/>
              </a:xfrm>
              <a:prstGeom prst="ellipse">
                <a:avLst/>
              </a:prstGeom>
              <a:solidFill>
                <a:srgbClr val="009EE2"/>
              </a:solidFill>
              <a:ln w="9525">
                <a:solidFill>
                  <a:schemeClr val="bg1"/>
                </a:solidFill>
                <a:round/>
                <a:headEnd/>
                <a:tailEnd/>
              </a:ln>
            </p:spPr>
            <p:txBody>
              <a:bodyPr vert="horz" wrap="square" lIns="68580" tIns="34290" rIns="68580" bIns="34290" numCol="1" anchor="t" anchorCtr="0" compatLnSpc="1">
                <a:prstTxWarp prst="textNoShape">
                  <a:avLst/>
                </a:prstTxWarp>
              </a:bodyPr>
              <a:lstStyle/>
              <a:p>
                <a:endParaRPr lang="de-DE" sz="1013"/>
              </a:p>
            </p:txBody>
          </p:sp>
          <p:sp>
            <p:nvSpPr>
              <p:cNvPr id="15" name="Textfeld 14"/>
              <p:cNvSpPr txBox="1"/>
              <p:nvPr/>
            </p:nvSpPr>
            <p:spPr>
              <a:xfrm>
                <a:off x="320767" y="788145"/>
                <a:ext cx="318475" cy="338554"/>
              </a:xfrm>
              <a:prstGeom prst="rect">
                <a:avLst/>
              </a:prstGeom>
              <a:noFill/>
            </p:spPr>
            <p:txBody>
              <a:bodyPr wrap="square" rtlCol="0">
                <a:spAutoFit/>
              </a:bodyPr>
              <a:lstStyle/>
              <a:p>
                <a:r>
                  <a:rPr lang="de-DE" sz="1050" b="1">
                    <a:solidFill>
                      <a:schemeClr val="bg1"/>
                    </a:solidFill>
                  </a:rPr>
                  <a:t>2</a:t>
                </a:r>
              </a:p>
            </p:txBody>
          </p:sp>
        </p:grpSp>
      </p:grpSp>
      <p:grpSp>
        <p:nvGrpSpPr>
          <p:cNvPr id="16" name="Gruppieren 15"/>
          <p:cNvGrpSpPr/>
          <p:nvPr/>
        </p:nvGrpSpPr>
        <p:grpSpPr>
          <a:xfrm>
            <a:off x="4322620" y="2600786"/>
            <a:ext cx="4425732" cy="276999"/>
            <a:chOff x="327425" y="558584"/>
            <a:chExt cx="6208081" cy="369332"/>
          </a:xfrm>
        </p:grpSpPr>
        <p:sp>
          <p:nvSpPr>
            <p:cNvPr id="17" name="Textfeld 16"/>
            <p:cNvSpPr txBox="1"/>
            <p:nvPr/>
          </p:nvSpPr>
          <p:spPr>
            <a:xfrm>
              <a:off x="576734" y="558584"/>
              <a:ext cx="5958772" cy="369332"/>
            </a:xfrm>
            <a:prstGeom prst="rect">
              <a:avLst/>
            </a:prstGeom>
            <a:noFill/>
          </p:spPr>
          <p:txBody>
            <a:bodyPr wrap="square" rtlCol="0">
              <a:spAutoFit/>
            </a:bodyPr>
            <a:lstStyle/>
            <a:p>
              <a:pPr>
                <a:spcAft>
                  <a:spcPts val="450"/>
                </a:spcAft>
                <a:buSzPct val="130000"/>
              </a:pPr>
              <a:r>
                <a:rPr lang="de-DE" sz="1200" b="1">
                  <a:solidFill>
                    <a:srgbClr val="003D6A"/>
                  </a:solidFill>
                </a:rPr>
                <a:t>Aluminiumprofil</a:t>
              </a:r>
            </a:p>
          </p:txBody>
        </p:sp>
        <p:grpSp>
          <p:nvGrpSpPr>
            <p:cNvPr id="18" name="Gruppieren 17"/>
            <p:cNvGrpSpPr/>
            <p:nvPr/>
          </p:nvGrpSpPr>
          <p:grpSpPr>
            <a:xfrm>
              <a:off x="327425" y="565360"/>
              <a:ext cx="318475" cy="338554"/>
              <a:chOff x="320639" y="782724"/>
              <a:chExt cx="318475" cy="338554"/>
            </a:xfrm>
          </p:grpSpPr>
          <p:sp>
            <p:nvSpPr>
              <p:cNvPr id="19" name="Oval 8"/>
              <p:cNvSpPr>
                <a:spLocks noChangeArrowheads="1"/>
              </p:cNvSpPr>
              <p:nvPr/>
            </p:nvSpPr>
            <p:spPr bwMode="auto">
              <a:xfrm>
                <a:off x="384437" y="845415"/>
                <a:ext cx="216000" cy="216000"/>
              </a:xfrm>
              <a:prstGeom prst="ellipse">
                <a:avLst/>
              </a:prstGeom>
              <a:solidFill>
                <a:srgbClr val="009EE2"/>
              </a:solidFill>
              <a:ln w="9525">
                <a:solidFill>
                  <a:schemeClr val="bg1"/>
                </a:solidFill>
                <a:round/>
                <a:headEnd/>
                <a:tailEnd/>
              </a:ln>
            </p:spPr>
            <p:txBody>
              <a:bodyPr vert="horz" wrap="square" lIns="68580" tIns="34290" rIns="68580" bIns="34290" numCol="1" anchor="t" anchorCtr="0" compatLnSpc="1">
                <a:prstTxWarp prst="textNoShape">
                  <a:avLst/>
                </a:prstTxWarp>
              </a:bodyPr>
              <a:lstStyle/>
              <a:p>
                <a:endParaRPr lang="de-DE" sz="1013"/>
              </a:p>
            </p:txBody>
          </p:sp>
          <p:sp>
            <p:nvSpPr>
              <p:cNvPr id="20" name="Textfeld 19"/>
              <p:cNvSpPr txBox="1"/>
              <p:nvPr/>
            </p:nvSpPr>
            <p:spPr>
              <a:xfrm>
                <a:off x="320639" y="782724"/>
                <a:ext cx="318475" cy="338554"/>
              </a:xfrm>
              <a:prstGeom prst="rect">
                <a:avLst/>
              </a:prstGeom>
              <a:noFill/>
            </p:spPr>
            <p:txBody>
              <a:bodyPr wrap="square" rtlCol="0">
                <a:spAutoFit/>
              </a:bodyPr>
              <a:lstStyle/>
              <a:p>
                <a:r>
                  <a:rPr lang="de-DE" sz="1050" b="1">
                    <a:solidFill>
                      <a:schemeClr val="bg1"/>
                    </a:solidFill>
                  </a:rPr>
                  <a:t>1</a:t>
                </a:r>
              </a:p>
            </p:txBody>
          </p:sp>
        </p:grpSp>
      </p:grpSp>
      <p:grpSp>
        <p:nvGrpSpPr>
          <p:cNvPr id="21" name="Gruppieren 20"/>
          <p:cNvGrpSpPr/>
          <p:nvPr/>
        </p:nvGrpSpPr>
        <p:grpSpPr>
          <a:xfrm>
            <a:off x="4320351" y="3285153"/>
            <a:ext cx="4428001" cy="276999"/>
            <a:chOff x="331161" y="1471075"/>
            <a:chExt cx="6041089" cy="369332"/>
          </a:xfrm>
        </p:grpSpPr>
        <p:sp>
          <p:nvSpPr>
            <p:cNvPr id="22" name="Textfeld 21"/>
            <p:cNvSpPr txBox="1"/>
            <p:nvPr/>
          </p:nvSpPr>
          <p:spPr>
            <a:xfrm>
              <a:off x="576735" y="1471075"/>
              <a:ext cx="5795515" cy="369332"/>
            </a:xfrm>
            <a:prstGeom prst="rect">
              <a:avLst/>
            </a:prstGeom>
            <a:noFill/>
          </p:spPr>
          <p:txBody>
            <a:bodyPr wrap="square" rtlCol="0">
              <a:spAutoFit/>
            </a:bodyPr>
            <a:lstStyle/>
            <a:p>
              <a:pPr>
                <a:spcAft>
                  <a:spcPts val="450"/>
                </a:spcAft>
                <a:buSzPct val="130000"/>
              </a:pPr>
              <a:r>
                <a:rPr lang="de-DE" sz="1200" b="1">
                  <a:solidFill>
                    <a:srgbClr val="003D6A"/>
                  </a:solidFill>
                </a:rPr>
                <a:t>Zahnriemen </a:t>
              </a:r>
            </a:p>
          </p:txBody>
        </p:sp>
        <p:grpSp>
          <p:nvGrpSpPr>
            <p:cNvPr id="23" name="Gruppieren 22"/>
            <p:cNvGrpSpPr/>
            <p:nvPr/>
          </p:nvGrpSpPr>
          <p:grpSpPr>
            <a:xfrm>
              <a:off x="331161" y="1478071"/>
              <a:ext cx="318475" cy="338555"/>
              <a:chOff x="316755" y="787279"/>
              <a:chExt cx="318475" cy="338555"/>
            </a:xfrm>
          </p:grpSpPr>
          <p:sp>
            <p:nvSpPr>
              <p:cNvPr id="24" name="Oval 8"/>
              <p:cNvSpPr>
                <a:spLocks noChangeArrowheads="1"/>
              </p:cNvSpPr>
              <p:nvPr/>
            </p:nvSpPr>
            <p:spPr bwMode="auto">
              <a:xfrm>
                <a:off x="384437" y="845415"/>
                <a:ext cx="216000" cy="216000"/>
              </a:xfrm>
              <a:prstGeom prst="ellipse">
                <a:avLst/>
              </a:prstGeom>
              <a:solidFill>
                <a:srgbClr val="009EE2"/>
              </a:solidFill>
              <a:ln w="9525">
                <a:solidFill>
                  <a:schemeClr val="bg1"/>
                </a:solidFill>
                <a:round/>
                <a:headEnd/>
                <a:tailEnd/>
              </a:ln>
            </p:spPr>
            <p:txBody>
              <a:bodyPr vert="horz" wrap="square" lIns="68580" tIns="34290" rIns="68580" bIns="34290" numCol="1" anchor="t" anchorCtr="0" compatLnSpc="1">
                <a:prstTxWarp prst="textNoShape">
                  <a:avLst/>
                </a:prstTxWarp>
              </a:bodyPr>
              <a:lstStyle/>
              <a:p>
                <a:endParaRPr lang="de-DE" sz="1013"/>
              </a:p>
            </p:txBody>
          </p:sp>
          <p:sp>
            <p:nvSpPr>
              <p:cNvPr id="25" name="Textfeld 24"/>
              <p:cNvSpPr txBox="1"/>
              <p:nvPr/>
            </p:nvSpPr>
            <p:spPr>
              <a:xfrm>
                <a:off x="316755" y="787279"/>
                <a:ext cx="318475" cy="338555"/>
              </a:xfrm>
              <a:prstGeom prst="rect">
                <a:avLst/>
              </a:prstGeom>
              <a:noFill/>
            </p:spPr>
            <p:txBody>
              <a:bodyPr wrap="square" rtlCol="0">
                <a:spAutoFit/>
              </a:bodyPr>
              <a:lstStyle/>
              <a:p>
                <a:r>
                  <a:rPr lang="de-DE" sz="1050" b="1">
                    <a:solidFill>
                      <a:schemeClr val="bg1"/>
                    </a:solidFill>
                  </a:rPr>
                  <a:t>4</a:t>
                </a:r>
              </a:p>
            </p:txBody>
          </p:sp>
        </p:grpSp>
      </p:grpSp>
      <p:grpSp>
        <p:nvGrpSpPr>
          <p:cNvPr id="26" name="Gruppieren 25"/>
          <p:cNvGrpSpPr/>
          <p:nvPr/>
        </p:nvGrpSpPr>
        <p:grpSpPr>
          <a:xfrm>
            <a:off x="4327186" y="3511458"/>
            <a:ext cx="4421166" cy="276999"/>
            <a:chOff x="333830" y="1772816"/>
            <a:chExt cx="6201674" cy="369332"/>
          </a:xfrm>
        </p:grpSpPr>
        <p:sp>
          <p:nvSpPr>
            <p:cNvPr id="27" name="Textfeld 26"/>
            <p:cNvSpPr txBox="1"/>
            <p:nvPr/>
          </p:nvSpPr>
          <p:spPr>
            <a:xfrm>
              <a:off x="576734" y="1772816"/>
              <a:ext cx="5958770" cy="369332"/>
            </a:xfrm>
            <a:prstGeom prst="rect">
              <a:avLst/>
            </a:prstGeom>
            <a:noFill/>
          </p:spPr>
          <p:txBody>
            <a:bodyPr wrap="square" rtlCol="0">
              <a:spAutoFit/>
            </a:bodyPr>
            <a:lstStyle/>
            <a:p>
              <a:pPr>
                <a:spcAft>
                  <a:spcPts val="450"/>
                </a:spcAft>
                <a:buSzPct val="130000"/>
              </a:pPr>
              <a:r>
                <a:rPr lang="de-DE" sz="1200" b="1">
                  <a:solidFill>
                    <a:srgbClr val="003D6A"/>
                  </a:solidFill>
                </a:rPr>
                <a:t>Kugelrollspindel</a:t>
              </a:r>
            </a:p>
          </p:txBody>
        </p:sp>
        <p:grpSp>
          <p:nvGrpSpPr>
            <p:cNvPr id="28" name="Gruppieren 27"/>
            <p:cNvGrpSpPr/>
            <p:nvPr/>
          </p:nvGrpSpPr>
          <p:grpSpPr>
            <a:xfrm>
              <a:off x="333830" y="1775672"/>
              <a:ext cx="318475" cy="338555"/>
              <a:chOff x="327266" y="783139"/>
              <a:chExt cx="318475" cy="338555"/>
            </a:xfrm>
          </p:grpSpPr>
          <p:sp>
            <p:nvSpPr>
              <p:cNvPr id="29" name="Oval 8"/>
              <p:cNvSpPr>
                <a:spLocks noChangeArrowheads="1"/>
              </p:cNvSpPr>
              <p:nvPr/>
            </p:nvSpPr>
            <p:spPr bwMode="auto">
              <a:xfrm>
                <a:off x="384437" y="845415"/>
                <a:ext cx="216000" cy="216000"/>
              </a:xfrm>
              <a:prstGeom prst="ellipse">
                <a:avLst/>
              </a:prstGeom>
              <a:solidFill>
                <a:srgbClr val="009EE2"/>
              </a:solidFill>
              <a:ln w="9525">
                <a:solidFill>
                  <a:schemeClr val="bg1"/>
                </a:solidFill>
                <a:round/>
                <a:headEnd/>
                <a:tailEnd/>
              </a:ln>
            </p:spPr>
            <p:txBody>
              <a:bodyPr vert="horz" wrap="square" lIns="68580" tIns="34290" rIns="68580" bIns="34290" numCol="1" anchor="t" anchorCtr="0" compatLnSpc="1">
                <a:prstTxWarp prst="textNoShape">
                  <a:avLst/>
                </a:prstTxWarp>
              </a:bodyPr>
              <a:lstStyle/>
              <a:p>
                <a:endParaRPr lang="de-DE" sz="1013"/>
              </a:p>
            </p:txBody>
          </p:sp>
          <p:sp>
            <p:nvSpPr>
              <p:cNvPr id="30" name="Textfeld 29"/>
              <p:cNvSpPr txBox="1"/>
              <p:nvPr/>
            </p:nvSpPr>
            <p:spPr>
              <a:xfrm>
                <a:off x="327266" y="783139"/>
                <a:ext cx="318475" cy="338555"/>
              </a:xfrm>
              <a:prstGeom prst="rect">
                <a:avLst/>
              </a:prstGeom>
              <a:noFill/>
            </p:spPr>
            <p:txBody>
              <a:bodyPr wrap="square" rtlCol="0">
                <a:spAutoFit/>
              </a:bodyPr>
              <a:lstStyle/>
              <a:p>
                <a:r>
                  <a:rPr lang="de-DE" sz="1050" b="1">
                    <a:solidFill>
                      <a:schemeClr val="bg1"/>
                    </a:solidFill>
                  </a:rPr>
                  <a:t>5</a:t>
                </a:r>
              </a:p>
            </p:txBody>
          </p:sp>
        </p:grpSp>
      </p:grpSp>
      <p:sp>
        <p:nvSpPr>
          <p:cNvPr id="59" name="Textfeld 58"/>
          <p:cNvSpPr txBox="1"/>
          <p:nvPr/>
        </p:nvSpPr>
        <p:spPr>
          <a:xfrm>
            <a:off x="4283968" y="1723768"/>
            <a:ext cx="4464745" cy="828000"/>
          </a:xfrm>
          <a:prstGeom prst="rect">
            <a:avLst/>
          </a:prstGeom>
          <a:noFill/>
        </p:spPr>
        <p:txBody>
          <a:bodyPr wrap="square" rtlCol="0">
            <a:normAutofit/>
          </a:bodyPr>
          <a:lstStyle/>
          <a:p>
            <a:r>
              <a:rPr lang="de-DE" sz="1100">
                <a:solidFill>
                  <a:srgbClr val="003D6A"/>
                </a:solidFill>
              </a:rPr>
              <a:t>Der Schlitten wird über einen Zahnriemen oder eine Kugelgewindespindel angetrieben und mittels einer (Doppel-)Profilschienenführung oder Rollenführung präzise geführt. Das Abdeckband läuft durch den Schlitten und deckt den Antrieb und die Führung ab. Der Servomotor wird in der Regel mit der Antriebswelle am Profil verbunden.</a:t>
            </a:r>
          </a:p>
          <a:p>
            <a:endParaRPr lang="de-DE" sz="1100">
              <a:solidFill>
                <a:srgbClr val="003D6A"/>
              </a:solidFill>
            </a:endParaRPr>
          </a:p>
          <a:p>
            <a:endParaRPr lang="de-DE" sz="1100">
              <a:solidFill>
                <a:srgbClr val="003D6A"/>
              </a:solidFill>
            </a:endParaRPr>
          </a:p>
          <a:p>
            <a:endParaRPr lang="de-DE" sz="1100">
              <a:solidFill>
                <a:srgbClr val="003D6A"/>
              </a:solidFill>
            </a:endParaRPr>
          </a:p>
        </p:txBody>
      </p:sp>
      <p:pic>
        <p:nvPicPr>
          <p:cNvPr id="60" name="Grafik 59"/>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558847" y="1461784"/>
            <a:ext cx="3240000" cy="2700000"/>
          </a:xfrm>
          <a:prstGeom prst="rect">
            <a:avLst/>
          </a:prstGeom>
        </p:spPr>
      </p:pic>
      <p:sp>
        <p:nvSpPr>
          <p:cNvPr id="2" name="Textfeld 1">
            <a:extLst>
              <a:ext uri="{FF2B5EF4-FFF2-40B4-BE49-F238E27FC236}">
                <a16:creationId xmlns:a16="http://schemas.microsoft.com/office/drawing/2014/main" id="{E7F25F82-6531-4C55-B053-3A1B9BCD98AF}"/>
              </a:ext>
            </a:extLst>
          </p:cNvPr>
          <p:cNvSpPr txBox="1"/>
          <p:nvPr/>
        </p:nvSpPr>
        <p:spPr>
          <a:xfrm>
            <a:off x="4283968" y="1512000"/>
            <a:ext cx="4464745" cy="276999"/>
          </a:xfrm>
          <a:prstGeom prst="rect">
            <a:avLst/>
          </a:prstGeom>
          <a:noFill/>
        </p:spPr>
        <p:txBody>
          <a:bodyPr wrap="square" rtlCol="0">
            <a:spAutoFit/>
          </a:bodyPr>
          <a:lstStyle/>
          <a:p>
            <a:r>
              <a:rPr lang="de-DE" sz="1200" b="1">
                <a:solidFill>
                  <a:srgbClr val="00446B"/>
                </a:solidFill>
              </a:rPr>
              <a:t>Funktionsbeschreibung</a:t>
            </a:r>
          </a:p>
        </p:txBody>
      </p:sp>
    </p:spTree>
    <p:extLst>
      <p:ext uri="{BB962C8B-B14F-4D97-AF65-F5344CB8AC3E}">
        <p14:creationId xmlns:p14="http://schemas.microsoft.com/office/powerpoint/2010/main" val="27025739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p:cNvSpPr txBox="1"/>
          <p:nvPr/>
        </p:nvSpPr>
        <p:spPr>
          <a:xfrm>
            <a:off x="3203848" y="354812"/>
            <a:ext cx="5940000" cy="458266"/>
          </a:xfrm>
          <a:prstGeom prst="rect">
            <a:avLst/>
          </a:prstGeom>
          <a:solidFill>
            <a:srgbClr val="003D6A"/>
          </a:solidFill>
        </p:spPr>
        <p:txBody>
          <a:bodyPr wrap="square" lIns="67500" tIns="67500" bIns="0" rtlCol="0" anchor="ctr" anchorCtr="0">
            <a:spAutoFit/>
          </a:bodyPr>
          <a:lstStyle/>
          <a:p>
            <a:pPr>
              <a:lnSpc>
                <a:spcPts val="3000"/>
              </a:lnSpc>
            </a:pPr>
            <a:r>
              <a:rPr lang="de-DE" sz="3000" b="1">
                <a:solidFill>
                  <a:schemeClr val="bg1"/>
                </a:solidFill>
              </a:rPr>
              <a:t>Vorteile – Ihr Nutzen</a:t>
            </a:r>
          </a:p>
        </p:txBody>
      </p:sp>
      <p:sp>
        <p:nvSpPr>
          <p:cNvPr id="26" name="Textfeld 25"/>
          <p:cNvSpPr txBox="1"/>
          <p:nvPr/>
        </p:nvSpPr>
        <p:spPr>
          <a:xfrm>
            <a:off x="179912" y="1491630"/>
            <a:ext cx="3960000" cy="3096000"/>
          </a:xfrm>
          <a:prstGeom prst="rect">
            <a:avLst/>
          </a:prstGeom>
          <a:noFill/>
        </p:spPr>
        <p:txBody>
          <a:bodyPr wrap="square" rtlCol="0">
            <a:noAutofit/>
          </a:bodyPr>
          <a:lstStyle/>
          <a:p>
            <a:pPr marL="347663" indent="-214313">
              <a:spcAft>
                <a:spcPts val="450"/>
              </a:spcAft>
              <a:buClr>
                <a:srgbClr val="009EE2"/>
              </a:buClr>
              <a:buSzPct val="100000"/>
              <a:buFont typeface="Calibri" panose="020F0502020204030204" pitchFamily="34" charset="0"/>
              <a:buChar char="●"/>
            </a:pPr>
            <a:r>
              <a:rPr lang="de-DE" sz="1200" b="1">
                <a:solidFill>
                  <a:srgbClr val="003D6A"/>
                </a:solidFill>
              </a:rPr>
              <a:t>Adaptierbarer Antriebsmotor </a:t>
            </a:r>
            <a:r>
              <a:rPr lang="de-DE" sz="1200">
                <a:solidFill>
                  <a:srgbClr val="003D6A"/>
                </a:solidFill>
              </a:rPr>
              <a:t>zur flexiblen Ansteuerung und einfachen Einbindung in bestehende Steuerungskonzepte</a:t>
            </a:r>
          </a:p>
          <a:p>
            <a:pPr marL="347663" indent="-214313">
              <a:spcAft>
                <a:spcPts val="450"/>
              </a:spcAft>
              <a:buClr>
                <a:srgbClr val="009EE2"/>
              </a:buClr>
              <a:buSzPct val="100000"/>
              <a:buFont typeface="Calibri" panose="020F0502020204030204" pitchFamily="34" charset="0"/>
              <a:buChar char="●"/>
            </a:pPr>
            <a:r>
              <a:rPr lang="de-DE" sz="1200" b="1">
                <a:solidFill>
                  <a:srgbClr val="003D6A"/>
                </a:solidFill>
              </a:rPr>
              <a:t>Wahlweise Zahnriemen- oder Spindelantrieb </a:t>
            </a:r>
            <a:r>
              <a:rPr lang="de-DE" sz="1200">
                <a:solidFill>
                  <a:srgbClr val="003D6A"/>
                </a:solidFill>
              </a:rPr>
              <a:t>für den optimalen Antrieb bei Ihrer Anwendung</a:t>
            </a:r>
          </a:p>
          <a:p>
            <a:pPr marL="347663" indent="-214313">
              <a:spcAft>
                <a:spcPts val="450"/>
              </a:spcAft>
              <a:buClr>
                <a:srgbClr val="009EE2"/>
              </a:buClr>
              <a:buSzPct val="100000"/>
              <a:buFont typeface="Calibri" panose="020F0502020204030204" pitchFamily="34" charset="0"/>
              <a:buChar char="●"/>
            </a:pPr>
            <a:r>
              <a:rPr lang="de-DE" sz="1200" b="1">
                <a:solidFill>
                  <a:srgbClr val="003D6A"/>
                </a:solidFill>
              </a:rPr>
              <a:t>Verschiedene Führungsoptionen </a:t>
            </a:r>
            <a:r>
              <a:rPr lang="de-DE" sz="1200">
                <a:solidFill>
                  <a:srgbClr val="003D6A"/>
                </a:solidFill>
              </a:rPr>
              <a:t>zur optimalen Anpassung an Ihre Anwendung</a:t>
            </a:r>
          </a:p>
          <a:p>
            <a:pPr marL="347663" indent="-214313">
              <a:spcAft>
                <a:spcPts val="450"/>
              </a:spcAft>
              <a:buClr>
                <a:srgbClr val="009EE2"/>
              </a:buClr>
              <a:buSzPct val="100000"/>
              <a:buFont typeface="Calibri" panose="020F0502020204030204" pitchFamily="34" charset="0"/>
              <a:buChar char="●"/>
            </a:pPr>
            <a:r>
              <a:rPr lang="de-DE" sz="1200" b="1">
                <a:solidFill>
                  <a:srgbClr val="003D6A"/>
                </a:solidFill>
              </a:rPr>
              <a:t>Kosteneffiziente Basis-Variante mit Grundfunktionalitäten </a:t>
            </a:r>
            <a:r>
              <a:rPr lang="de-DE" sz="1200">
                <a:solidFill>
                  <a:srgbClr val="003D6A"/>
                </a:solidFill>
              </a:rPr>
              <a:t>für einfache und wirtschaftliche Anwendungen</a:t>
            </a:r>
          </a:p>
        </p:txBody>
      </p:sp>
      <p:sp>
        <p:nvSpPr>
          <p:cNvPr id="6" name="Textfeld 5"/>
          <p:cNvSpPr txBox="1"/>
          <p:nvPr/>
        </p:nvSpPr>
        <p:spPr>
          <a:xfrm>
            <a:off x="4140351" y="1491630"/>
            <a:ext cx="4320000" cy="2592000"/>
          </a:xfrm>
          <a:prstGeom prst="rect">
            <a:avLst/>
          </a:prstGeom>
          <a:noFill/>
        </p:spPr>
        <p:txBody>
          <a:bodyPr wrap="square" rtlCol="0">
            <a:noAutofit/>
          </a:bodyPr>
          <a:lstStyle/>
          <a:p>
            <a:pPr marL="347663" indent="-214313">
              <a:spcAft>
                <a:spcPts val="450"/>
              </a:spcAft>
              <a:buClr>
                <a:srgbClr val="009EE2"/>
              </a:buClr>
              <a:buSzPct val="100000"/>
              <a:buFont typeface="Calibri" panose="020F0502020204030204" pitchFamily="34" charset="0"/>
              <a:buChar char="●"/>
            </a:pPr>
            <a:r>
              <a:rPr lang="de-DE" sz="1200" b="1">
                <a:solidFill>
                  <a:srgbClr val="003D6A"/>
                </a:solidFill>
              </a:rPr>
              <a:t>Kompakte Baumaße </a:t>
            </a:r>
            <a:r>
              <a:rPr lang="de-DE" sz="1200">
                <a:solidFill>
                  <a:srgbClr val="003D6A"/>
                </a:solidFill>
              </a:rPr>
              <a:t>für geringe Störkonturen</a:t>
            </a:r>
          </a:p>
          <a:p>
            <a:pPr marL="347663" indent="-214313">
              <a:spcAft>
                <a:spcPts val="450"/>
              </a:spcAft>
              <a:buClr>
                <a:srgbClr val="009EE2"/>
              </a:buClr>
              <a:buSzPct val="100000"/>
              <a:buFont typeface="Calibri" panose="020F0502020204030204" pitchFamily="34" charset="0"/>
              <a:buChar char="●"/>
            </a:pPr>
            <a:r>
              <a:rPr lang="de-DE" sz="1200" b="1">
                <a:solidFill>
                  <a:srgbClr val="003D6A"/>
                </a:solidFill>
              </a:rPr>
              <a:t>Integriertes Kunststoffabdeckband </a:t>
            </a:r>
            <a:r>
              <a:rPr lang="de-DE" sz="1200">
                <a:solidFill>
                  <a:srgbClr val="003D6A"/>
                </a:solidFill>
              </a:rPr>
              <a:t>für universellen Einsatz und lange Lebensdauer</a:t>
            </a:r>
          </a:p>
          <a:p>
            <a:pPr marL="347663" indent="-214313">
              <a:spcAft>
                <a:spcPts val="450"/>
              </a:spcAft>
              <a:buClr>
                <a:srgbClr val="009EE2"/>
              </a:buClr>
              <a:buSzPct val="100000"/>
              <a:buFont typeface="Calibri" panose="020F0502020204030204" pitchFamily="34" charset="0"/>
              <a:buChar char="●"/>
            </a:pPr>
            <a:r>
              <a:rPr lang="de-DE" sz="1200" b="1">
                <a:solidFill>
                  <a:srgbClr val="003D6A"/>
                </a:solidFill>
              </a:rPr>
              <a:t>Befestigung über Nutensteine oder Befestigungsleisten </a:t>
            </a:r>
            <a:r>
              <a:rPr lang="de-DE" sz="1200">
                <a:solidFill>
                  <a:srgbClr val="003D6A"/>
                </a:solidFill>
              </a:rPr>
              <a:t>für Flexibilität in der Anbindung</a:t>
            </a:r>
          </a:p>
        </p:txBody>
      </p:sp>
    </p:spTree>
    <p:extLst>
      <p:ext uri="{BB962C8B-B14F-4D97-AF65-F5344CB8AC3E}">
        <p14:creationId xmlns:p14="http://schemas.microsoft.com/office/powerpoint/2010/main" val="38919458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p:cNvSpPr txBox="1"/>
          <p:nvPr/>
        </p:nvSpPr>
        <p:spPr>
          <a:xfrm>
            <a:off x="3203848" y="354812"/>
            <a:ext cx="5940000" cy="458266"/>
          </a:xfrm>
          <a:prstGeom prst="rect">
            <a:avLst/>
          </a:prstGeom>
          <a:solidFill>
            <a:srgbClr val="003D6A"/>
          </a:solidFill>
        </p:spPr>
        <p:txBody>
          <a:bodyPr wrap="square" lIns="67500" tIns="67500" bIns="0" rtlCol="0" anchor="ctr" anchorCtr="0">
            <a:spAutoFit/>
          </a:bodyPr>
          <a:lstStyle/>
          <a:p>
            <a:pPr>
              <a:lnSpc>
                <a:spcPts val="3000"/>
              </a:lnSpc>
            </a:pPr>
            <a:r>
              <a:rPr lang="de-DE" sz="3000" b="1">
                <a:solidFill>
                  <a:schemeClr val="bg1"/>
                </a:solidFill>
              </a:rPr>
              <a:t>Technische Daten</a:t>
            </a:r>
          </a:p>
        </p:txBody>
      </p:sp>
      <p:graphicFrame>
        <p:nvGraphicFramePr>
          <p:cNvPr id="5" name="Inhaltsplatzhalter 13"/>
          <p:cNvGraphicFramePr>
            <a:graphicFrameLocks/>
          </p:cNvGraphicFramePr>
          <p:nvPr>
            <p:extLst>
              <p:ext uri="{D42A27DB-BD31-4B8C-83A1-F6EECF244321}">
                <p14:modId xmlns:p14="http://schemas.microsoft.com/office/powerpoint/2010/main" val="1217633359"/>
              </p:ext>
            </p:extLst>
          </p:nvPr>
        </p:nvGraphicFramePr>
        <p:xfrm>
          <a:off x="395412" y="1203598"/>
          <a:ext cx="8353176" cy="3224880"/>
        </p:xfrm>
        <a:graphic>
          <a:graphicData uri="http://schemas.openxmlformats.org/drawingml/2006/table">
            <a:tbl>
              <a:tblPr firstRow="1" bandRow="1">
                <a:effectLst/>
                <a:tableStyleId>{2D5ABB26-0587-4C30-8999-92F81FD0307C}</a:tableStyleId>
              </a:tblPr>
              <a:tblGrid>
                <a:gridCol w="2088294">
                  <a:extLst>
                    <a:ext uri="{9D8B030D-6E8A-4147-A177-3AD203B41FA5}">
                      <a16:colId xmlns:a16="http://schemas.microsoft.com/office/drawing/2014/main" val="20000"/>
                    </a:ext>
                  </a:extLst>
                </a:gridCol>
                <a:gridCol w="2088294">
                  <a:extLst>
                    <a:ext uri="{9D8B030D-6E8A-4147-A177-3AD203B41FA5}">
                      <a16:colId xmlns:a16="http://schemas.microsoft.com/office/drawing/2014/main" val="20001"/>
                    </a:ext>
                  </a:extLst>
                </a:gridCol>
                <a:gridCol w="2088294">
                  <a:extLst>
                    <a:ext uri="{9D8B030D-6E8A-4147-A177-3AD203B41FA5}">
                      <a16:colId xmlns:a16="http://schemas.microsoft.com/office/drawing/2014/main" val="20002"/>
                    </a:ext>
                  </a:extLst>
                </a:gridCol>
                <a:gridCol w="2088294">
                  <a:extLst>
                    <a:ext uri="{9D8B030D-6E8A-4147-A177-3AD203B41FA5}">
                      <a16:colId xmlns:a16="http://schemas.microsoft.com/office/drawing/2014/main" val="20003"/>
                    </a:ext>
                  </a:extLst>
                </a:gridCol>
              </a:tblGrid>
              <a:tr h="253080">
                <a:tc gridSpan="4">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200" b="1" kern="1200">
                          <a:solidFill>
                            <a:srgbClr val="003D6A"/>
                          </a:solidFill>
                          <a:latin typeface="+mn-lt"/>
                          <a:ea typeface="+mn-ea"/>
                          <a:cs typeface="+mn-cs"/>
                        </a:rPr>
                        <a:t>Technische Daten Übersicht</a:t>
                      </a:r>
                    </a:p>
                  </a:txBody>
                  <a:tcPr marL="54000" marR="140400" marT="35100" marB="351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0000"/>
                  </a:ext>
                </a:extLst>
              </a:tr>
              <a:tr h="228600">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00" b="0" kern="1200">
                          <a:solidFill>
                            <a:srgbClr val="003D6A"/>
                          </a:solidFill>
                          <a:latin typeface="+mn-lt"/>
                          <a:ea typeface="+mn-ea"/>
                          <a:cs typeface="+mn-cs"/>
                        </a:rPr>
                        <a:t>Baugröße</a:t>
                      </a:r>
                    </a:p>
                  </a:txBody>
                  <a:tcPr marL="54000" marR="54000" marT="34290" marB="34290" anchor="b">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00" b="0" kern="1200">
                          <a:solidFill>
                            <a:srgbClr val="003D6A"/>
                          </a:solidFill>
                          <a:latin typeface="+mn-lt"/>
                          <a:ea typeface="+mn-ea"/>
                          <a:cs typeface="+mn-cs"/>
                        </a:rPr>
                        <a:t>Max. Antriebskraft</a:t>
                      </a:r>
                    </a:p>
                  </a:txBody>
                  <a:tcPr marL="54000" marR="54000" marT="34290" marB="34290" anchor="b">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00" b="0" kern="1200">
                          <a:solidFill>
                            <a:srgbClr val="003D6A"/>
                          </a:solidFill>
                          <a:latin typeface="+mn-lt"/>
                          <a:ea typeface="+mn-ea"/>
                          <a:cs typeface="+mn-cs"/>
                        </a:rPr>
                        <a:t>Max. Hub</a:t>
                      </a:r>
                    </a:p>
                  </a:txBody>
                  <a:tcPr marL="54000" marR="54000" marT="34290" marB="34290" anchor="b">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e-DE" sz="1000" b="0" kern="1200">
                          <a:solidFill>
                            <a:srgbClr val="003D6A"/>
                          </a:solidFill>
                          <a:latin typeface="+mn-lt"/>
                          <a:ea typeface="+mn-ea"/>
                          <a:cs typeface="+mn-cs"/>
                        </a:rPr>
                        <a:t>Max. Beschleunigung</a:t>
                      </a:r>
                    </a:p>
                  </a:txBody>
                  <a:tcPr marL="54000" marR="54000" marT="34290" marB="34290" anchor="b">
                    <a:lnL w="12700" cap="flat" cmpd="sng" algn="ctr">
                      <a:solidFill>
                        <a:srgbClr val="00B0F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28600">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00" b="0" kern="1200">
                          <a:solidFill>
                            <a:srgbClr val="003D6A"/>
                          </a:solidFill>
                          <a:latin typeface="+mn-lt"/>
                          <a:ea typeface="+mn-ea"/>
                          <a:cs typeface="+mn-cs"/>
                        </a:rPr>
                        <a:t> </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00" b="0" kern="1200">
                          <a:solidFill>
                            <a:srgbClr val="003D6A"/>
                          </a:solidFill>
                          <a:latin typeface="+mn-lt"/>
                          <a:ea typeface="+mn-ea"/>
                          <a:cs typeface="+mn-cs"/>
                        </a:rPr>
                        <a:t>[N]</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00" b="0" kern="1200">
                          <a:solidFill>
                            <a:srgbClr val="003D6A"/>
                          </a:solidFill>
                          <a:latin typeface="+mn-lt"/>
                          <a:ea typeface="+mn-ea"/>
                          <a:cs typeface="+mn-cs"/>
                        </a:rPr>
                        <a:t>[mm]</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000" b="0" kern="1200">
                          <a:solidFill>
                            <a:srgbClr val="003D6A"/>
                          </a:solidFill>
                          <a:latin typeface="+mn-lt"/>
                          <a:ea typeface="+mn-ea"/>
                          <a:cs typeface="+mn-cs"/>
                        </a:rPr>
                        <a:t>[m/s²]</a:t>
                      </a:r>
                    </a:p>
                  </a:txBody>
                  <a:tcPr marL="54000" marR="54000" marT="34290" marB="34290">
                    <a:lnL w="12700" cap="flat" cmpd="sng" algn="ctr">
                      <a:solidFill>
                        <a:srgbClr val="00B0F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28600">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00" b="0" kern="1200">
                          <a:solidFill>
                            <a:srgbClr val="003D6A"/>
                          </a:solidFill>
                          <a:latin typeface="+mn-lt"/>
                          <a:ea typeface="+mn-ea"/>
                          <a:cs typeface="+mn-cs"/>
                        </a:rPr>
                        <a:t>40</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00" b="0" kern="1200">
                          <a:solidFill>
                            <a:srgbClr val="003D6A"/>
                          </a:solidFill>
                          <a:latin typeface="+mn-lt"/>
                          <a:ea typeface="+mn-ea"/>
                          <a:cs typeface="+mn-cs"/>
                        </a:rPr>
                        <a:t>500 .. 1000</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00" b="0" kern="1200">
                          <a:solidFill>
                            <a:srgbClr val="003D6A"/>
                          </a:solidFill>
                          <a:latin typeface="+mn-lt"/>
                          <a:ea typeface="+mn-ea"/>
                          <a:cs typeface="+mn-cs"/>
                        </a:rPr>
                        <a:t>890 .. 1850</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000" b="0" kern="1200">
                          <a:solidFill>
                            <a:srgbClr val="003D6A"/>
                          </a:solidFill>
                          <a:latin typeface="+mn-lt"/>
                          <a:ea typeface="+mn-ea"/>
                          <a:cs typeface="+mn-cs"/>
                        </a:rPr>
                        <a:t>20 .. 30</a:t>
                      </a:r>
                    </a:p>
                  </a:txBody>
                  <a:tcPr marL="54000" marR="54000" marT="34290" marB="34290">
                    <a:lnL w="12700" cap="flat" cmpd="sng" algn="ctr">
                      <a:solidFill>
                        <a:srgbClr val="00B0F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28600">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00" b="0" kern="1200">
                          <a:solidFill>
                            <a:srgbClr val="003D6A"/>
                          </a:solidFill>
                          <a:latin typeface="+mn-lt"/>
                          <a:ea typeface="+mn-ea"/>
                          <a:cs typeface="+mn-cs"/>
                        </a:rPr>
                        <a:t>50</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00" b="0" kern="1200">
                          <a:solidFill>
                            <a:srgbClr val="003D6A"/>
                          </a:solidFill>
                          <a:latin typeface="+mn-lt"/>
                          <a:ea typeface="+mn-ea"/>
                          <a:cs typeface="+mn-cs"/>
                        </a:rPr>
                        <a:t>700 .. 1000</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00" b="0" kern="1200">
                          <a:solidFill>
                            <a:srgbClr val="003D6A"/>
                          </a:solidFill>
                          <a:latin typeface="+mn-lt"/>
                          <a:ea typeface="+mn-ea"/>
                          <a:cs typeface="+mn-cs"/>
                        </a:rPr>
                        <a:t>860 .. 7710</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000" b="0" kern="1200">
                          <a:solidFill>
                            <a:srgbClr val="003D6A"/>
                          </a:solidFill>
                          <a:latin typeface="+mn-lt"/>
                          <a:ea typeface="+mn-ea"/>
                          <a:cs typeface="+mn-cs"/>
                        </a:rPr>
                        <a:t>20 .. 30</a:t>
                      </a:r>
                    </a:p>
                  </a:txBody>
                  <a:tcPr marL="54000" marR="54000" marT="34290" marB="34290">
                    <a:lnL w="12700" cap="flat" cmpd="sng" algn="ctr">
                      <a:solidFill>
                        <a:srgbClr val="00B0F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85594048"/>
                  </a:ext>
                </a:extLst>
              </a:tr>
              <a:tr h="228600">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00" b="0" kern="1200">
                          <a:solidFill>
                            <a:srgbClr val="003D6A"/>
                          </a:solidFill>
                          <a:latin typeface="+mn-lt"/>
                          <a:ea typeface="+mn-ea"/>
                          <a:cs typeface="+mn-cs"/>
                        </a:rPr>
                        <a:t>60</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00" b="0" kern="1200">
                          <a:solidFill>
                            <a:srgbClr val="003D6A"/>
                          </a:solidFill>
                          <a:latin typeface="+mn-lt"/>
                          <a:ea typeface="+mn-ea"/>
                          <a:cs typeface="+mn-cs"/>
                        </a:rPr>
                        <a:t>750 .. 4000</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00" b="0" kern="1200">
                          <a:solidFill>
                            <a:srgbClr val="003D6A"/>
                          </a:solidFill>
                          <a:latin typeface="+mn-lt"/>
                          <a:ea typeface="+mn-ea"/>
                          <a:cs typeface="+mn-cs"/>
                        </a:rPr>
                        <a:t>5220 .. 7670</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000" b="0" kern="1200">
                          <a:solidFill>
                            <a:srgbClr val="003D6A"/>
                          </a:solidFill>
                          <a:latin typeface="+mn-lt"/>
                          <a:ea typeface="+mn-ea"/>
                          <a:cs typeface="+mn-cs"/>
                        </a:rPr>
                        <a:t>20 .. 30</a:t>
                      </a:r>
                    </a:p>
                  </a:txBody>
                  <a:tcPr marL="54000" marR="54000" marT="34290" marB="34290">
                    <a:lnL w="12700" cap="flat" cmpd="sng" algn="ctr">
                      <a:solidFill>
                        <a:srgbClr val="00B0F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42821896"/>
                  </a:ext>
                </a:extLst>
              </a:tr>
              <a:tr h="228600">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00" b="0" kern="1200">
                          <a:solidFill>
                            <a:srgbClr val="003D6A"/>
                          </a:solidFill>
                          <a:latin typeface="+mn-lt"/>
                          <a:ea typeface="+mn-ea"/>
                          <a:cs typeface="+mn-cs"/>
                        </a:rPr>
                        <a:t>70</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00" b="0" kern="1200" dirty="0">
                          <a:solidFill>
                            <a:srgbClr val="003D6A"/>
                          </a:solidFill>
                          <a:latin typeface="+mn-lt"/>
                          <a:ea typeface="+mn-ea"/>
                          <a:cs typeface="+mn-cs"/>
                        </a:rPr>
                        <a:t>900 .. 2000</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00" b="0" kern="1200">
                          <a:solidFill>
                            <a:srgbClr val="003D6A"/>
                          </a:solidFill>
                          <a:latin typeface="+mn-lt"/>
                          <a:ea typeface="+mn-ea"/>
                          <a:cs typeface="+mn-cs"/>
                        </a:rPr>
                        <a:t>3725 .. 7640</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000" b="0" kern="1200">
                          <a:solidFill>
                            <a:srgbClr val="003D6A"/>
                          </a:solidFill>
                          <a:latin typeface="+mn-lt"/>
                          <a:ea typeface="+mn-ea"/>
                          <a:cs typeface="+mn-cs"/>
                        </a:rPr>
                        <a:t>20 .. 30</a:t>
                      </a:r>
                    </a:p>
                  </a:txBody>
                  <a:tcPr marL="54000" marR="54000" marT="34290" marB="34290">
                    <a:lnL w="12700" cap="flat" cmpd="sng" algn="ctr">
                      <a:solidFill>
                        <a:srgbClr val="00B0F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18519590"/>
                  </a:ext>
                </a:extLst>
              </a:tr>
              <a:tr h="228600">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00" b="0" kern="1200">
                          <a:solidFill>
                            <a:srgbClr val="003D6A"/>
                          </a:solidFill>
                          <a:latin typeface="+mn-lt"/>
                          <a:ea typeface="+mn-ea"/>
                          <a:cs typeface="+mn-cs"/>
                        </a:rPr>
                        <a:t>80</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00" b="0" kern="1200">
                          <a:solidFill>
                            <a:srgbClr val="003D6A"/>
                          </a:solidFill>
                          <a:latin typeface="+mn-lt"/>
                          <a:ea typeface="+mn-ea"/>
                          <a:cs typeface="+mn-cs"/>
                        </a:rPr>
                        <a:t>1100 .. 4000</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00" b="0" kern="1200">
                          <a:solidFill>
                            <a:srgbClr val="003D6A"/>
                          </a:solidFill>
                          <a:latin typeface="+mn-lt"/>
                          <a:ea typeface="+mn-ea"/>
                          <a:cs typeface="+mn-cs"/>
                        </a:rPr>
                        <a:t>5020 .. 7600</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000" b="0" kern="1200">
                          <a:solidFill>
                            <a:srgbClr val="003D6A"/>
                          </a:solidFill>
                          <a:latin typeface="+mn-lt"/>
                          <a:ea typeface="+mn-ea"/>
                          <a:cs typeface="+mn-cs"/>
                        </a:rPr>
                        <a:t>20 .. 40</a:t>
                      </a:r>
                    </a:p>
                  </a:txBody>
                  <a:tcPr marL="54000" marR="54000" marT="34290" marB="34290">
                    <a:lnL w="12700" cap="flat" cmpd="sng" algn="ctr">
                      <a:solidFill>
                        <a:srgbClr val="00B0F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12001521"/>
                  </a:ext>
                </a:extLst>
              </a:tr>
              <a:tr h="228600">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00" b="0" kern="1200">
                          <a:solidFill>
                            <a:srgbClr val="003D6A"/>
                          </a:solidFill>
                          <a:latin typeface="+mn-lt"/>
                          <a:ea typeface="+mn-ea"/>
                          <a:cs typeface="+mn-cs"/>
                        </a:rPr>
                        <a:t>100</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00" b="0" kern="1200">
                          <a:solidFill>
                            <a:srgbClr val="003D6A"/>
                          </a:solidFill>
                          <a:latin typeface="+mn-lt"/>
                          <a:ea typeface="+mn-ea"/>
                          <a:cs typeface="+mn-cs"/>
                        </a:rPr>
                        <a:t>1500 .. 4000</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00" b="0" kern="1200">
                          <a:solidFill>
                            <a:srgbClr val="003D6A"/>
                          </a:solidFill>
                          <a:latin typeface="+mn-lt"/>
                          <a:ea typeface="+mn-ea"/>
                          <a:cs typeface="+mn-cs"/>
                        </a:rPr>
                        <a:t>5260 .. 7720</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000" b="0" kern="1200">
                          <a:solidFill>
                            <a:srgbClr val="003D6A"/>
                          </a:solidFill>
                          <a:latin typeface="+mn-lt"/>
                          <a:ea typeface="+mn-ea"/>
                          <a:cs typeface="+mn-cs"/>
                        </a:rPr>
                        <a:t>20 .. 60</a:t>
                      </a:r>
                    </a:p>
                  </a:txBody>
                  <a:tcPr marL="54000" marR="54000" marT="34290" marB="34290">
                    <a:lnL w="12700" cap="flat" cmpd="sng" algn="ctr">
                      <a:solidFill>
                        <a:srgbClr val="00B0F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02843911"/>
                  </a:ext>
                </a:extLst>
              </a:tr>
              <a:tr h="228600">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00" b="0" kern="1200">
                          <a:solidFill>
                            <a:srgbClr val="003D6A"/>
                          </a:solidFill>
                          <a:latin typeface="+mn-lt"/>
                          <a:ea typeface="+mn-ea"/>
                          <a:cs typeface="+mn-cs"/>
                        </a:rPr>
                        <a:t>110</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00" b="0" kern="1200">
                          <a:solidFill>
                            <a:srgbClr val="003D6A"/>
                          </a:solidFill>
                          <a:latin typeface="+mn-lt"/>
                          <a:ea typeface="+mn-ea"/>
                          <a:cs typeface="+mn-cs"/>
                        </a:rPr>
                        <a:t>2000 .. 6000</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00" b="0" kern="1200">
                          <a:solidFill>
                            <a:srgbClr val="003D6A"/>
                          </a:solidFill>
                          <a:latin typeface="+mn-lt"/>
                          <a:ea typeface="+mn-ea"/>
                          <a:cs typeface="+mn-cs"/>
                        </a:rPr>
                        <a:t>5120 .. 7520</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000" b="0" kern="1200">
                          <a:solidFill>
                            <a:srgbClr val="003D6A"/>
                          </a:solidFill>
                          <a:latin typeface="+mn-lt"/>
                          <a:ea typeface="+mn-ea"/>
                          <a:cs typeface="+mn-cs"/>
                        </a:rPr>
                        <a:t>20 .. 60</a:t>
                      </a:r>
                    </a:p>
                  </a:txBody>
                  <a:tcPr marL="54000" marR="54000" marT="34290" marB="34290">
                    <a:lnL w="12700" cap="flat" cmpd="sng" algn="ctr">
                      <a:solidFill>
                        <a:srgbClr val="00B0F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81558769"/>
                  </a:ext>
                </a:extLst>
              </a:tr>
              <a:tr h="228600">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00" b="0" kern="1200">
                          <a:solidFill>
                            <a:srgbClr val="003D6A"/>
                          </a:solidFill>
                          <a:latin typeface="+mn-lt"/>
                          <a:ea typeface="+mn-ea"/>
                          <a:cs typeface="+mn-cs"/>
                        </a:rPr>
                        <a:t>120</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00" b="0" kern="1200">
                          <a:solidFill>
                            <a:srgbClr val="003D6A"/>
                          </a:solidFill>
                          <a:latin typeface="+mn-lt"/>
                          <a:ea typeface="+mn-ea"/>
                          <a:cs typeface="+mn-cs"/>
                        </a:rPr>
                        <a:t>4000 .. 12000</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00" b="0" kern="1200">
                          <a:solidFill>
                            <a:srgbClr val="003D6A"/>
                          </a:solidFill>
                          <a:latin typeface="+mn-lt"/>
                          <a:ea typeface="+mn-ea"/>
                          <a:cs typeface="+mn-cs"/>
                        </a:rPr>
                        <a:t>5120 .. 7520</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000" b="0" kern="1200">
                          <a:solidFill>
                            <a:srgbClr val="003D6A"/>
                          </a:solidFill>
                          <a:latin typeface="+mn-lt"/>
                          <a:ea typeface="+mn-ea"/>
                          <a:cs typeface="+mn-cs"/>
                        </a:rPr>
                        <a:t>20 .. 60</a:t>
                      </a:r>
                    </a:p>
                  </a:txBody>
                  <a:tcPr marL="54000" marR="54000" marT="34290" marB="34290">
                    <a:lnL w="12700" cap="flat" cmpd="sng" algn="ctr">
                      <a:solidFill>
                        <a:srgbClr val="00B0F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04031747"/>
                  </a:ext>
                </a:extLst>
              </a:tr>
              <a:tr h="228600">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00" b="0" kern="1200">
                          <a:solidFill>
                            <a:srgbClr val="003D6A"/>
                          </a:solidFill>
                          <a:latin typeface="+mn-lt"/>
                          <a:ea typeface="+mn-ea"/>
                          <a:cs typeface="+mn-cs"/>
                        </a:rPr>
                        <a:t>140</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00" b="0" kern="1200">
                          <a:solidFill>
                            <a:srgbClr val="003D6A"/>
                          </a:solidFill>
                          <a:latin typeface="+mn-lt"/>
                          <a:ea typeface="+mn-ea"/>
                          <a:cs typeface="+mn-cs"/>
                        </a:rPr>
                        <a:t>2500 .. 6000</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00" b="0" kern="1200">
                          <a:solidFill>
                            <a:srgbClr val="003D6A"/>
                          </a:solidFill>
                          <a:latin typeface="+mn-lt"/>
                          <a:ea typeface="+mn-ea"/>
                          <a:cs typeface="+mn-cs"/>
                        </a:rPr>
                        <a:t>4920 .. 7540</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000" b="0" kern="1200">
                          <a:solidFill>
                            <a:srgbClr val="003D6A"/>
                          </a:solidFill>
                          <a:latin typeface="+mn-lt"/>
                          <a:ea typeface="+mn-ea"/>
                          <a:cs typeface="+mn-cs"/>
                        </a:rPr>
                        <a:t>20 .. 60</a:t>
                      </a:r>
                    </a:p>
                  </a:txBody>
                  <a:tcPr marL="54000" marR="54000" marT="34290" marB="34290">
                    <a:lnL w="12700" cap="flat" cmpd="sng" algn="ctr">
                      <a:solidFill>
                        <a:srgbClr val="00B0F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23158523"/>
                  </a:ext>
                </a:extLst>
              </a:tr>
              <a:tr h="228600">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00" b="0" kern="1200">
                          <a:solidFill>
                            <a:srgbClr val="003D6A"/>
                          </a:solidFill>
                          <a:latin typeface="+mn-lt"/>
                          <a:ea typeface="+mn-ea"/>
                          <a:cs typeface="+mn-cs"/>
                        </a:rPr>
                        <a:t>165</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00" b="0" kern="1200">
                          <a:solidFill>
                            <a:srgbClr val="003D6A"/>
                          </a:solidFill>
                          <a:latin typeface="+mn-lt"/>
                          <a:ea typeface="+mn-ea"/>
                          <a:cs typeface="+mn-cs"/>
                        </a:rPr>
                        <a:t>10000 .. 18000</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00" b="0" kern="1200">
                          <a:solidFill>
                            <a:srgbClr val="003D6A"/>
                          </a:solidFill>
                          <a:latin typeface="+mn-lt"/>
                          <a:ea typeface="+mn-ea"/>
                          <a:cs typeface="+mn-cs"/>
                        </a:rPr>
                        <a:t>5010 .. 6920</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000" b="0" kern="1200">
                          <a:solidFill>
                            <a:srgbClr val="003D6A"/>
                          </a:solidFill>
                          <a:latin typeface="+mn-lt"/>
                          <a:ea typeface="+mn-ea"/>
                          <a:cs typeface="+mn-cs"/>
                        </a:rPr>
                        <a:t>20 .. 60</a:t>
                      </a:r>
                    </a:p>
                  </a:txBody>
                  <a:tcPr marL="54000" marR="54000" marT="34290" marB="34290">
                    <a:lnL w="12700" cap="flat" cmpd="sng" algn="ctr">
                      <a:solidFill>
                        <a:srgbClr val="00B0F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27481740"/>
                  </a:ext>
                </a:extLst>
              </a:tr>
              <a:tr h="228600">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00" b="0" kern="1200">
                          <a:solidFill>
                            <a:srgbClr val="003D6A"/>
                          </a:solidFill>
                          <a:latin typeface="+mn-lt"/>
                          <a:ea typeface="+mn-ea"/>
                          <a:cs typeface="+mn-cs"/>
                        </a:rPr>
                        <a:t>180</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00" b="0" kern="1200">
                          <a:solidFill>
                            <a:srgbClr val="003D6A"/>
                          </a:solidFill>
                          <a:latin typeface="+mn-lt"/>
                          <a:ea typeface="+mn-ea"/>
                          <a:cs typeface="+mn-cs"/>
                        </a:rPr>
                        <a:t>3500 .. 12000</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00" b="0" kern="1200">
                          <a:solidFill>
                            <a:srgbClr val="003D6A"/>
                          </a:solidFill>
                          <a:latin typeface="+mn-lt"/>
                          <a:ea typeface="+mn-ea"/>
                          <a:cs typeface="+mn-cs"/>
                        </a:rPr>
                        <a:t>5030 .. 5500</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000" b="0" kern="1200" dirty="0">
                          <a:solidFill>
                            <a:srgbClr val="003D6A"/>
                          </a:solidFill>
                          <a:latin typeface="+mn-lt"/>
                          <a:ea typeface="+mn-ea"/>
                          <a:cs typeface="+mn-cs"/>
                        </a:rPr>
                        <a:t>20 .. 60</a:t>
                      </a:r>
                    </a:p>
                  </a:txBody>
                  <a:tcPr marL="54000" marR="54000" marT="34290" marB="34290">
                    <a:lnL w="12700" cap="flat" cmpd="sng" algn="ctr">
                      <a:solidFill>
                        <a:srgbClr val="00B0F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89104976"/>
                  </a:ext>
                </a:extLst>
              </a:tr>
            </a:tbl>
          </a:graphicData>
        </a:graphic>
      </p:graphicFrame>
    </p:spTree>
    <p:extLst>
      <p:ext uri="{BB962C8B-B14F-4D97-AF65-F5344CB8AC3E}">
        <p14:creationId xmlns:p14="http://schemas.microsoft.com/office/powerpoint/2010/main" val="9592775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2"/>
          <p:cNvSpPr txBox="1">
            <a:spLocks/>
          </p:cNvSpPr>
          <p:nvPr/>
        </p:nvSpPr>
        <p:spPr>
          <a:xfrm>
            <a:off x="4841877" y="3569400"/>
            <a:ext cx="2034381" cy="1457921"/>
          </a:xfrm>
          <a:prstGeom prst="rect">
            <a:avLst/>
          </a:prstGeom>
          <a:ln>
            <a:noFill/>
          </a:ln>
        </p:spPr>
        <p:txBody>
          <a:bodyPr vert="horz" lIns="91434" tIns="45717" rIns="91434" bIns="45717" rtlCol="0">
            <a:noAutofit/>
          </a:bodyPr>
          <a:lstStyle>
            <a:lvl1pPr marL="0" indent="0" algn="l" defTabSz="914400" rtl="0" eaLnBrk="1" latinLnBrk="0" hangingPunct="1">
              <a:spcBef>
                <a:spcPct val="20000"/>
              </a:spcBef>
              <a:buFont typeface="Arial" pitchFamily="34" charset="0"/>
              <a:buNone/>
              <a:defRPr sz="2000" kern="1200">
                <a:solidFill>
                  <a:srgbClr val="FFFFFF"/>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itchFamily="2" charset="2"/>
              <a:buChar char="§"/>
              <a:tabLst>
                <a:tab pos="4214543" algn="l"/>
              </a:tabLst>
            </a:pPr>
            <a:endParaRPr lang="de-DE" dirty="0"/>
          </a:p>
        </p:txBody>
      </p:sp>
    </p:spTree>
    <p:custDataLst>
      <p:tags r:id="rId1"/>
    </p:custDataLst>
    <p:extLst>
      <p:ext uri="{BB962C8B-B14F-4D97-AF65-F5344CB8AC3E}">
        <p14:creationId xmlns:p14="http://schemas.microsoft.com/office/powerpoint/2010/main" val="67704782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330</Words>
  <Application>Microsoft Office PowerPoint</Application>
  <PresentationFormat>Bildschirmpräsentation (16:9)</PresentationFormat>
  <Paragraphs>90</Paragraphs>
  <Slides>7</Slides>
  <Notes>1</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7</vt:i4>
      </vt:variant>
    </vt:vector>
  </HeadingPairs>
  <TitlesOfParts>
    <vt:vector size="11" baseType="lpstr">
      <vt:lpstr>Arial</vt:lpstr>
      <vt:lpstr>Calibri</vt:lpstr>
      <vt:lpstr>Wingdings</vt:lpstr>
      <vt:lpstr>Larissa-Design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2017-06-22T13:57:14Z</dcterms:created>
  <dcterms:modified xsi:type="dcterms:W3CDTF">2021-08-10T09:11:44Z</dcterms:modified>
</cp:coreProperties>
</file>