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Special Gripper I Gripper with shaft interface I GSW-B</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GSW-B</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02440.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0244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024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Product presentation</a:t>
            </a:r>
          </a:p>
          <a:p>
            <a:pPr marL="63104">
              <a:lnSpc>
                <a:spcPts val="2400"/>
              </a:lnSpc>
              <a:spcBef>
                <a:spcPct val="0"/>
              </a:spcBef>
              <a:spcAft>
                <a:spcPts val="900"/>
              </a:spcAft>
              <a:defRPr/>
            </a:pPr>
            <a:r>
              <a:rPr lang="de-DE" sz="2250">
                <a:solidFill>
                  <a:srgbClr val="FFFFFF"/>
                </a:solidFill>
              </a:rPr>
              <a:t>GSW-B</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Gripper with shaft interface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Gripper with shaft interface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The simplest solution for the integration of SCHUNK grippers in the machine tools.</a:t>
            </a:r>
            <a:endParaRPr lang="de-DE" sz="1013" b="1">
              <a:solidFill>
                <a:srgbClr val="003D6A"/>
              </a:solidFill>
            </a:endParaRPr>
          </a:p>
          <a:p>
            <a:endParaRPr lang="de-DE" sz="1013" b="1">
              <a:solidFill>
                <a:srgbClr val="00446B"/>
              </a:solidFill>
            </a:endParaRPr>
          </a:p>
          <a:p>
            <a:r>
              <a:rPr lang="de-DE" sz="1013" b="1">
                <a:solidFill>
                  <a:srgbClr val="00446B"/>
                </a:solidFill>
              </a:rPr>
              <a:t>Up to 1,740 N gripping force</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Universal gripper PGN-plus/PZN-plus with GSW-B shank interface</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700" b="1">
                <a:solidFill>
                  <a:schemeClr val="bg1"/>
                </a:solidFill>
              </a:rPr>
              <a:t>High flow rate. Cost-effective. Powerful.</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Principle of function</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Multi-tooth guidance</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Adapter plate with integrated pressure distributor</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Mounting</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Base Jaw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grpSp>
        <p:nvGrpSpPr>
          <p:cNvPr id="26" name="Gruppieren 25"/>
          <p:cNvGrpSpPr/>
          <p:nvPr/>
        </p:nvGrpSpPr>
        <p:grpSpPr>
          <a:xfrm>
            <a:off x="4327186" y="3511458"/>
            <a:ext cx="4421166" cy="276999"/>
            <a:chOff x="333830" y="1772816"/>
            <a:chExt cx="6201674" cy="369332"/>
          </a:xfrm>
        </p:grpSpPr>
        <p:sp>
          <p:nvSpPr>
            <p:cNvPr id="27" name="Textfeld 26"/>
            <p:cNvSpPr txBox="1"/>
            <p:nvPr/>
          </p:nvSpPr>
          <p:spPr>
            <a:xfrm>
              <a:off x="576734" y="1772816"/>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Wedge-hook design</a:t>
              </a:r>
            </a:p>
          </p:txBody>
        </p:sp>
        <p:grpSp>
          <p:nvGrpSpPr>
            <p:cNvPr id="28" name="Gruppieren 27"/>
            <p:cNvGrpSpPr/>
            <p:nvPr/>
          </p:nvGrpSpPr>
          <p:grpSpPr>
            <a:xfrm>
              <a:off x="333830" y="1775672"/>
              <a:ext cx="318475" cy="338555"/>
              <a:chOff x="327266" y="783139"/>
              <a:chExt cx="318475" cy="338555"/>
            </a:xfrm>
          </p:grpSpPr>
          <p:sp>
            <p:nvSpPr>
              <p:cNvPr id="2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30" name="Textfeld 29"/>
              <p:cNvSpPr txBox="1"/>
              <p:nvPr/>
            </p:nvSpPr>
            <p:spPr>
              <a:xfrm>
                <a:off x="327266" y="783139"/>
                <a:ext cx="318475" cy="338555"/>
              </a:xfrm>
              <a:prstGeom prst="rect">
                <a:avLst/>
              </a:prstGeom>
              <a:noFill/>
            </p:spPr>
            <p:txBody>
              <a:bodyPr wrap="square" rtlCol="0">
                <a:spAutoFit/>
              </a:bodyPr>
              <a:lstStyle/>
              <a:p>
                <a:r>
                  <a:rPr lang="de-DE" sz="1050" b="1">
                    <a:solidFill>
                      <a:schemeClr val="bg1"/>
                    </a:solidFill>
                  </a:rPr>
                  <a:t>5</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1000">
                <a:solidFill>
                  <a:srgbClr val="003D6A"/>
                </a:solidFill>
              </a:rPr>
              <a:t>The pressure generated by the central machine coolant supply is reduced by the pressure distributor, which is integrated in the adapter plates. The gripper can then be actuated and can actuate the base jaws correspondingly via the piston and wedge hook.</a:t>
            </a:r>
          </a:p>
          <a:p>
            <a:r>
              <a:rPr lang="de-DE" sz="1000">
                <a:solidFill>
                  <a:srgbClr val="003D6A"/>
                </a:solidFill>
              </a:rPr>
              <a:t>During the gripping operation the gripper continuously supplies coolant or compressed air via the lateral pressure control valve.</a:t>
            </a:r>
          </a:p>
          <a:p>
            <a:r>
              <a:rPr lang="de-DE" sz="1000">
                <a:solidFill>
                  <a:srgbClr val="003D6A"/>
                </a:solidFill>
              </a:rPr>
              <a:t/>
            </a:r>
          </a:p>
          <a:p>
            <a:r>
              <a:rPr lang="de-DE" sz="10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grpSp>
        <p:nvGrpSpPr>
          <p:cNvPr id="36" name="Gruppieren 35"/>
          <p:cNvGrpSpPr/>
          <p:nvPr/>
        </p:nvGrpSpPr>
        <p:grpSpPr>
          <a:xfrm>
            <a:off x="4320559" y="3733199"/>
            <a:ext cx="4427793" cy="278713"/>
            <a:chOff x="324535" y="1770531"/>
            <a:chExt cx="6210971" cy="371617"/>
          </a:xfrm>
        </p:grpSpPr>
        <p:sp>
          <p:nvSpPr>
            <p:cNvPr id="37" name="Textfeld 36"/>
            <p:cNvSpPr txBox="1"/>
            <p:nvPr/>
          </p:nvSpPr>
          <p:spPr>
            <a:xfrm>
              <a:off x="576735" y="1772816"/>
              <a:ext cx="5958771" cy="369332"/>
            </a:xfrm>
            <a:prstGeom prst="rect">
              <a:avLst/>
            </a:prstGeom>
            <a:noFill/>
          </p:spPr>
          <p:txBody>
            <a:bodyPr wrap="square" rtlCol="0">
              <a:spAutoFit/>
            </a:bodyPr>
            <a:lstStyle/>
            <a:p>
              <a:pPr>
                <a:spcAft>
                  <a:spcPts val="450"/>
                </a:spcAft>
                <a:buSzPct val="130000"/>
              </a:pPr>
              <a:r>
                <a:rPr lang="de-DE" sz="1200" b="1">
                  <a:solidFill>
                    <a:srgbClr val="003D6A"/>
                  </a:solidFill>
                </a:rPr>
                <a:t>Housing</a:t>
              </a:r>
            </a:p>
          </p:txBody>
        </p:sp>
        <p:grpSp>
          <p:nvGrpSpPr>
            <p:cNvPr id="38" name="Gruppieren 37"/>
            <p:cNvGrpSpPr/>
            <p:nvPr/>
          </p:nvGrpSpPr>
          <p:grpSpPr>
            <a:xfrm>
              <a:off x="324535" y="1770531"/>
              <a:ext cx="318475" cy="338555"/>
              <a:chOff x="317971" y="777998"/>
              <a:chExt cx="318475" cy="338555"/>
            </a:xfrm>
          </p:grpSpPr>
          <p:sp>
            <p:nvSpPr>
              <p:cNvPr id="3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40" name="Textfeld 39"/>
              <p:cNvSpPr txBox="1"/>
              <p:nvPr/>
            </p:nvSpPr>
            <p:spPr>
              <a:xfrm>
                <a:off x="317971" y="777998"/>
                <a:ext cx="318475" cy="338555"/>
              </a:xfrm>
              <a:prstGeom prst="rect">
                <a:avLst/>
              </a:prstGeom>
              <a:noFill/>
            </p:spPr>
            <p:txBody>
              <a:bodyPr wrap="square" rtlCol="0">
                <a:spAutoFit/>
              </a:bodyPr>
              <a:lstStyle/>
              <a:p>
                <a:r>
                  <a:rPr lang="de-DE" sz="1050" b="1">
                    <a:solidFill>
                      <a:schemeClr val="bg1"/>
                    </a:solidFill>
                  </a:rPr>
                  <a:t>6</a:t>
                </a:r>
              </a:p>
            </p:txBody>
          </p:sp>
        </p:grpSp>
      </p:grpSp>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Functional description</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Advantages – Your benefits</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Low-cost module </a:t>
            </a:r>
            <a:r>
              <a:rPr lang="de-DE" sz="1200">
                <a:solidFill>
                  <a:srgbClr val="003D6A"/>
                </a:solidFill>
              </a:rPr>
              <a:t>from a universal gripper PGN-plus/PZN-plus and a shank interface</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Fast, automated gripper changeover </a:t>
            </a:r>
            <a:r>
              <a:rPr lang="de-DE" sz="1200">
                <a:solidFill>
                  <a:srgbClr val="003D6A"/>
                </a:solidFill>
              </a:rPr>
              <a:t>from the gripper to the storage rack</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Fully automated workpiece changeover </a:t>
            </a:r>
            <a:r>
              <a:rPr lang="de-DE" sz="1200">
                <a:solidFill>
                  <a:srgbClr val="003D6A"/>
                </a:solidFill>
              </a:rPr>
              <a:t>without robot or gantry system</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Technical data</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1670635"/>
                <a:gridCol xmlns:rel="http://schemas.openxmlformats.org/package/2006/relationships" xmlns:f="http://www.f.com" w="1670635"/>
                <a:gridCol xmlns:rel="http://schemas.openxmlformats.org/package/2006/relationships" xmlns:f="http://www.f.com" w="1670635"/>
                <a:gridCol xmlns:rel="http://schemas.openxmlformats.org/package/2006/relationships" xmlns:f="http://www.f.com" w="1670635"/>
                <a:gridCol xmlns:rel="http://schemas.openxmlformats.org/package/2006/relationships" xmlns:f="http://www.f.com" w="1670635"/>
              </a:tblGrid>
              <a:tr xmlns:rel="http://schemas.openxmlformats.org/package/2006/relationships" xmlns:f="http://www.f.com" h="253080">
                <a:tc gridSpan="5">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Technical data overview</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Size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Weight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permissible speed</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Nominal operating pressure compressed air</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Nominal operating pressure coolant</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[1/min]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[bar]</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[bar]</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0.2</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6</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40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64</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0.23</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6</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40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80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0.31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6</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40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0.42</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6</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40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