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269" r:id="rId3"/>
    <p:sldId id="262" r:id="rId4"/>
    <p:sldId id="274" r:id="rId5"/>
    <p:sldId id="308" r:id="rId6"/>
    <p:sldId id="30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95" r:id="rId16"/>
    <p:sldId id="296" r:id="rId17"/>
    <p:sldId id="297" r:id="rId18"/>
    <p:sldId id="298" r:id="rId19"/>
    <p:sldId id="299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83" r:id="rId28"/>
    <p:sldId id="284" r:id="rId29"/>
    <p:sldId id="285" r:id="rId30"/>
    <p:sldId id="286" r:id="rId31"/>
    <p:sldId id="287" r:id="rId32"/>
    <p:sldId id="280" r:id="rId33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Actuators I Universal swivel unit I SRU-plus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SRU-plus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Product presentation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SRU-plus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Universal swivel unit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0" y="1916832"/>
          <a:ext cx="9108504" cy="423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4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0" y="1988840"/>
          <a:ext cx="9108504" cy="423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3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77065"/>
              </p:ext>
            </p:extLst>
          </p:nvPr>
        </p:nvGraphicFramePr>
        <p:xfrm>
          <a:off x="35496" y="1916832"/>
          <a:ext cx="9108504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76237"/>
                <a:gridCol w="1363715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25-W-180-90-M-4-M8-AS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2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6000"/>
              </p:ext>
            </p:extLst>
          </p:nvPr>
        </p:nvGraphicFramePr>
        <p:xfrm>
          <a:off x="35496" y="1916832"/>
          <a:ext cx="9108504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08312"/>
                <a:gridCol w="1331640"/>
                <a:gridCol w="1008112"/>
                <a:gridCol w="1152128"/>
                <a:gridCol w="1080120"/>
                <a:gridCol w="172819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9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08074"/>
              </p:ext>
            </p:extLst>
          </p:nvPr>
        </p:nvGraphicFramePr>
        <p:xfrm>
          <a:off x="35496" y="1916832"/>
          <a:ext cx="9108504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80120"/>
                <a:gridCol w="1728192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30-H-180-3-4-EX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4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74712"/>
              </p:ext>
            </p:extLst>
          </p:nvPr>
        </p:nvGraphicFramePr>
        <p:xfrm>
          <a:off x="-7457" y="1988840"/>
          <a:ext cx="9110883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8155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3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16422"/>
              </p:ext>
            </p:extLst>
          </p:nvPr>
        </p:nvGraphicFramePr>
        <p:xfrm>
          <a:off x="35496" y="1628800"/>
          <a:ext cx="9108504" cy="45713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30-H-90-3-4-M8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30-H-180-90-4-M8-AS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30-W-180-3-M-4-M8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7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32032"/>
              </p:ext>
            </p:extLst>
          </p:nvPr>
        </p:nvGraphicFramePr>
        <p:xfrm>
          <a:off x="5934" y="1916832"/>
          <a:ext cx="9108504" cy="423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04"/>
                <a:gridCol w="1403648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30-W-180-3-VM-4-M8-AS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7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10759"/>
              </p:ext>
            </p:extLst>
          </p:nvPr>
        </p:nvGraphicFramePr>
        <p:xfrm>
          <a:off x="35496" y="1916832"/>
          <a:ext cx="9108504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35-W-90-3-4-EX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2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88968"/>
              </p:ext>
            </p:extLst>
          </p:nvPr>
        </p:nvGraphicFramePr>
        <p:xfrm>
          <a:off x="35496" y="1772816"/>
          <a:ext cx="9108504" cy="44650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35-W-180-90-M-4-M8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Universal swivel unit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The rotary actuator with the largest, most comprehensive range on the market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Universal unit for pneumatic swivel and turning movements.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24977"/>
              </p:ext>
            </p:extLst>
          </p:nvPr>
        </p:nvGraphicFramePr>
        <p:xfrm>
          <a:off x="35496" y="1844824"/>
          <a:ext cx="9108504" cy="435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35-W-180-3-VM-4-M8-AS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1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56887"/>
              </p:ext>
            </p:extLst>
          </p:nvPr>
        </p:nvGraphicFramePr>
        <p:xfrm>
          <a:off x="30097" y="1844824"/>
          <a:ext cx="9113903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1175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58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32245"/>
              </p:ext>
            </p:extLst>
          </p:nvPr>
        </p:nvGraphicFramePr>
        <p:xfrm>
          <a:off x="35496" y="1628800"/>
          <a:ext cx="9108504" cy="45713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40-H-180-3-8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40-W-90-3-8-M8-AS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46986"/>
              </p:ext>
            </p:extLst>
          </p:nvPr>
        </p:nvGraphicFramePr>
        <p:xfrm>
          <a:off x="35496" y="1916832"/>
          <a:ext cx="9108504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40-W-180-3-M-8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7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95852"/>
              </p:ext>
            </p:extLst>
          </p:nvPr>
        </p:nvGraphicFramePr>
        <p:xfrm>
          <a:off x="35496" y="1988840"/>
          <a:ext cx="9108504" cy="3931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69529"/>
                <a:gridCol w="1270423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40-W-180-3-VM-8-M8-AS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31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41728"/>
              </p:ext>
            </p:extLst>
          </p:nvPr>
        </p:nvGraphicFramePr>
        <p:xfrm>
          <a:off x="42285" y="1916832"/>
          <a:ext cx="9101715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48987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50-H-90-3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19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74087"/>
              </p:ext>
            </p:extLst>
          </p:nvPr>
        </p:nvGraphicFramePr>
        <p:xfrm>
          <a:off x="35496" y="1916832"/>
          <a:ext cx="9108504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50-H-180-3-8-EX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58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233491"/>
              </p:ext>
            </p:extLst>
          </p:nvPr>
        </p:nvGraphicFramePr>
        <p:xfrm>
          <a:off x="35496" y="1916832"/>
          <a:ext cx="9108504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50-W-180-90-8-M8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35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91762"/>
              </p:ext>
            </p:extLst>
          </p:nvPr>
        </p:nvGraphicFramePr>
        <p:xfrm>
          <a:off x="16508" y="1844824"/>
          <a:ext cx="9107221" cy="435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4493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50-H-180-90-8-M8-AS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8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0" y="1916832"/>
          <a:ext cx="9036496" cy="4145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83768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50-W-180-3-VM-8-M8-AS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1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Principle of function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Housing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Pinion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Drive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Sleeve technology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Damping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5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Functional description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de-DE" sz="1600" smtClean="0">
                <a:solidFill>
                  <a:srgbClr val="003D6A"/>
                </a:solidFill>
              </a:rPr>
              <a:t>When subjected to pressure, the two pneumatic pistons move their end faces in a straight line in their respective bores thus turning the pinion by means of the serrations on their sides.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193"/>
              </p:ext>
            </p:extLst>
          </p:nvPr>
        </p:nvGraphicFramePr>
        <p:xfrm>
          <a:off x="25232" y="1916832"/>
          <a:ext cx="9118768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6040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60-W-180-3-8-M8-AS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60-W-90-3-8-M8-AS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60-W-180-90-8-M12-AS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99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45387"/>
              </p:ext>
            </p:extLst>
          </p:nvPr>
        </p:nvGraphicFramePr>
        <p:xfrm>
          <a:off x="35496" y="1916832"/>
          <a:ext cx="9108504" cy="42516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43808"/>
                <a:gridCol w="1296144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60-W-180-3-M-8-M8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60-W-180-90-M-8-M8-AS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60-W-180-3-VM-8-M8-AS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63-W-90-3-8-L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63-W-90-3-8-R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63-W-180-3-8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49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14:16:30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smtClean="0">
                <a:solidFill>
                  <a:schemeClr val="bg1"/>
                </a:solidFill>
              </a:rPr>
              <a:t>Jens Lehmann, German goalkeeper legend, SCHUNK brand ambassador since 2012 for safe, precise gripping and holding.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Advantages – Your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dirty="0">
                <a:solidFill>
                  <a:srgbClr val="003D6A"/>
                </a:solidFill>
                <a:effectLst/>
              </a:rPr>
              <a:t>Finely graded series with a steady increase in torque </a:t>
            </a:r>
            <a:r>
              <a:rPr lang="de-DE" sz="1500" dirty="0">
                <a:solidFill>
                  <a:srgbClr val="003D6A"/>
                </a:solidFill>
                <a:effectLst/>
              </a:rPr>
              <a:t>for multiple cases of application, the correct size as a standard product is available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dirty="0">
                <a:solidFill>
                  <a:srgbClr val="003D6A"/>
                </a:solidFill>
                <a:effectLst/>
              </a:rPr>
              <a:t>Swivel angle can be selected as either 90° or 180° </a:t>
            </a:r>
            <a:r>
              <a:rPr lang="de-DE" sz="1500" dirty="0">
                <a:solidFill>
                  <a:srgbClr val="003D6A"/>
                </a:solidFill>
                <a:effectLst/>
              </a:rPr>
              <a:t>complete flexibility in selecting the angle of rotation, application-specific angles possible on request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dirty="0">
                <a:solidFill>
                  <a:srgbClr val="003D6A"/>
                </a:solidFill>
                <a:effectLst/>
              </a:rPr>
              <a:t>End position adjustability </a:t>
            </a:r>
            <a:r>
              <a:rPr lang="de-DE" sz="1500" dirty="0">
                <a:solidFill>
                  <a:srgbClr val="003D6A"/>
                </a:solidFill>
                <a:effectLst/>
              </a:rPr>
              <a:t>+3°/-3° (small) or +3°/-90° (large) can be selected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dirty="0">
                <a:solidFill>
                  <a:srgbClr val="003D6A"/>
                </a:solidFill>
                <a:effectLst/>
              </a:rPr>
              <a:t>Middle position can be selected as pneumatic or locked </a:t>
            </a:r>
            <a:r>
              <a:rPr lang="de-DE" sz="1500" dirty="0">
                <a:solidFill>
                  <a:srgbClr val="003D6A"/>
                </a:solidFill>
                <a:effectLst/>
              </a:rPr>
              <a:t>The locked middle position can be unlocked when loaded. The two types of middle positions always allow further rotation in either direction.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 smtClean="0">
                <a:solidFill>
                  <a:srgbClr val="003D6A"/>
                </a:solidFill>
              </a:rPr>
              <a:t>Fluid feed-through can be used for gases, fluids, and vacuum</a:t>
            </a:r>
            <a:r>
              <a:rPr lang="de-DE" sz="1600" b="1" smtClean="0">
                <a:solidFill>
                  <a:srgbClr val="003D6A"/>
                </a:solidFill>
                <a:effectLst/>
              </a:rPr>
              <a:t> </a:t>
            </a:r>
            <a:r>
              <a:rPr lang="de-DE" sz="1500" smtClean="0">
                <a:solidFill>
                  <a:srgbClr val="003D6A"/>
                </a:solidFill>
              </a:rPr>
              <a:t>therefore no interfering hoses</a:t>
            </a:r>
            <a:endParaRPr lang="de-DE" sz="1600" dirty="0">
              <a:solidFill>
                <a:srgbClr val="003D6A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>
                <a:solidFill>
                  <a:srgbClr val="003D6A"/>
                </a:solidFill>
              </a:rPr>
              <a:t>Electrical rotary feed-through </a:t>
            </a:r>
            <a:r>
              <a:rPr lang="de-DE" sz="1500">
                <a:solidFill>
                  <a:srgbClr val="003D6A"/>
                </a:solidFill>
              </a:rPr>
              <a:t>for long-lasting, reliable feed-through of sensor, actuator or optionally bus signals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>
                <a:solidFill>
                  <a:srgbClr val="003D6A"/>
                </a:solidFill>
              </a:rPr>
              <a:t>Choice of electronic magnetic sensors or inductive proximity sensors </a:t>
            </a:r>
            <a:r>
              <a:rPr lang="de-DE" sz="1500">
                <a:solidFill>
                  <a:srgbClr val="003D6A"/>
                </a:solidFill>
              </a:rPr>
              <a:t>for absolute variability of position monitoring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>
                <a:solidFill>
                  <a:srgbClr val="003D6A"/>
                </a:solidFill>
              </a:rPr>
              <a:t>Exchangeable screw-in guide sleeves (bushing) </a:t>
            </a:r>
            <a:r>
              <a:rPr lang="de-DE" sz="1500">
                <a:solidFill>
                  <a:srgbClr val="003D6A"/>
                </a:solidFill>
              </a:rPr>
              <a:t>allow for easy maintenance and rapid exchange t after several million cycles.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500" b="1">
                <a:solidFill>
                  <a:srgbClr val="003D6A"/>
                </a:solidFill>
              </a:rPr>
              <a:t>Series extends </a:t>
            </a:r>
            <a:r>
              <a:rPr lang="de-DE" sz="1500">
                <a:solidFill>
                  <a:srgbClr val="003D6A"/>
                </a:solidFill>
              </a:rPr>
              <a:t>downwards with the SRU-mini series, for a wide range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60721"/>
              </p:ext>
            </p:extLst>
          </p:nvPr>
        </p:nvGraphicFramePr>
        <p:xfrm>
          <a:off x="0" y="1556792"/>
          <a:ext cx="8928992" cy="45890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6264"/>
                <a:gridCol w="1835696"/>
                <a:gridCol w="1008112"/>
                <a:gridCol w="1152128"/>
                <a:gridCol w="1008112"/>
                <a:gridCol w="1548680"/>
              </a:tblGrid>
              <a:tr h="29557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Technical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overview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damping)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20-S-180-3-VM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8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92537"/>
              </p:ext>
            </p:extLst>
          </p:nvPr>
        </p:nvGraphicFramePr>
        <p:xfrm>
          <a:off x="72275" y="1628800"/>
          <a:ext cx="9073008" cy="45564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65078"/>
                <a:gridCol w="1584176"/>
                <a:gridCol w="963314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SRU-plus 20-S-90-3-4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rgbClr val="003D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5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5041"/>
              </p:ext>
            </p:extLst>
          </p:nvPr>
        </p:nvGraphicFramePr>
        <p:xfrm>
          <a:off x="0" y="1628800"/>
          <a:ext cx="9108504" cy="454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20-S-90-3-4-M8-AS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20-W-180-90-4-M8-AS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Spring-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3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0" y="1916832"/>
          <a:ext cx="9036496" cy="3962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1760"/>
                <a:gridCol w="1656184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20-S-180-3-VM-4-M8-AS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20-S-180-90-M-4-M8-AS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Damper-elastomer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Calibri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2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0" y="1916832"/>
          <a:ext cx="9108504" cy="423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776"/>
                <a:gridCol w="1584176"/>
                <a:gridCol w="1008112"/>
                <a:gridCol w="1152128"/>
                <a:gridCol w="1008112"/>
                <a:gridCol w="1800200"/>
              </a:tblGrid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Designation (soft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damping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position damping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dirty="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25-H-90-3-EX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25-H-180-3-EX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25-W-180-90-EX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SRU-plus 25-H-180-90-EX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Hydr.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damper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0590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3464</Words>
  <Application>Microsoft Office PowerPoint</Application>
  <PresentationFormat>Bildschirmpräsentation (4:3)</PresentationFormat>
  <Paragraphs>2086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2018-09-25T08:10:17Z</dcterms:modified>
</cp:coreProperties>
</file>