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79" r:id="rId2"/>
    <p:sldId id="269" r:id="rId3"/>
    <p:sldId id="262" r:id="rId4"/>
    <p:sldId id="274" r:id="rId5"/>
    <p:sldId id="275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304" r:id="rId30"/>
    <p:sldId id="305" r:id="rId31"/>
    <p:sldId id="306" r:id="rId32"/>
    <p:sldId id="280" r:id="rId33"/>
  </p:sldIdLst>
  <p:sldSz cx="9144000" cy="6858000" type="screen4x3"/>
  <p:notesSz cx="6797675" cy="98726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17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842" userDrawn="1">
          <p15:clr>
            <a:srgbClr val="A4A3A4"/>
          </p15:clr>
        </p15:guide>
        <p15:guide id="4" orient="horz" pos="2131" userDrawn="1">
          <p15:clr>
            <a:srgbClr val="A4A3A4"/>
          </p15:clr>
        </p15:guide>
        <p15:guide id="5" pos="3606" userDrawn="1">
          <p15:clr>
            <a:srgbClr val="A4A3A4"/>
          </p15:clr>
        </p15:guide>
        <p15:guide id="6" orient="horz" pos="2296" userDrawn="1">
          <p15:clr>
            <a:srgbClr val="A4A3A4"/>
          </p15:clr>
        </p15:guide>
        <p15:guide id="7" pos="431" userDrawn="1">
          <p15:clr>
            <a:srgbClr val="A4A3A4"/>
          </p15:clr>
        </p15:guide>
        <p15:guide id="8" orient="horz" pos="749" userDrawn="1">
          <p15:clr>
            <a:srgbClr val="A4A3A4"/>
          </p15:clr>
        </p15:guide>
        <p15:guide id="9" orient="horz" pos="3596" userDrawn="1">
          <p15:clr>
            <a:srgbClr val="A4A3A4"/>
          </p15:clr>
        </p15:guide>
        <p15:guide id="10" orient="horz" pos="3793" userDrawn="1">
          <p15:clr>
            <a:srgbClr val="A4A3A4"/>
          </p15:clr>
        </p15:guide>
        <p15:guide id="11" pos="1655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94660"/>
  </p:normalViewPr>
  <p:slideViewPr>
    <p:cSldViewPr>
      <p:cViewPr varScale="1">
        <p:scale>
          <a:sx n="115" d="100"/>
          <a:sy n="115" d="100"/>
        </p:scale>
        <p:origin x="1722" y="90"/>
      </p:cViewPr>
      <p:guideLst>
        <p:guide orient="horz" pos="1317"/>
        <p:guide pos="3294"/>
        <p:guide orient="horz" pos="1842"/>
        <p:guide orient="horz" pos="2131"/>
        <p:guide pos="3606"/>
        <p:guide orient="horz" pos="2296"/>
        <p:guide pos="431"/>
        <p:guide orient="horz" pos="749"/>
        <p:guide orient="horz" pos="3596"/>
        <p:guide orient="horz" pos="3793"/>
        <p:guide pos="165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25.09.2018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25.09.2018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218C4-41A8-684B-AF4F-B9D499E35F6B}" type="slidenum">
              <a:rPr lang="de-DE" smtClean="0"/>
              <a:pPr/>
              <a:t>32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2177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304" y="6317852"/>
            <a:ext cx="9143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e-DE" sz="1400" dirty="0" smtClean="0">
                <a:solidFill>
                  <a:srgbClr val="FFFFFF"/>
                </a:solidFill>
                <a:latin typeface="Calibri"/>
                <a:cs typeface="Calibri"/>
              </a:rPr>
              <a:t>www.schunk.com</a:t>
            </a:r>
          </a:p>
        </p:txBody>
      </p:sp>
      <p:pic>
        <p:nvPicPr>
          <p:cNvPr id="6" name="Bild 5" descr="LOGOBALKEN_NEU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  <p:pic>
        <p:nvPicPr>
          <p:cNvPr id="7" name="Bild 6" descr="TOOLS_RS_NEU.png"/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734" y="4457701"/>
            <a:ext cx="1913922" cy="191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9937"/>
            <a:ext cx="9144000" cy="6858000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6220359"/>
            <a:ext cx="9143696" cy="637641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9" name="Bild 4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046520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600438" y="6442893"/>
            <a:ext cx="5699754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Schwenkeinheiten I Universalschwenkeinheit I SRU-plus</a:t>
            </a:r>
            <a:endParaRPr lang="de-DE" sz="1200" kern="120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Textfeld 13"/>
          <p:cNvSpPr txBox="1"/>
          <p:nvPr userDrawn="1"/>
        </p:nvSpPr>
        <p:spPr>
          <a:xfrm>
            <a:off x="5229226" y="1193162"/>
            <a:ext cx="3914774" cy="611021"/>
          </a:xfrm>
          <a:prstGeom prst="rect">
            <a:avLst/>
          </a:prstGeom>
          <a:solidFill>
            <a:srgbClr val="009EE0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SRU-plus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"/>
            <a:ext cx="9144000" cy="685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041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25.09.2018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7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Meister_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0" y="978"/>
            <a:ext cx="9144000" cy="5643467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-304" y="5644445"/>
            <a:ext cx="9143695" cy="121355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474734" y="4926900"/>
            <a:ext cx="4181931" cy="60112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spcBef>
                <a:spcPct val="0"/>
              </a:spcBef>
              <a:spcAft>
                <a:spcPts val="1200"/>
              </a:spcAft>
              <a:defRPr/>
            </a:pPr>
            <a:endParaRPr lang="de-DE" sz="1500" dirty="0" smtClean="0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474734" y="3926421"/>
            <a:ext cx="9144000" cy="115287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lnSpc>
                <a:spcPts val="32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3000">
                <a:solidFill>
                  <a:srgbClr val="FFFFFF"/>
                </a:solidFill>
              </a:rPr>
              <a:t>Produktpräsentation</a:t>
            </a:r>
            <a:endParaRPr lang="de-DE" sz="3000" dirty="0" smtClean="0">
              <a:solidFill>
                <a:srgbClr val="FFFFFF"/>
              </a:solidFill>
            </a:endParaRPr>
          </a:p>
          <a:p>
            <a:pPr marL="84138" lvl="0">
              <a:lnSpc>
                <a:spcPts val="32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3000" dirty="0" smtClean="0">
                <a:solidFill>
                  <a:srgbClr val="FFFFFF"/>
                </a:solidFill>
              </a:rPr>
              <a:t>SRU-plus</a:t>
            </a:r>
          </a:p>
        </p:txBody>
      </p:sp>
      <p:pic>
        <p:nvPicPr>
          <p:cNvPr id="11" name="Bild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10" y="5483469"/>
            <a:ext cx="9144000" cy="1320800"/>
          </a:xfrm>
          <a:prstGeom prst="rect">
            <a:avLst/>
          </a:prstGeom>
        </p:spPr>
      </p:pic>
      <p:sp>
        <p:nvSpPr>
          <p:cNvPr id="13" name="Titel 1"/>
          <p:cNvSpPr txBox="1">
            <a:spLocks/>
          </p:cNvSpPr>
          <p:nvPr/>
        </p:nvSpPr>
        <p:spPr>
          <a:xfrm>
            <a:off x="474734" y="5079300"/>
            <a:ext cx="4181931" cy="60112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1500" smtClean="0">
                <a:solidFill>
                  <a:srgbClr val="FFFFFF"/>
                </a:solidFill>
              </a:rPr>
              <a:t>Universalschwenkeinheit </a:t>
            </a:r>
            <a:endParaRPr lang="de-DE" sz="15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dirty="0" smtClean="0">
                <a:solidFill>
                  <a:schemeClr val="bg1"/>
                </a:solidFill>
              </a:rPr>
              <a:t>Technische Daten</a:t>
            </a:r>
            <a:endParaRPr lang="de-DE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337011"/>
              </p:ext>
            </p:extLst>
          </p:nvPr>
        </p:nvGraphicFramePr>
        <p:xfrm>
          <a:off x="0" y="1916832"/>
          <a:ext cx="9108504" cy="40233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555776"/>
                <a:gridCol w="1584176"/>
                <a:gridCol w="1008112"/>
                <a:gridCol w="1152128"/>
                <a:gridCol w="1008112"/>
                <a:gridCol w="1800200"/>
              </a:tblGrid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Bezeichnung (Weiche Dämpfung)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Endlagendämpfung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Drehwinkel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Drehmoment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Eigenmasse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Wiederholgenauigkeit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[Nm]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25-W-180-3-M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25-W-180-3-VM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25-W-180-90-M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2.25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25-W-180-3-4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25-W-180-3-4-EX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25-H-180-3-4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25-H-180-3-4-EX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25-W-180-3-4-M8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25-W-180-3-4-M8-AS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25-H-180-3-4-M8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25-H-180-3-4-M8-AS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9449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dirty="0" smtClean="0">
                <a:solidFill>
                  <a:schemeClr val="bg1"/>
                </a:solidFill>
              </a:rPr>
              <a:t>Technische Daten</a:t>
            </a:r>
            <a:endParaRPr lang="de-DE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209951"/>
              </p:ext>
            </p:extLst>
          </p:nvPr>
        </p:nvGraphicFramePr>
        <p:xfrm>
          <a:off x="0" y="1988840"/>
          <a:ext cx="9108504" cy="40233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555776"/>
                <a:gridCol w="1584176"/>
                <a:gridCol w="1008112"/>
                <a:gridCol w="1152128"/>
                <a:gridCol w="1008112"/>
                <a:gridCol w="1800200"/>
              </a:tblGrid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Bezeichnung (Weiche Dämpfung)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Endlagendämpfung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Drehwinkel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Drehmoment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Eigenmasse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Wiederholgenauigkeit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[Nm]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25-W-90-3-4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25-W-90-3-4-EX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25-H-90-3-4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25-H-90-3-4-EX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25-W-90-3-4-M8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25-W-90-3-4-M8-AS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25-H-90-3-4-M8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25-H-90-3-4-M8-AS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25-W-180-90-4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1.85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25-W-180-90-4-EX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1.85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25-H-180-90-4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1.85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8519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8044093"/>
              </p:ext>
            </p:extLst>
          </p:nvPr>
        </p:nvGraphicFramePr>
        <p:xfrm>
          <a:off x="0" y="1988840"/>
          <a:ext cx="9108504" cy="39319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555776"/>
                <a:gridCol w="1584176"/>
                <a:gridCol w="1008112"/>
                <a:gridCol w="1152128"/>
                <a:gridCol w="1008112"/>
                <a:gridCol w="1800200"/>
              </a:tblGrid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Bezeichnung (Weiche Dämpfung)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Endlagendämpfung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Drehwinkel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Drehmoment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Eigenmasse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Wiederholgenauigkeit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[Nm]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25-H-180-90-4-EX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1.85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25-W-180-90-4-M8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25-W-180-90-4-M8-AS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25-H-180-90-4-M8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25-H-180-90-4-M8-AS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25-W-180-3-M-4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25-W-180-3-M-4-M8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25-W-180-3-M-4-M8-AS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25-W-180-90-M-4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25-W-180-90-M-4-M8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3.1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dirty="0" smtClean="0">
                <a:solidFill>
                  <a:schemeClr val="bg1"/>
                </a:solidFill>
              </a:rPr>
              <a:t>Technische Daten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709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3482990"/>
              </p:ext>
            </p:extLst>
          </p:nvPr>
        </p:nvGraphicFramePr>
        <p:xfrm>
          <a:off x="35496" y="1772816"/>
          <a:ext cx="9108504" cy="44500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555776"/>
                <a:gridCol w="1584176"/>
                <a:gridCol w="1008112"/>
                <a:gridCol w="1152128"/>
                <a:gridCol w="1008112"/>
                <a:gridCol w="1800200"/>
              </a:tblGrid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Bezeichnung (Weiche Dämpfung)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Endlagendämpfung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Drehwinkel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Drehmoment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Eigenmasse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Wiederholgenauigkeit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[Nm]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25-W-180-90-M-4-M8-AS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. Dämpfer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3.1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25-W-180-3-VM-4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25-W-180-3-VM-4-M8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25-W-180-3-VM-4-M8-AS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30-W-90-3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30-W-90-3-EX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30-H-90-3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30-H-90-3-EX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30-W-180-3-EX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30-H-180-3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dirty="0" smtClean="0">
                <a:solidFill>
                  <a:schemeClr val="bg1"/>
                </a:solidFill>
              </a:rPr>
              <a:t>Technische Daten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579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7973349"/>
              </p:ext>
            </p:extLst>
          </p:nvPr>
        </p:nvGraphicFramePr>
        <p:xfrm>
          <a:off x="35496" y="1916832"/>
          <a:ext cx="9108504" cy="403828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555776"/>
                <a:gridCol w="1584176"/>
                <a:gridCol w="1008112"/>
                <a:gridCol w="1152128"/>
                <a:gridCol w="1008112"/>
                <a:gridCol w="1800200"/>
              </a:tblGrid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Bezeichnung (Weiche Dämpfung)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Endlagendämpfung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Drehwinkel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Drehmoment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Eigenmasse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Wiederholgenauigkeit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[Nm]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SRU-plus 30-H-180-3-EX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9.5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2.4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30-W-180-90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30-W-180-90-EX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30-H-180-90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30-H-180-90-EX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30-W-180-3-M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30-W-180-3-VM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30-W-180-90-M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30-W-180-3-4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30-W-180-3-4-EX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30-H-180-3-4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dirty="0" smtClean="0">
                <a:solidFill>
                  <a:schemeClr val="bg1"/>
                </a:solidFill>
              </a:rPr>
              <a:t>Technische Daten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093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633761"/>
              </p:ext>
            </p:extLst>
          </p:nvPr>
        </p:nvGraphicFramePr>
        <p:xfrm>
          <a:off x="0" y="1916832"/>
          <a:ext cx="9110883" cy="403828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558155"/>
                <a:gridCol w="1584176"/>
                <a:gridCol w="1008112"/>
                <a:gridCol w="1152128"/>
                <a:gridCol w="1008112"/>
                <a:gridCol w="1800200"/>
              </a:tblGrid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Bezeichnung (Weiche Dämpfung)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Endlagendämpfung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Drehwinkel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Drehmoment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Eigenmasse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Wiederholgenauigkeit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[Nm]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SRU-plus 30-H-180-3-4-EX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2.7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30-W-180-3-4-M8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30-W-180-3-4-M8-AS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30-H-180-3-4-M8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30-H-180-3-4-M8-AS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30-W-90-3-4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30-W-90-3-4-EX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30-H-90-3-4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30-H-90-3-4-EX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30-W-90-3-4-M8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30-W-90-3-4-M8-AS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dirty="0" smtClean="0">
                <a:solidFill>
                  <a:schemeClr val="bg1"/>
                </a:solidFill>
              </a:rPr>
              <a:t>Technische Daten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656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7294584"/>
              </p:ext>
            </p:extLst>
          </p:nvPr>
        </p:nvGraphicFramePr>
        <p:xfrm>
          <a:off x="12723" y="1844824"/>
          <a:ext cx="9108504" cy="435800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555776"/>
                <a:gridCol w="1584176"/>
                <a:gridCol w="1008112"/>
                <a:gridCol w="1152128"/>
                <a:gridCol w="1008112"/>
                <a:gridCol w="1800200"/>
              </a:tblGrid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Bezeichnung (Weiche Dämpfung)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Endlagendämpfung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Drehwinkel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Drehmoment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Eigenmasse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Wiederholgenauigkeit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[Nm]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SRU-plus 30-H-90-3-4-M8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3.4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30-H-90-3-4-M8-AS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30-W-180-90-4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30-W-180-90-4-EX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30-H-180-90-4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30-H-180-90-4-EX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30-W-180-90-4-M8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30-W-180-90-4-M8-AS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30-H-180-90-4-M8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30-H-180-90-4-M8-AS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30-W-180-3-M-4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SRU-plus 30-W-180-3-M-4-M8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dirty="0" smtClean="0">
                <a:solidFill>
                  <a:schemeClr val="bg1"/>
                </a:solidFill>
              </a:rPr>
              <a:t>Technische Daten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825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824048"/>
              </p:ext>
            </p:extLst>
          </p:nvPr>
        </p:nvGraphicFramePr>
        <p:xfrm>
          <a:off x="21998" y="1844824"/>
          <a:ext cx="9108504" cy="43586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555776"/>
                <a:gridCol w="1584176"/>
                <a:gridCol w="1008112"/>
                <a:gridCol w="1152128"/>
                <a:gridCol w="1008112"/>
                <a:gridCol w="1800200"/>
              </a:tblGrid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Bezeichnung (Weiche Dämpfung)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Endlagendämpfung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Drehwinkel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Drehmoment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Eigenmasse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Wiederholgenauigkeit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Nm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30-W-180-3-M-4-M8-AS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30-W-180-90-M-4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30-W-180-90-M-4-M8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30-W-180-90-M-4-M8-AS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30-W-180-3-VM-4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30-W-180-3-VM-4-M8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30-W-180-3-VM-4-M8-AS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35-W-90-3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2.65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35-W-90-3-EX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2.65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2.65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dirty="0" smtClean="0">
                <a:solidFill>
                  <a:schemeClr val="bg1"/>
                </a:solidFill>
              </a:rPr>
              <a:t>Technische Daten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373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5025151"/>
              </p:ext>
            </p:extLst>
          </p:nvPr>
        </p:nvGraphicFramePr>
        <p:xfrm>
          <a:off x="35496" y="1844824"/>
          <a:ext cx="9108504" cy="434308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555776"/>
                <a:gridCol w="1584176"/>
                <a:gridCol w="1008112"/>
                <a:gridCol w="1152128"/>
                <a:gridCol w="1008112"/>
                <a:gridCol w="1800200"/>
              </a:tblGrid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Bezeichnung (Weiche Dämpfung)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Endlagendämpfung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Drehwinkel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Drehmoment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Eigenmasse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Wiederholgenauigkeit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Nm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35-W-180-3-EX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Dämpfer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2.65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35-W-180-90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2.75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35-W-180-90-EX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2.75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35-W-180-3-M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3.65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35-W-180-3-VM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4.15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35-W-180-90-M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3.75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35-W-180-3-4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2.95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35-W-180-3-4-EX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2.95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35-W-180-3-4-M8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35-W-180-3-4-M8-AS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35-W-90-3-4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2.95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SRU-plus 35-W-90-3-4-EX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13.4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2.95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dirty="0" smtClean="0">
                <a:solidFill>
                  <a:schemeClr val="bg1"/>
                </a:solidFill>
              </a:rPr>
              <a:t>Technische Daten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6367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156261"/>
              </p:ext>
            </p:extLst>
          </p:nvPr>
        </p:nvGraphicFramePr>
        <p:xfrm>
          <a:off x="35496" y="1916832"/>
          <a:ext cx="9108504" cy="425164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555776"/>
                <a:gridCol w="1584176"/>
                <a:gridCol w="1008112"/>
                <a:gridCol w="1152128"/>
                <a:gridCol w="1008112"/>
                <a:gridCol w="1800200"/>
              </a:tblGrid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Bezeichnung (Weiche Dämpfung)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Endlagendämpfung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Drehwinkel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Drehmoment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Eigenmasse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Wiederholgenauigkeit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Nm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35-W-90-3-4-M8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35-W-90-3-4-M8-AS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35-W-180-90-4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35-W-180-90-4-EX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35-W-180-90-4-M8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35-W-180-90-4-M8-AS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35-W-180-3-M-4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3.95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35-W-180-3-M-4-M8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35-W-180-3-M-4-M8-AS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35-W-180-90-M-4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SRU-plus 35-W-180-90-M-4-M8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13.4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4.8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dirty="0" smtClean="0">
                <a:solidFill>
                  <a:schemeClr val="bg1"/>
                </a:solidFill>
              </a:rPr>
              <a:t>Technische Daten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601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Universalschwenkeinheit </a:t>
            </a:r>
            <a:endParaRPr lang="de-DE" sz="4000" b="1" dirty="0">
              <a:solidFill>
                <a:schemeClr val="bg1"/>
              </a:solidFill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5148064" y="3297758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b="1">
              <a:solidFill>
                <a:srgbClr val="003D6A"/>
              </a:solidFill>
            </a:endParaRPr>
          </a:p>
          <a:p>
            <a:endParaRPr lang="de-DE" b="1" smtClean="0">
              <a:solidFill>
                <a:srgbClr val="00446B"/>
              </a:solidFill>
            </a:endParaRPr>
          </a:p>
          <a:p>
            <a:r>
              <a:rPr lang="de-DE" b="1">
                <a:solidFill>
                  <a:srgbClr val="00446B"/>
                </a:solidFill>
              </a:rPr>
              <a:t>Die Schwenkeinheit mit der größten Variantenvielfalt am Markt</a:t>
            </a:r>
            <a:endParaRPr lang="de-DE" b="1" dirty="0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5148064" y="2013724"/>
            <a:ext cx="3888432" cy="128403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600" b="1" dirty="0" smtClean="0">
                <a:solidFill>
                  <a:srgbClr val="003D6A"/>
                </a:solidFill>
              </a:rPr>
              <a:t>Universell einsetzbare Einheit für pneumatische Schwenk- und Wendebewegungen.</a:t>
            </a:r>
            <a:endParaRPr lang="de-DE" sz="1600" b="1" dirty="0">
              <a:solidFill>
                <a:srgbClr val="003D6A"/>
              </a:solidFill>
            </a:endParaRP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60848"/>
            <a:ext cx="432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312518"/>
              </p:ext>
            </p:extLst>
          </p:nvPr>
        </p:nvGraphicFramePr>
        <p:xfrm>
          <a:off x="35496" y="1916832"/>
          <a:ext cx="9108504" cy="41452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555776"/>
                <a:gridCol w="1584176"/>
                <a:gridCol w="1008112"/>
                <a:gridCol w="1152128"/>
                <a:gridCol w="1008112"/>
                <a:gridCol w="1800200"/>
              </a:tblGrid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Bezeichnung (Weiche Dämpfung)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Endlagendämpfung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Drehwinkel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Drehmoment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Eigenmasse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Wiederholgenauigkeit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Nm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35-W-180-90-M-4-M8-AS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35-W-180-3-VM-4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35-W-180-3-VM-4-M8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35-W-180-3-VM-4-M8-AS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40-W-90-3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40-W-90-3-EX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40-H-90-3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40-H-90-3-EX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40-W-180-3-EX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dirty="0" smtClean="0">
                <a:solidFill>
                  <a:schemeClr val="bg1"/>
                </a:solidFill>
              </a:rPr>
              <a:t>Technische Daten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7018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463937"/>
              </p:ext>
            </p:extLst>
          </p:nvPr>
        </p:nvGraphicFramePr>
        <p:xfrm>
          <a:off x="0" y="1916832"/>
          <a:ext cx="9113903" cy="403828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561175"/>
                <a:gridCol w="1584176"/>
                <a:gridCol w="1008112"/>
                <a:gridCol w="1152128"/>
                <a:gridCol w="1008112"/>
                <a:gridCol w="1800200"/>
              </a:tblGrid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Bezeichnung (Weiche Dämpfung)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Endlagendämpfung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Drehwinkel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Drehmoment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Eigenmasse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Wiederholgenauigkeit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Nm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SRU-plus 40-H-180-3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40-H-180-3-EX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40-W-180-90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40-W-180-90-EX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40-H-180-90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40-H-180-90-EX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40-W-180-3-M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40-W-180-3-VM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40-W-180-90-M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40-W-180-3-8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40-W-180-3-8-EX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dirty="0" smtClean="0">
                <a:solidFill>
                  <a:schemeClr val="bg1"/>
                </a:solidFill>
              </a:rPr>
              <a:t>Technische Daten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3860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390935"/>
              </p:ext>
            </p:extLst>
          </p:nvPr>
        </p:nvGraphicFramePr>
        <p:xfrm>
          <a:off x="0" y="1916832"/>
          <a:ext cx="9108504" cy="403828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555776"/>
                <a:gridCol w="1584176"/>
                <a:gridCol w="1008112"/>
                <a:gridCol w="1152128"/>
                <a:gridCol w="1008112"/>
                <a:gridCol w="1800200"/>
              </a:tblGrid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Bezeichnung (Weiche Dämpfung)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Endlagendämpfung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Drehwinkel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Drehmoment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Eigenmasse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Wiederholgenauigkeit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Nm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SRU-plus 40-H-180-3-8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19.2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4.9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40-H-180-3-8-EX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40-W-180-3-8-M8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40-W-180-3-8-M8-AS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40-H-180-3-8-M8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40-H-180-3-8-M8-AS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40-W-90-3-8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40-W-90-3-8-EX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40-H-90-3-8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40-H-90-3-8-EX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40-W-90-3-8-M8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dirty="0" smtClean="0">
                <a:solidFill>
                  <a:schemeClr val="bg1"/>
                </a:solidFill>
              </a:rPr>
              <a:t>Technische Daten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5248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1890696"/>
              </p:ext>
            </p:extLst>
          </p:nvPr>
        </p:nvGraphicFramePr>
        <p:xfrm>
          <a:off x="0" y="1916832"/>
          <a:ext cx="9108504" cy="403828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555776"/>
                <a:gridCol w="1584176"/>
                <a:gridCol w="1008112"/>
                <a:gridCol w="1152128"/>
                <a:gridCol w="1008112"/>
                <a:gridCol w="1800200"/>
              </a:tblGrid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Bezeichnung (Weiche Dämpfung)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Endlagendämpfung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Drehwinkel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Drehmoment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Eigenmasse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Wiederholgenauigkeit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Nm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SRU-plus 40-W-90-3-8-M8-AS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19.2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6.45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40-H-90-3-8-M8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40-H-90-3-8-M8-AS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40-W-180-90-8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40-W-180-90-8-EX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40-H-180-90-8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40-H-180-90-8-EX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40-W-180-90-8-M8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6.55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40-W-180-90-8-M8-AS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6.55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40-H-180-90-8-M8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6.55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40-H-180-90-8-M8-AS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6.55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dirty="0" smtClean="0">
                <a:solidFill>
                  <a:schemeClr val="bg1"/>
                </a:solidFill>
              </a:rPr>
              <a:t>Technische Daten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8409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607224"/>
              </p:ext>
            </p:extLst>
          </p:nvPr>
        </p:nvGraphicFramePr>
        <p:xfrm>
          <a:off x="-33785" y="1916832"/>
          <a:ext cx="9252520" cy="403828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699792"/>
                <a:gridCol w="1584176"/>
                <a:gridCol w="1008112"/>
                <a:gridCol w="1152128"/>
                <a:gridCol w="1008112"/>
                <a:gridCol w="1800200"/>
              </a:tblGrid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Bezeichnung (Weiche Dämpfung)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Endlagendämpfung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Drehwinkel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Drehmoment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Eigenmasse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Wiederholgenauigkeit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Nm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SRU-plus 40-W-180-3-M-8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19.2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40-W-180-3-M-8-M8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7.75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40-W-180-3-M-8-M8-AS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7.75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40-W-180-90-M-8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40-W-180-90-M-8-M8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7.95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40-W-180-90-M-8-M8-AS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7.95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40-W-180-3-VM-8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40-W-180-3-VM-8-M8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8.75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40-W-180-3-VM-8-M8-AS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8.75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50-W-90-3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50-W-90-3-EX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dirty="0" smtClean="0">
                <a:solidFill>
                  <a:schemeClr val="bg1"/>
                </a:solidFill>
              </a:rPr>
              <a:t>Technische Daten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0977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9782493"/>
              </p:ext>
            </p:extLst>
          </p:nvPr>
        </p:nvGraphicFramePr>
        <p:xfrm>
          <a:off x="10745" y="1916832"/>
          <a:ext cx="9101715" cy="403828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548987"/>
                <a:gridCol w="1584176"/>
                <a:gridCol w="1008112"/>
                <a:gridCol w="1152128"/>
                <a:gridCol w="1008112"/>
                <a:gridCol w="1800200"/>
              </a:tblGrid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Bezeichnung (Weiche Dämpfung)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Endlagendämpfung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Drehwinkel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Drehmoment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Eigenmasse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Wiederholgenauigkeit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Nm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SRU-plus 50-H-90-3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9.4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50-H-90-3-EX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50-W-180-3-EX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50-H-180-3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50-H-180-3-EX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50-W-180-90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50-W-180-90-EX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50-H-180-90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50-H-180-90-EX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50-W-180-3-M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dirty="0" smtClean="0">
                <a:solidFill>
                  <a:schemeClr val="bg1"/>
                </a:solidFill>
              </a:rPr>
              <a:t>Technische Daten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3692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426740"/>
              </p:ext>
            </p:extLst>
          </p:nvPr>
        </p:nvGraphicFramePr>
        <p:xfrm>
          <a:off x="0" y="1916832"/>
          <a:ext cx="9108504" cy="403828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555776"/>
                <a:gridCol w="1584176"/>
                <a:gridCol w="1008112"/>
                <a:gridCol w="1152128"/>
                <a:gridCol w="1008112"/>
                <a:gridCol w="1800200"/>
              </a:tblGrid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Bezeichnung (Weiche Dämpfung)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Endlagendämpfung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Drehwinkel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Drehmoment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Eigenmasse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Wiederholgenauigkeit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Nm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SRU-plus 50-W-180-3-VM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12.8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50-W-180-90-M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50-W-180-3-8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50-W-180-3-8-EX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50-W-180-3-8-M8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11.55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50-W-180-3-8-M8-AS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11.55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50-H-180-3-8-M8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11.55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50-H-180-3-8-M8-AS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11.55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50-W-90-3-8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50-W-90-3-8-EX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50-H-180-3-8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dirty="0" smtClean="0">
                <a:solidFill>
                  <a:schemeClr val="bg1"/>
                </a:solidFill>
              </a:rPr>
              <a:t>Technische Daten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3886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8391567"/>
              </p:ext>
            </p:extLst>
          </p:nvPr>
        </p:nvGraphicFramePr>
        <p:xfrm>
          <a:off x="-9943" y="1916832"/>
          <a:ext cx="9108504" cy="403828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555776"/>
                <a:gridCol w="1584176"/>
                <a:gridCol w="1008112"/>
                <a:gridCol w="1152128"/>
                <a:gridCol w="1008112"/>
                <a:gridCol w="1800200"/>
              </a:tblGrid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Bezeichnung (Weiche Dämpfung)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Endlagendämpfung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Drehwinkel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Drehmoment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Eigenmasse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Wiederholgenauigkeit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Nm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SRU-plus 50-H-180-3-8-EX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50.3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9.6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50-W-90-3-8-M8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11.55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50-H-90-3-8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50-W-90-3-8-M8-AS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11.55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50-H-90-3-8-EX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50-H-90-3-8-M8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11.55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50-H-90-3-8-M8-AS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11.55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50-W-180-90-8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50-W-180-90-8-EX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50-H-180-90-8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50-H-180-90-8-EX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dirty="0" smtClean="0">
                <a:solidFill>
                  <a:schemeClr val="bg1"/>
                </a:solidFill>
              </a:rPr>
              <a:t>Technische Daten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8426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173787"/>
              </p:ext>
            </p:extLst>
          </p:nvPr>
        </p:nvGraphicFramePr>
        <p:xfrm>
          <a:off x="0" y="1772816"/>
          <a:ext cx="9107221" cy="446500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554493"/>
                <a:gridCol w="1584176"/>
                <a:gridCol w="1008112"/>
                <a:gridCol w="1152128"/>
                <a:gridCol w="1008112"/>
                <a:gridCol w="1800200"/>
              </a:tblGrid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Bezeichnung (Weiche Dämpfung)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Endlagendämpfung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Drehwinkel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Drehmoment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Eigenmasse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Wiederholgenauigkeit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Nm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SRU-plus 50-W-180-90-8-M8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50.3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11.95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50-W-180-90-8-M8-AS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11.95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50-H-180-90-8-M8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11.95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50-H-180-90-8-M8-AS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11.95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50-W-180-3-M-8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50-W-180-3-M-8-M8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14.35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50-W-180-3-M-8-M8-AS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14.35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50-W-180-90-M-8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50-W-180-90-M-8-M8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14.75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50-W-180-90-M-8-M8-AS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14.75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50-W-180-3-VM-8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dirty="0" smtClean="0">
                <a:solidFill>
                  <a:schemeClr val="bg1"/>
                </a:solidFill>
              </a:rPr>
              <a:t>Technische Daten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2781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921435"/>
              </p:ext>
            </p:extLst>
          </p:nvPr>
        </p:nvGraphicFramePr>
        <p:xfrm>
          <a:off x="107504" y="1700808"/>
          <a:ext cx="9036496" cy="446500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483768"/>
                <a:gridCol w="1584176"/>
                <a:gridCol w="1008112"/>
                <a:gridCol w="1152128"/>
                <a:gridCol w="1008112"/>
                <a:gridCol w="1800200"/>
              </a:tblGrid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Bezeichnung (Weiche Dämpfung)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Endlagendämpfung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Drehwinkel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Drehmoment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Eigenmasse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Wiederholgenauigkeit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Nm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SRU-plus 50-W-180-3-VM-8-M8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50.3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14.95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50-W-180-3-VM-8-M8-AS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14.95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60-W-90-3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60-W-180-90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60-W-180-3-M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16.8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60-W-180-3-VM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17.8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60-W-180-90-M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17.5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60-W-180-3-8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60-W-180-3-8-M8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14.95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60-W-180-3-8-M12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14.95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dirty="0" smtClean="0">
                <a:solidFill>
                  <a:schemeClr val="bg1"/>
                </a:solidFill>
              </a:rPr>
              <a:t>Technische Daten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061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2627313" y="473083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Funktionsprinzip</a:t>
            </a:r>
            <a:endParaRPr lang="de-DE" sz="4000" b="1" dirty="0">
              <a:solidFill>
                <a:schemeClr val="bg1"/>
              </a:solidFill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5220073" y="4253523"/>
            <a:ext cx="3923928" cy="338554"/>
            <a:chOff x="363001" y="1167083"/>
            <a:chExt cx="4015045" cy="338554"/>
          </a:xfrm>
        </p:grpSpPr>
        <p:sp>
          <p:nvSpPr>
            <p:cNvPr id="6" name="Textfeld 5"/>
            <p:cNvSpPr txBox="1"/>
            <p:nvPr/>
          </p:nvSpPr>
          <p:spPr>
            <a:xfrm>
              <a:off x="576736" y="1167083"/>
              <a:ext cx="38013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  <a:buSzPct val="130000"/>
              </a:pPr>
              <a:r>
                <a:rPr lang="de-DE" sz="1600" b="1" dirty="0" smtClean="0">
                  <a:solidFill>
                    <a:srgbClr val="003D6A"/>
                  </a:solidFill>
                </a:rPr>
                <a:t>Gehäuse</a:t>
              </a:r>
              <a:endParaRPr lang="de-DE" sz="1600" b="1" dirty="0">
                <a:solidFill>
                  <a:srgbClr val="003D6A"/>
                </a:solidFill>
              </a:endParaRP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63001" y="1182472"/>
              <a:ext cx="318475" cy="307777"/>
              <a:chOff x="356215" y="791337"/>
              <a:chExt cx="318475" cy="307777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56215" y="791337"/>
                <a:ext cx="3184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b="1" dirty="0" smtClean="0">
                    <a:solidFill>
                      <a:schemeClr val="bg1"/>
                    </a:solidFill>
                  </a:rPr>
                  <a:t>3</a:t>
                </a:r>
                <a:endParaRPr lang="de-DE" sz="1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5220072" y="3954037"/>
            <a:ext cx="3816425" cy="338554"/>
            <a:chOff x="363001" y="867597"/>
            <a:chExt cx="4015045" cy="338554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38013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  <a:buSzPct val="130000"/>
              </a:pPr>
              <a:r>
                <a:rPr lang="de-DE" sz="1600" b="1" dirty="0" smtClean="0">
                  <a:solidFill>
                    <a:srgbClr val="003D6A"/>
                  </a:solidFill>
                </a:rPr>
                <a:t>Ritzel</a:t>
              </a:r>
              <a:endParaRPr lang="de-DE" sz="1600" b="1" dirty="0">
                <a:solidFill>
                  <a:srgbClr val="003D6A"/>
                </a:solidFill>
              </a:endParaRP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63001" y="882986"/>
              <a:ext cx="318475" cy="307777"/>
              <a:chOff x="356215" y="791337"/>
              <a:chExt cx="318475" cy="307777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56215" y="791337"/>
                <a:ext cx="3184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b="1" dirty="0" smtClean="0">
                    <a:solidFill>
                      <a:schemeClr val="bg1"/>
                    </a:solidFill>
                  </a:rPr>
                  <a:t>2</a:t>
                </a:r>
                <a:endParaRPr lang="de-DE" sz="1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5220073" y="3645024"/>
            <a:ext cx="3816424" cy="338554"/>
            <a:chOff x="363001" y="558584"/>
            <a:chExt cx="4015045" cy="338554"/>
          </a:xfrm>
        </p:grpSpPr>
        <p:sp>
          <p:nvSpPr>
            <p:cNvPr id="17" name="Textfeld 16"/>
            <p:cNvSpPr txBox="1"/>
            <p:nvPr/>
          </p:nvSpPr>
          <p:spPr>
            <a:xfrm>
              <a:off x="576736" y="558584"/>
              <a:ext cx="38013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  <a:buSzPct val="130000"/>
              </a:pPr>
              <a:r>
                <a:rPr lang="de-DE" sz="1600" b="1" smtClean="0">
                  <a:solidFill>
                    <a:srgbClr val="003D6A"/>
                  </a:solidFill>
                </a:rPr>
                <a:t>Antrieb</a:t>
              </a:r>
              <a:endParaRPr lang="de-DE" sz="1600" b="1" dirty="0">
                <a:solidFill>
                  <a:srgbClr val="003D6A"/>
                </a:solidFill>
              </a:endParaRP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63001" y="573973"/>
              <a:ext cx="318475" cy="307777"/>
              <a:chOff x="356215" y="791337"/>
              <a:chExt cx="318475" cy="307777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56215" y="791337"/>
                <a:ext cx="3184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b="1" dirty="0" smtClean="0">
                    <a:solidFill>
                      <a:schemeClr val="bg1"/>
                    </a:solidFill>
                  </a:rPr>
                  <a:t>1</a:t>
                </a:r>
                <a:endParaRPr lang="de-DE" sz="1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5220072" y="4557515"/>
            <a:ext cx="3923929" cy="338554"/>
            <a:chOff x="363001" y="1471075"/>
            <a:chExt cx="4015045" cy="338554"/>
          </a:xfrm>
        </p:grpSpPr>
        <p:sp>
          <p:nvSpPr>
            <p:cNvPr id="22" name="Textfeld 21"/>
            <p:cNvSpPr txBox="1"/>
            <p:nvPr/>
          </p:nvSpPr>
          <p:spPr>
            <a:xfrm>
              <a:off x="576736" y="1471075"/>
              <a:ext cx="38013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  <a:buSzPct val="130000"/>
              </a:pPr>
              <a:r>
                <a:rPr lang="de-DE" sz="1600" b="1" dirty="0" smtClean="0">
                  <a:solidFill>
                    <a:srgbClr val="003D6A"/>
                  </a:solidFill>
                </a:rPr>
                <a:t>Hülsentechnik </a:t>
              </a:r>
              <a:endParaRPr lang="de-DE" sz="1600" b="1" dirty="0">
                <a:solidFill>
                  <a:srgbClr val="003D6A"/>
                </a:solidFill>
              </a:endParaRP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63001" y="1486464"/>
              <a:ext cx="318475" cy="307777"/>
              <a:chOff x="348595" y="795672"/>
              <a:chExt cx="318475" cy="307777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48595" y="795672"/>
                <a:ext cx="3184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b="1" dirty="0" smtClean="0">
                    <a:solidFill>
                      <a:schemeClr val="bg1"/>
                    </a:solidFill>
                  </a:rPr>
                  <a:t>4</a:t>
                </a:r>
                <a:endParaRPr lang="de-DE" sz="1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5220072" y="4859256"/>
            <a:ext cx="3816425" cy="338554"/>
            <a:chOff x="363001" y="1772816"/>
            <a:chExt cx="4015045" cy="338554"/>
          </a:xfrm>
        </p:grpSpPr>
        <p:sp>
          <p:nvSpPr>
            <p:cNvPr id="27" name="Textfeld 26"/>
            <p:cNvSpPr txBox="1"/>
            <p:nvPr/>
          </p:nvSpPr>
          <p:spPr>
            <a:xfrm>
              <a:off x="576736" y="1772816"/>
              <a:ext cx="38013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  <a:buSzPct val="130000"/>
              </a:pPr>
              <a:r>
                <a:rPr lang="de-DE" sz="1600" b="1" dirty="0" smtClean="0">
                  <a:solidFill>
                    <a:srgbClr val="003D6A"/>
                  </a:solidFill>
                </a:rPr>
                <a:t>Dämpfung</a:t>
              </a:r>
              <a:endParaRPr lang="de-DE" sz="1600" b="1" dirty="0">
                <a:solidFill>
                  <a:srgbClr val="003D6A"/>
                </a:solidFill>
              </a:endParaRP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63001" y="1788205"/>
              <a:ext cx="318475" cy="307777"/>
              <a:chOff x="356437" y="795672"/>
              <a:chExt cx="318475" cy="307777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56437" y="795672"/>
                <a:ext cx="3184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b="1" dirty="0" smtClean="0">
                    <a:solidFill>
                      <a:schemeClr val="bg1"/>
                    </a:solidFill>
                  </a:rPr>
                  <a:t>5</a:t>
                </a:r>
                <a:endParaRPr lang="de-DE" sz="1400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58" name="Textfeld 57"/>
          <p:cNvSpPr txBox="1"/>
          <p:nvPr/>
        </p:nvSpPr>
        <p:spPr>
          <a:xfrm>
            <a:off x="5148064" y="2013724"/>
            <a:ext cx="3995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smtClean="0">
                <a:solidFill>
                  <a:srgbClr val="003D6A"/>
                </a:solidFill>
              </a:rPr>
              <a:t>Funktionsbeschreibung</a:t>
            </a:r>
            <a:endParaRPr lang="de-DE" sz="1600" b="1" dirty="0">
              <a:solidFill>
                <a:srgbClr val="003D6A"/>
              </a:solidFill>
            </a:endParaRPr>
          </a:p>
        </p:txBody>
      </p:sp>
      <p:sp>
        <p:nvSpPr>
          <p:cNvPr id="59" name="Textfeld 58"/>
          <p:cNvSpPr txBox="1"/>
          <p:nvPr/>
        </p:nvSpPr>
        <p:spPr>
          <a:xfrm>
            <a:off x="5148064" y="2298358"/>
            <a:ext cx="3995936" cy="1202650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r>
              <a:rPr lang="de-DE" sz="1600" smtClean="0">
                <a:solidFill>
                  <a:srgbClr val="003D6A"/>
                </a:solidFill>
              </a:rPr>
              <a:t>Die beiden Pneumatikkolben bewegen sich bei Druckbeaufschlagung ihrer Stirnflächen geradlinig in ihren Bohrungen und drehen über ihre seitlich angebrachte Verzahnung das Ritzel.</a:t>
            </a:r>
          </a:p>
          <a:p>
            <a:endParaRPr lang="de-DE" sz="1600">
              <a:solidFill>
                <a:srgbClr val="003D6A"/>
              </a:solidFill>
            </a:endParaRPr>
          </a:p>
          <a:p>
            <a:endParaRPr lang="de-DE" sz="1600">
              <a:solidFill>
                <a:srgbClr val="003D6A"/>
              </a:solidFill>
            </a:endParaRPr>
          </a:p>
          <a:p>
            <a:endParaRPr lang="de-DE" sz="1600">
              <a:solidFill>
                <a:srgbClr val="003D6A"/>
              </a:solidFill>
            </a:endParaRP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95" y="2097743"/>
            <a:ext cx="432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6912278"/>
              </p:ext>
            </p:extLst>
          </p:nvPr>
        </p:nvGraphicFramePr>
        <p:xfrm>
          <a:off x="0" y="1916832"/>
          <a:ext cx="9118768" cy="403828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566040"/>
                <a:gridCol w="1584176"/>
                <a:gridCol w="1008112"/>
                <a:gridCol w="1152128"/>
                <a:gridCol w="1008112"/>
                <a:gridCol w="1800200"/>
              </a:tblGrid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Bezeichnung (Weiche Dämpfung)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Endlagendämpfung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Drehwinkel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Drehmoment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Eigenmasse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Wiederholgenauigkeit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Nm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SRU-plus 60-W-180-3-8-M8-AS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14.95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60-W-180-3-8-M12-AS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14.95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60-W-90-3-8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60-W-90-3-8-M8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14.95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60-W-90-3-8-M8-AS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14.95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60-W-180-90-8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60-W-180-90-8-M8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15.65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60-W-180-90-8-M12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15.65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60-W-180-90-8-M8-AS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15.65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60-W-180-90-8-M12-AS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15.65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60-W-180-3-M-8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dirty="0" smtClean="0">
                <a:solidFill>
                  <a:schemeClr val="bg1"/>
                </a:solidFill>
              </a:rPr>
              <a:t>Technische Daten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696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5533991"/>
              </p:ext>
            </p:extLst>
          </p:nvPr>
        </p:nvGraphicFramePr>
        <p:xfrm>
          <a:off x="241069" y="1916832"/>
          <a:ext cx="8892480" cy="425164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699792"/>
                <a:gridCol w="1584176"/>
                <a:gridCol w="1008112"/>
                <a:gridCol w="1152128"/>
                <a:gridCol w="1080120"/>
                <a:gridCol w="1368152"/>
              </a:tblGrid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Bezeichnung (Weiche Dämpfung)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Endlagendämpfung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Drehwinkel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Drehmoment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Eigenmasse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Wiederholgenauigkeit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Nm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SRU-plus 60-W-180-3-M-8-M8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18.95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60-W-180-3-M-8-M8-AS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18.95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60-W-180-90-M-8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17.7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60-W-180-90-M-8-M8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19.65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60-W-180-90-M-8-M8-AS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19.65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60-W-180-3-VM-8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60-W-180-3-VM-8-M8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19.95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60-W-180-3-VM-8-M8-AS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19.95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63-W-90-3-8-L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26.5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63-W-90-3-8-R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26.5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63-W-180-3-8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26.5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dirty="0" smtClean="0">
                <a:solidFill>
                  <a:schemeClr val="bg1"/>
                </a:solidFill>
              </a:rPr>
              <a:t>Technische Daten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0513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 rot="16200000">
            <a:off x="8082398" y="5715261"/>
            <a:ext cx="1831104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kern="120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2018-09-20 14:14:04</a:t>
            </a:r>
            <a:endParaRPr lang="de-DE" sz="1000" kern="1200" dirty="0" smtClean="0">
              <a:solidFill>
                <a:schemeClr val="accent1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440121" y="6063210"/>
            <a:ext cx="2572039" cy="72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000" smtClean="0">
                <a:solidFill>
                  <a:schemeClr val="bg1"/>
                </a:solidFill>
              </a:rPr>
              <a:t>Jens Lehmann, deutsche Torwartlegende, seit 2012 SCHUNK-Markenbotschafter für sicheres, präzises Greifen und Halten.</a:t>
            </a:r>
            <a:endParaRPr lang="de-DE" sz="1050">
              <a:solidFill>
                <a:schemeClr val="bg1"/>
              </a:solidFill>
            </a:endParaRPr>
          </a:p>
          <a:p>
            <a:r>
              <a:rPr lang="de-DE" sz="1050" b="1" smtClean="0">
                <a:solidFill>
                  <a:schemeClr val="bg1"/>
                </a:solidFill>
              </a:rPr>
              <a:t>schunk.com/Lehmann</a:t>
            </a:r>
          </a:p>
        </p:txBody>
      </p:sp>
    </p:spTree>
    <p:extLst>
      <p:ext uri="{BB962C8B-B14F-4D97-AF65-F5344CB8AC3E}">
        <p14:creationId xmlns:p14="http://schemas.microsoft.com/office/powerpoint/2010/main" val="63405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46520"/>
            <a:ext cx="9144000" cy="7493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Vorteile – Ihr Nutzen</a:t>
            </a:r>
            <a:endParaRPr lang="de-DE" sz="4000" b="1" dirty="0">
              <a:solidFill>
                <a:schemeClr val="bg1"/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373226" y="1581054"/>
            <a:ext cx="4320000" cy="44654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635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500" b="1" dirty="0">
                <a:solidFill>
                  <a:srgbClr val="003D6A"/>
                </a:solidFill>
                <a:effectLst/>
              </a:rPr>
              <a:t>Sauber abgestufte Baureihe mit gleichmäßigem Drehmomentwachstum </a:t>
            </a:r>
            <a:r>
              <a:rPr lang="de-DE" sz="1500" dirty="0">
                <a:solidFill>
                  <a:srgbClr val="003D6A"/>
                </a:solidFill>
                <a:effectLst/>
              </a:rPr>
              <a:t>für viele Anwendungsfälle ist die richtige Größe als Standardprodukt lieferbar</a:t>
            </a:r>
          </a:p>
          <a:p>
            <a:pPr marL="463550" indent="-285750"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500" b="1" dirty="0">
                <a:solidFill>
                  <a:srgbClr val="003D6A"/>
                </a:solidFill>
                <a:effectLst/>
              </a:rPr>
              <a:t>Schwenkwinkel 90° oder 180° wählbar </a:t>
            </a:r>
            <a:r>
              <a:rPr lang="de-DE" sz="1500" dirty="0">
                <a:solidFill>
                  <a:srgbClr val="003D6A"/>
                </a:solidFill>
                <a:effectLst/>
              </a:rPr>
              <a:t>absolute Flexibilität bei der Auswahl des Schwenkwinkels, anwendungsspezifische Winkel sind auf Anfrage erhältlich</a:t>
            </a:r>
          </a:p>
          <a:p>
            <a:pPr marL="463550" indent="-285750"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500" b="1" dirty="0">
                <a:solidFill>
                  <a:srgbClr val="003D6A"/>
                </a:solidFill>
                <a:effectLst/>
              </a:rPr>
              <a:t>Endlageneinstellbarkeit </a:t>
            </a:r>
            <a:r>
              <a:rPr lang="de-DE" sz="1500" dirty="0">
                <a:solidFill>
                  <a:srgbClr val="003D6A"/>
                </a:solidFill>
                <a:effectLst/>
              </a:rPr>
              <a:t>+3°/-3° (klein) oder +3°/-90° (groß) wählbar</a:t>
            </a:r>
          </a:p>
          <a:p>
            <a:pPr marL="463550" indent="-285750"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500" b="1" dirty="0">
                <a:solidFill>
                  <a:srgbClr val="003D6A"/>
                </a:solidFill>
                <a:effectLst/>
              </a:rPr>
              <a:t>Mittelstellung pneumatisch oder verriegelt wählbar </a:t>
            </a:r>
            <a:r>
              <a:rPr lang="de-DE" sz="1500" dirty="0">
                <a:solidFill>
                  <a:srgbClr val="003D6A"/>
                </a:solidFill>
                <a:effectLst/>
              </a:rPr>
              <a:t>die verriegelte Mittelstellung lässt sich unter Last entriegeln. Aus beiden Arten der Mittelstellung kann immer in jede Richtung weitergeschwenkt werden.</a:t>
            </a:r>
          </a:p>
          <a:p>
            <a:pPr marL="463550" indent="-285750"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500" b="1" smtClean="0">
                <a:solidFill>
                  <a:srgbClr val="003D6A"/>
                </a:solidFill>
              </a:rPr>
              <a:t>Fluiddurchführung für Gase, Flüssigkeiten und Vakuum nutzbar</a:t>
            </a:r>
            <a:r>
              <a:rPr lang="de-DE" sz="1600" b="1" smtClean="0">
                <a:solidFill>
                  <a:srgbClr val="003D6A"/>
                </a:solidFill>
                <a:effectLst/>
              </a:rPr>
              <a:t> </a:t>
            </a:r>
            <a:r>
              <a:rPr lang="de-DE" sz="1500" smtClean="0">
                <a:solidFill>
                  <a:srgbClr val="003D6A"/>
                </a:solidFill>
              </a:rPr>
              <a:t>dadurch entfallen störende Verschlauchungen</a:t>
            </a:r>
            <a:endParaRPr lang="de-DE" sz="1600" dirty="0">
              <a:solidFill>
                <a:srgbClr val="003D6A"/>
              </a:solidFill>
              <a:effectLst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004528" y="1988840"/>
            <a:ext cx="4031968" cy="39604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63550" indent="-285750"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500" b="1">
                <a:solidFill>
                  <a:srgbClr val="003D6A"/>
                </a:solidFill>
              </a:rPr>
              <a:t>Elektrische Drehdurchführung </a:t>
            </a:r>
            <a:r>
              <a:rPr lang="de-DE" sz="1500">
                <a:solidFill>
                  <a:srgbClr val="003D6A"/>
                </a:solidFill>
              </a:rPr>
              <a:t>für die dauerhaft betriebssichere Durchführung von Sensor und Aktorsignalen, Busdurchführung auf Anfrage erhältlich</a:t>
            </a:r>
          </a:p>
          <a:p>
            <a:pPr marL="463550" indent="-285750"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500" b="1">
                <a:solidFill>
                  <a:srgbClr val="003D6A"/>
                </a:solidFill>
              </a:rPr>
              <a:t>Wahlweise elektronische Magnetschalter oder induktive Näherungsschalter </a:t>
            </a:r>
            <a:r>
              <a:rPr lang="de-DE" sz="1500">
                <a:solidFill>
                  <a:srgbClr val="003D6A"/>
                </a:solidFill>
              </a:rPr>
              <a:t>für absolute Variabilität in der Positionsabfrage</a:t>
            </a:r>
          </a:p>
          <a:p>
            <a:pPr marL="463550" indent="-285750"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500" b="1">
                <a:solidFill>
                  <a:srgbClr val="003D6A"/>
                </a:solidFill>
              </a:rPr>
              <a:t>Austauschbare, eingeschraubte Führungshülsen (Laufbuchsen) </a:t>
            </a:r>
            <a:r>
              <a:rPr lang="de-DE" sz="1500">
                <a:solidFill>
                  <a:srgbClr val="003D6A"/>
                </a:solidFill>
              </a:rPr>
              <a:t>ermöglichen die einfache Wartung und schnellen Austausch nach vielen Millionen Zyklen.</a:t>
            </a:r>
          </a:p>
          <a:p>
            <a:pPr marL="463550" indent="-285750"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500" b="1">
                <a:solidFill>
                  <a:srgbClr val="003D6A"/>
                </a:solidFill>
              </a:rPr>
              <a:t>Baureihenfortsetzung </a:t>
            </a:r>
            <a:r>
              <a:rPr lang="de-DE" sz="1500">
                <a:solidFill>
                  <a:srgbClr val="003D6A"/>
                </a:solidFill>
              </a:rPr>
              <a:t>nach unten durch die SRU-mini-Baureihe, für ein breites Anwendungsspektrum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46520"/>
            <a:ext cx="9144000" cy="7493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dirty="0" smtClean="0">
                <a:solidFill>
                  <a:schemeClr val="bg1"/>
                </a:solidFill>
              </a:rPr>
              <a:t>Technische Daten</a:t>
            </a:r>
            <a:endParaRPr lang="de-DE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789311"/>
              </p:ext>
            </p:extLst>
          </p:nvPr>
        </p:nvGraphicFramePr>
        <p:xfrm>
          <a:off x="0" y="1412776"/>
          <a:ext cx="9073008" cy="458908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376264"/>
                <a:gridCol w="1728192"/>
                <a:gridCol w="1008112"/>
                <a:gridCol w="1152128"/>
                <a:gridCol w="1008112"/>
                <a:gridCol w="1800200"/>
              </a:tblGrid>
              <a:tr h="295578"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600" b="1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Technische Daten Übersicht</a:t>
                      </a:r>
                    </a:p>
                  </a:txBody>
                  <a:tcPr marL="72000" marR="187200" marT="46800" marB="46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Bezeichnung (Weiche Dämpfung)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Endlagendämpfung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Drehwinkel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Drehmoment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Eigenmasse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Wiederholgenauigkeit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[Nm]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20-W-90-3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Feder-Elastomer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20-W-90-3-EX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Feder-Elastomer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20-S-90-3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Dämpfer-Elastomer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20-W-180-3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Feder-Elastomer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20-W-180-3-EX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Feder-Elastomer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20-S-180-3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Dämpfer-Elastomer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20-W-180-90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Feder-Elastomer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1.24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20-W-180-90-EX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Feder-Elastomer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1.24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20-S-180-90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Dämpfer-Elastomer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1.24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20-S-180-3-M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Dämpfer-Elastomer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1.55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SRU-plus 20-S-180-3-VM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Dämpfer-Elastomer</a:t>
                      </a: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3.4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1.76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7336" y="332656"/>
            <a:ext cx="6736664" cy="1072989"/>
          </a:xfrm>
          <a:prstGeom prst="rect">
            <a:avLst/>
          </a:prstGeom>
        </p:spPr>
      </p:pic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655229"/>
              </p:ext>
            </p:extLst>
          </p:nvPr>
        </p:nvGraphicFramePr>
        <p:xfrm>
          <a:off x="68506" y="1844824"/>
          <a:ext cx="9073008" cy="434308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565078"/>
                <a:gridCol w="1578376"/>
                <a:gridCol w="969114"/>
                <a:gridCol w="1152128"/>
                <a:gridCol w="1008112"/>
                <a:gridCol w="1800200"/>
              </a:tblGrid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Bezeichnung (Weiche Dämpfung)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Endlagendämpfung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Drehwinkel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Drehmoment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Eigenmasse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Wiederholgenauigkeit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[Nm]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20-S-180-90-M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Dämpfer-Elastomer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20-W-180-3-4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Feder-Elastomer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20-W-180-3-4-EX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Feder-Elastomer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20-S-180-3-4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Dämpfer-Elastomer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20-W-180-3-4-M8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Feder-Elastomer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20-W-180-3-4-M8-AS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Feder-Elastomer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20-S-180-3-4-M8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Dämpfer-Elastomer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20-S-180-3-4-M8-AS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Dämpfer-Elastomer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20-W-90-3-4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Feder-Elastomer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20-W-90-3-4-EX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Feder-Elastomer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SRU-plus 20-S-90-3-4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Dämpfer-Elastomer</a:t>
                      </a: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20-W-90-3-4-M8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Feder-Elastomer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2192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dirty="0" smtClean="0">
                <a:solidFill>
                  <a:schemeClr val="bg1"/>
                </a:solidFill>
              </a:rPr>
              <a:t>Technische Daten</a:t>
            </a:r>
            <a:endParaRPr lang="de-DE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679088"/>
              </p:ext>
            </p:extLst>
          </p:nvPr>
        </p:nvGraphicFramePr>
        <p:xfrm>
          <a:off x="30979" y="1844824"/>
          <a:ext cx="9108504" cy="43281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555776"/>
                <a:gridCol w="1584176"/>
                <a:gridCol w="1008112"/>
                <a:gridCol w="1152128"/>
                <a:gridCol w="1008112"/>
                <a:gridCol w="1800200"/>
              </a:tblGrid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Bezeichnung (Weiche Dämpfung)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Endlagendämpfung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Drehwinkel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Drehmoment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Eigenmasse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Wiederholgenauigkeit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[Nm]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20-W-90-3-4-M8-AS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Feder-Elastomer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20-S-90-3-4-M8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Dämpfer-Elastomer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20-S-90-3-4-M8-AS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Dämpfer-Elastomer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20-W-180-90-4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Feder-Elastomer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1.44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20-W-180-90-4-EX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Feder-Elastomer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1.44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20-S-180-90-4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Dämpfer-Elastomer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1.44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20-W-180-90-4-M8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Feder-Elastomer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2.09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20-W-180-90-4-M8-AS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Feder-Elastomer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2.09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20-S-180-90-4-M8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Dämpfer-Elastomer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2.09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20-S-180-90-4-M8-AS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Dämpfer-Elastomer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2.09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20-S-180-3-M-4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Dämpfer-Elastomer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1.75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20-S-180-3-M-4-M8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Dämpfer-Elastomer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9786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dirty="0" smtClean="0">
                <a:solidFill>
                  <a:schemeClr val="bg1"/>
                </a:solidFill>
              </a:rPr>
              <a:t>Technische Daten</a:t>
            </a:r>
            <a:endParaRPr lang="de-DE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8570360"/>
              </p:ext>
            </p:extLst>
          </p:nvPr>
        </p:nvGraphicFramePr>
        <p:xfrm>
          <a:off x="0" y="1916832"/>
          <a:ext cx="9036496" cy="39624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411760"/>
                <a:gridCol w="1656184"/>
                <a:gridCol w="1008112"/>
                <a:gridCol w="1152128"/>
                <a:gridCol w="1008112"/>
                <a:gridCol w="1800200"/>
              </a:tblGrid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Bezeichnung (Weiche Dämpfung)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Endlagendämpfung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Drehwinkel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Drehmoment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Eigenmasse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Wiederholgenauigkeit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[Nm]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20-S-180-3-M-4-M8-AS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Dämpfer-Elastomer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20-S-180-3-VM-4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Dämpfer-Elastomer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1.96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20-S-180-3-VM-4-M8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Dämpfer-Elastomer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2.61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20-S-180-3-VM-4-M8-AS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Dämpfer-Elastomer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2.61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20-S-180-90-M-4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Dämpfer-Elastomer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20-S-180-90-M-4-M8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Dämpfer-Elastomer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20-S-180-90-M-4-M8-AS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Dämpfer-Elastomer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25-W-90-3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7896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dirty="0" smtClean="0">
                <a:solidFill>
                  <a:schemeClr val="bg1"/>
                </a:solidFill>
              </a:rPr>
              <a:t>Technische Daten</a:t>
            </a:r>
            <a:endParaRPr lang="de-DE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0072548"/>
              </p:ext>
            </p:extLst>
          </p:nvPr>
        </p:nvGraphicFramePr>
        <p:xfrm>
          <a:off x="0" y="1916832"/>
          <a:ext cx="9108504" cy="40233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555776"/>
                <a:gridCol w="1584176"/>
                <a:gridCol w="1008112"/>
                <a:gridCol w="1152128"/>
                <a:gridCol w="1008112"/>
                <a:gridCol w="1800200"/>
              </a:tblGrid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Bezeichnung (Weiche Dämpfung)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Endlagendämpfung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Drehwinkel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Drehmoment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Eigenmasse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Wiederholgenauigkeit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[Nm]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25-W-90-3-EX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25-H-90-3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25-H-90-3-EX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25-W-180-3-EX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25-H-180-3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25-H-180-3-EX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25-W-180-90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1.65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25-W-180-90-EX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1.65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25-H-180-90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1.65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25-H-180-90-EX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Dämpfer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1.65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6657380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3337</Words>
  <Application>Microsoft Office PowerPoint</Application>
  <PresentationFormat>Bildschirmpräsentation (4:3)</PresentationFormat>
  <Paragraphs>2103</Paragraphs>
  <Slides>32</Slides>
  <Notes>1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32</vt:i4>
      </vt:variant>
    </vt:vector>
  </HeadingPairs>
  <TitlesOfParts>
    <vt:vector size="36" baseType="lpstr">
      <vt:lpstr>Arial</vt:lpstr>
      <vt:lpstr>Calibri</vt:lpstr>
      <vt:lpstr>Times New Roman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2018-09-25T08:03:58Z</dcterms:modified>
</cp:coreProperties>
</file>